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225"/>
  </p:notesMasterIdLst>
  <p:handoutMasterIdLst>
    <p:handoutMasterId r:id="rId226"/>
  </p:handoutMasterIdLst>
  <p:sldIdLst>
    <p:sldId id="1395" r:id="rId2"/>
    <p:sldId id="1545" r:id="rId3"/>
    <p:sldId id="1547" r:id="rId4"/>
    <p:sldId id="1398" r:id="rId5"/>
    <p:sldId id="1656" r:id="rId6"/>
    <p:sldId id="1444" r:id="rId7"/>
    <p:sldId id="1646" r:id="rId8"/>
    <p:sldId id="1399" r:id="rId9"/>
    <p:sldId id="1400" r:id="rId10"/>
    <p:sldId id="1401" r:id="rId11"/>
    <p:sldId id="1449" r:id="rId12"/>
    <p:sldId id="1402" r:id="rId13"/>
    <p:sldId id="1404" r:id="rId14"/>
    <p:sldId id="1450" r:id="rId15"/>
    <p:sldId id="1415" r:id="rId16"/>
    <p:sldId id="1451" r:id="rId17"/>
    <p:sldId id="1454" r:id="rId18"/>
    <p:sldId id="1456" r:id="rId19"/>
    <p:sldId id="1455" r:id="rId20"/>
    <p:sldId id="1396" r:id="rId21"/>
    <p:sldId id="1494" r:id="rId22"/>
    <p:sldId id="1493" r:id="rId23"/>
    <p:sldId id="1445" r:id="rId24"/>
    <p:sldId id="1457" r:id="rId25"/>
    <p:sldId id="1458" r:id="rId26"/>
    <p:sldId id="1403" r:id="rId27"/>
    <p:sldId id="1647" r:id="rId28"/>
    <p:sldId id="1487" r:id="rId29"/>
    <p:sldId id="1488" r:id="rId30"/>
    <p:sldId id="1406" r:id="rId31"/>
    <p:sldId id="1408" r:id="rId32"/>
    <p:sldId id="1459" r:id="rId33"/>
    <p:sldId id="1460" r:id="rId34"/>
    <p:sldId id="1405" r:id="rId35"/>
    <p:sldId id="1407" r:id="rId36"/>
    <p:sldId id="1648" r:id="rId37"/>
    <p:sldId id="1461" r:id="rId38"/>
    <p:sldId id="1462" r:id="rId39"/>
    <p:sldId id="1475" r:id="rId40"/>
    <p:sldId id="1410" r:id="rId41"/>
    <p:sldId id="1464" r:id="rId42"/>
    <p:sldId id="1466" r:id="rId43"/>
    <p:sldId id="1441" r:id="rId44"/>
    <p:sldId id="1480" r:id="rId45"/>
    <p:sldId id="1649" r:id="rId46"/>
    <p:sldId id="1467" r:id="rId47"/>
    <p:sldId id="1411" r:id="rId48"/>
    <p:sldId id="1440" r:id="rId49"/>
    <p:sldId id="1416" r:id="rId50"/>
    <p:sldId id="1544" r:id="rId51"/>
    <p:sldId id="1533" r:id="rId52"/>
    <p:sldId id="1470" r:id="rId53"/>
    <p:sldId id="1534" r:id="rId54"/>
    <p:sldId id="1471" r:id="rId55"/>
    <p:sldId id="1535" r:id="rId56"/>
    <p:sldId id="1472" r:id="rId57"/>
    <p:sldId id="1536" r:id="rId58"/>
    <p:sldId id="1473" r:id="rId59"/>
    <p:sldId id="1537" r:id="rId60"/>
    <p:sldId id="1474" r:id="rId61"/>
    <p:sldId id="1417" r:id="rId62"/>
    <p:sldId id="1495" r:id="rId63"/>
    <p:sldId id="1420" r:id="rId64"/>
    <p:sldId id="1481" r:id="rId65"/>
    <p:sldId id="1421" r:id="rId66"/>
    <p:sldId id="1652" r:id="rId67"/>
    <p:sldId id="1479" r:id="rId68"/>
    <p:sldId id="1478" r:id="rId69"/>
    <p:sldId id="1419" r:id="rId70"/>
    <p:sldId id="1477" r:id="rId71"/>
    <p:sldId id="1418" r:id="rId72"/>
    <p:sldId id="1482" r:id="rId73"/>
    <p:sldId id="1484" r:id="rId74"/>
    <p:sldId id="1653" r:id="rId75"/>
    <p:sldId id="1485" r:id="rId76"/>
    <p:sldId id="1425" r:id="rId77"/>
    <p:sldId id="1426" r:id="rId78"/>
    <p:sldId id="1413" r:id="rId79"/>
    <p:sldId id="1446" r:id="rId80"/>
    <p:sldId id="1427" r:id="rId81"/>
    <p:sldId id="1428" r:id="rId82"/>
    <p:sldId id="1429" r:id="rId83"/>
    <p:sldId id="1490" r:id="rId84"/>
    <p:sldId id="1489" r:id="rId85"/>
    <p:sldId id="1414" r:id="rId86"/>
    <p:sldId id="1518" r:id="rId87"/>
    <p:sldId id="1654" r:id="rId88"/>
    <p:sldId id="1497" r:id="rId89"/>
    <p:sldId id="1498" r:id="rId90"/>
    <p:sldId id="1499" r:id="rId91"/>
    <p:sldId id="1496" r:id="rId92"/>
    <p:sldId id="1500" r:id="rId93"/>
    <p:sldId id="1501" r:id="rId94"/>
    <p:sldId id="1502" r:id="rId95"/>
    <p:sldId id="1504" r:id="rId96"/>
    <p:sldId id="1514" r:id="rId97"/>
    <p:sldId id="1507" r:id="rId98"/>
    <p:sldId id="1508" r:id="rId99"/>
    <p:sldId id="1515" r:id="rId100"/>
    <p:sldId id="1516" r:id="rId101"/>
    <p:sldId id="1517" r:id="rId102"/>
    <p:sldId id="1505" r:id="rId103"/>
    <p:sldId id="1423" r:id="rId104"/>
    <p:sldId id="1422" r:id="rId105"/>
    <p:sldId id="1551" r:id="rId106"/>
    <p:sldId id="1658" r:id="rId107"/>
    <p:sldId id="1491" r:id="rId108"/>
    <p:sldId id="1492" r:id="rId109"/>
    <p:sldId id="1432" r:id="rId110"/>
    <p:sldId id="1552" r:id="rId111"/>
    <p:sldId id="1655" r:id="rId112"/>
    <p:sldId id="1523" r:id="rId113"/>
    <p:sldId id="1435" r:id="rId114"/>
    <p:sldId id="1524" r:id="rId115"/>
    <p:sldId id="1436" r:id="rId116"/>
    <p:sldId id="1525" r:id="rId117"/>
    <p:sldId id="1526" r:id="rId118"/>
    <p:sldId id="1527" r:id="rId119"/>
    <p:sldId id="1437" r:id="rId120"/>
    <p:sldId id="1529" r:id="rId121"/>
    <p:sldId id="1530" r:id="rId122"/>
    <p:sldId id="1531" r:id="rId123"/>
    <p:sldId id="1532" r:id="rId124"/>
    <p:sldId id="1538" r:id="rId125"/>
    <p:sldId id="1539" r:id="rId126"/>
    <p:sldId id="1540" r:id="rId127"/>
    <p:sldId id="1548" r:id="rId128"/>
    <p:sldId id="1542" r:id="rId129"/>
    <p:sldId id="1543" r:id="rId130"/>
    <p:sldId id="1521" r:id="rId131"/>
    <p:sldId id="1550" r:id="rId132"/>
    <p:sldId id="1553" r:id="rId133"/>
    <p:sldId id="1554" r:id="rId134"/>
    <p:sldId id="1555" r:id="rId135"/>
    <p:sldId id="1556" r:id="rId136"/>
    <p:sldId id="1557" r:id="rId137"/>
    <p:sldId id="1558" r:id="rId138"/>
    <p:sldId id="1559" r:id="rId139"/>
    <p:sldId id="1560" r:id="rId140"/>
    <p:sldId id="1561" r:id="rId141"/>
    <p:sldId id="1562" r:id="rId142"/>
    <p:sldId id="1563" r:id="rId143"/>
    <p:sldId id="1564" r:id="rId144"/>
    <p:sldId id="1565" r:id="rId145"/>
    <p:sldId id="1566" r:id="rId146"/>
    <p:sldId id="1567" r:id="rId147"/>
    <p:sldId id="1568" r:id="rId148"/>
    <p:sldId id="1569" r:id="rId149"/>
    <p:sldId id="1570" r:id="rId150"/>
    <p:sldId id="1571" r:id="rId151"/>
    <p:sldId id="1572" r:id="rId152"/>
    <p:sldId id="1573" r:id="rId153"/>
    <p:sldId id="1574" r:id="rId154"/>
    <p:sldId id="1575" r:id="rId155"/>
    <p:sldId id="1576" r:id="rId156"/>
    <p:sldId id="1577" r:id="rId157"/>
    <p:sldId id="1578" r:id="rId158"/>
    <p:sldId id="1579" r:id="rId159"/>
    <p:sldId id="1580" r:id="rId160"/>
    <p:sldId id="1581" r:id="rId161"/>
    <p:sldId id="1582" r:id="rId162"/>
    <p:sldId id="1583" r:id="rId163"/>
    <p:sldId id="1584" r:id="rId164"/>
    <p:sldId id="1585" r:id="rId165"/>
    <p:sldId id="1586" r:id="rId166"/>
    <p:sldId id="1587" r:id="rId167"/>
    <p:sldId id="1588" r:id="rId168"/>
    <p:sldId id="1589" r:id="rId169"/>
    <p:sldId id="1590" r:id="rId170"/>
    <p:sldId id="1591" r:id="rId171"/>
    <p:sldId id="1592" r:id="rId172"/>
    <p:sldId id="1593" r:id="rId173"/>
    <p:sldId id="1594" r:id="rId174"/>
    <p:sldId id="1595" r:id="rId175"/>
    <p:sldId id="1596" r:id="rId176"/>
    <p:sldId id="1597" r:id="rId177"/>
    <p:sldId id="1598" r:id="rId178"/>
    <p:sldId id="1599" r:id="rId179"/>
    <p:sldId id="1600" r:id="rId180"/>
    <p:sldId id="1601" r:id="rId181"/>
    <p:sldId id="1602" r:id="rId182"/>
    <p:sldId id="1603" r:id="rId183"/>
    <p:sldId id="1604" r:id="rId184"/>
    <p:sldId id="1605" r:id="rId185"/>
    <p:sldId id="1606" r:id="rId186"/>
    <p:sldId id="1607" r:id="rId187"/>
    <p:sldId id="1608" r:id="rId188"/>
    <p:sldId id="1609" r:id="rId189"/>
    <p:sldId id="1610" r:id="rId190"/>
    <p:sldId id="1611" r:id="rId191"/>
    <p:sldId id="1612" r:id="rId192"/>
    <p:sldId id="1613" r:id="rId193"/>
    <p:sldId id="1614" r:id="rId194"/>
    <p:sldId id="1615" r:id="rId195"/>
    <p:sldId id="1616" r:id="rId196"/>
    <p:sldId id="1617" r:id="rId197"/>
    <p:sldId id="1618" r:id="rId198"/>
    <p:sldId id="1619" r:id="rId199"/>
    <p:sldId id="1620" r:id="rId200"/>
    <p:sldId id="1621" r:id="rId201"/>
    <p:sldId id="1622" r:id="rId202"/>
    <p:sldId id="1623" r:id="rId203"/>
    <p:sldId id="1624" r:id="rId204"/>
    <p:sldId id="1625" r:id="rId205"/>
    <p:sldId id="1626" r:id="rId206"/>
    <p:sldId id="1627" r:id="rId207"/>
    <p:sldId id="1628" r:id="rId208"/>
    <p:sldId id="1629" r:id="rId209"/>
    <p:sldId id="1630" r:id="rId210"/>
    <p:sldId id="1631" r:id="rId211"/>
    <p:sldId id="1632" r:id="rId212"/>
    <p:sldId id="1633" r:id="rId213"/>
    <p:sldId id="1634" r:id="rId214"/>
    <p:sldId id="1635" r:id="rId215"/>
    <p:sldId id="1636" r:id="rId216"/>
    <p:sldId id="1637" r:id="rId217"/>
    <p:sldId id="1638" r:id="rId218"/>
    <p:sldId id="1639" r:id="rId219"/>
    <p:sldId id="1640" r:id="rId220"/>
    <p:sldId id="1641" r:id="rId221"/>
    <p:sldId id="1642" r:id="rId222"/>
    <p:sldId id="1643" r:id="rId223"/>
    <p:sldId id="1644" r:id="rId224"/>
  </p:sldIdLst>
  <p:sldSz cx="9144000" cy="6858000" type="screen4x3"/>
  <p:notesSz cx="6797675" cy="9926638"/>
  <p:custDataLst>
    <p:tags r:id="rId227"/>
  </p:custDataLst>
  <p:defaultTextStyle>
    <a:defPPr>
      <a:defRPr lang="ko-KR"/>
    </a:defPPr>
    <a:lvl1pPr algn="l" rtl="0" eaLnBrk="0" fontAlgn="base" hangingPunct="0">
      <a:spcBef>
        <a:spcPct val="0"/>
      </a:spcBef>
      <a:spcAft>
        <a:spcPct val="0"/>
      </a:spcAft>
      <a:defRPr kern="1200">
        <a:solidFill>
          <a:schemeClr val="tx1"/>
        </a:solidFill>
        <a:latin typeface="Calibri" pitchFamily="34" charset="0"/>
        <a:ea typeface="華康粗黑體" pitchFamily="49" charset="-120"/>
        <a:cs typeface="+mn-cs"/>
      </a:defRPr>
    </a:lvl1pPr>
    <a:lvl2pPr marL="457200" algn="l" rtl="0" eaLnBrk="0" fontAlgn="base" hangingPunct="0">
      <a:spcBef>
        <a:spcPct val="0"/>
      </a:spcBef>
      <a:spcAft>
        <a:spcPct val="0"/>
      </a:spcAft>
      <a:defRPr kern="1200">
        <a:solidFill>
          <a:schemeClr val="tx1"/>
        </a:solidFill>
        <a:latin typeface="Calibri" pitchFamily="34" charset="0"/>
        <a:ea typeface="華康粗黑體" pitchFamily="49" charset="-120"/>
        <a:cs typeface="+mn-cs"/>
      </a:defRPr>
    </a:lvl2pPr>
    <a:lvl3pPr marL="914400" algn="l" rtl="0" eaLnBrk="0" fontAlgn="base" hangingPunct="0">
      <a:spcBef>
        <a:spcPct val="0"/>
      </a:spcBef>
      <a:spcAft>
        <a:spcPct val="0"/>
      </a:spcAft>
      <a:defRPr kern="1200">
        <a:solidFill>
          <a:schemeClr val="tx1"/>
        </a:solidFill>
        <a:latin typeface="Calibri" pitchFamily="34" charset="0"/>
        <a:ea typeface="華康粗黑體" pitchFamily="49" charset="-120"/>
        <a:cs typeface="+mn-cs"/>
      </a:defRPr>
    </a:lvl3pPr>
    <a:lvl4pPr marL="1371600" algn="l" rtl="0" eaLnBrk="0" fontAlgn="base" hangingPunct="0">
      <a:spcBef>
        <a:spcPct val="0"/>
      </a:spcBef>
      <a:spcAft>
        <a:spcPct val="0"/>
      </a:spcAft>
      <a:defRPr kern="1200">
        <a:solidFill>
          <a:schemeClr val="tx1"/>
        </a:solidFill>
        <a:latin typeface="Calibri" pitchFamily="34" charset="0"/>
        <a:ea typeface="華康粗黑體" pitchFamily="49" charset="-120"/>
        <a:cs typeface="+mn-cs"/>
      </a:defRPr>
    </a:lvl4pPr>
    <a:lvl5pPr marL="1828800" algn="l" rtl="0" eaLnBrk="0" fontAlgn="base" hangingPunct="0">
      <a:spcBef>
        <a:spcPct val="0"/>
      </a:spcBef>
      <a:spcAft>
        <a:spcPct val="0"/>
      </a:spcAft>
      <a:defRPr kern="1200">
        <a:solidFill>
          <a:schemeClr val="tx1"/>
        </a:solidFill>
        <a:latin typeface="Calibri" pitchFamily="34" charset="0"/>
        <a:ea typeface="華康粗黑體" pitchFamily="49" charset="-120"/>
        <a:cs typeface="+mn-cs"/>
      </a:defRPr>
    </a:lvl5pPr>
    <a:lvl6pPr marL="2286000" algn="l" defTabSz="914400" rtl="0" eaLnBrk="1" latinLnBrk="0" hangingPunct="1">
      <a:defRPr kern="1200">
        <a:solidFill>
          <a:schemeClr val="tx1"/>
        </a:solidFill>
        <a:latin typeface="Calibri" pitchFamily="34" charset="0"/>
        <a:ea typeface="華康粗黑體" pitchFamily="49" charset="-120"/>
        <a:cs typeface="+mn-cs"/>
      </a:defRPr>
    </a:lvl6pPr>
    <a:lvl7pPr marL="2743200" algn="l" defTabSz="914400" rtl="0" eaLnBrk="1" latinLnBrk="0" hangingPunct="1">
      <a:defRPr kern="1200">
        <a:solidFill>
          <a:schemeClr val="tx1"/>
        </a:solidFill>
        <a:latin typeface="Calibri" pitchFamily="34" charset="0"/>
        <a:ea typeface="華康粗黑體" pitchFamily="49" charset="-120"/>
        <a:cs typeface="+mn-cs"/>
      </a:defRPr>
    </a:lvl7pPr>
    <a:lvl8pPr marL="3200400" algn="l" defTabSz="914400" rtl="0" eaLnBrk="1" latinLnBrk="0" hangingPunct="1">
      <a:defRPr kern="1200">
        <a:solidFill>
          <a:schemeClr val="tx1"/>
        </a:solidFill>
        <a:latin typeface="Calibri" pitchFamily="34" charset="0"/>
        <a:ea typeface="華康粗黑體" pitchFamily="49" charset="-120"/>
        <a:cs typeface="+mn-cs"/>
      </a:defRPr>
    </a:lvl8pPr>
    <a:lvl9pPr marL="3657600" algn="l" defTabSz="914400" rtl="0" eaLnBrk="1" latinLnBrk="0" hangingPunct="1">
      <a:defRPr kern="1200">
        <a:solidFill>
          <a:schemeClr val="tx1"/>
        </a:solidFill>
        <a:latin typeface="Calibri" pitchFamily="34" charset="0"/>
        <a:ea typeface="華康粗黑體" pitchFamily="49" charset="-120"/>
        <a:cs typeface="+mn-cs"/>
      </a:defRPr>
    </a:lvl9pPr>
  </p:defaultTextStyle>
  <p:extLst>
    <p:ext uri="{521415D9-36F7-43E2-AB2F-B90AF26B5E84}">
      <p14:sectionLst xmlns:p14="http://schemas.microsoft.com/office/powerpoint/2010/main">
        <p14:section name="Intro" id="{99DBCEB0-3735-404D-B319-D56666019412}">
          <p14:sldIdLst>
            <p14:sldId id="1395"/>
            <p14:sldId id="1545"/>
            <p14:sldId id="1547"/>
            <p14:sldId id="1398"/>
            <p14:sldId id="1656"/>
            <p14:sldId id="1444"/>
          </p14:sldIdLst>
        </p14:section>
        <p14:section name="Session_A" id="{615238D8-642B-4652-BC45-78EB9896B047}">
          <p14:sldIdLst>
            <p14:sldId id="1646"/>
            <p14:sldId id="1399"/>
            <p14:sldId id="1400"/>
            <p14:sldId id="1401"/>
            <p14:sldId id="1449"/>
            <p14:sldId id="1402"/>
            <p14:sldId id="1404"/>
            <p14:sldId id="1450"/>
            <p14:sldId id="1415"/>
            <p14:sldId id="1451"/>
            <p14:sldId id="1454"/>
            <p14:sldId id="1456"/>
            <p14:sldId id="1455"/>
            <p14:sldId id="1396"/>
            <p14:sldId id="1494"/>
            <p14:sldId id="1493"/>
            <p14:sldId id="1445"/>
            <p14:sldId id="1457"/>
            <p14:sldId id="1458"/>
            <p14:sldId id="1403"/>
            <p14:sldId id="1647"/>
            <p14:sldId id="1487"/>
            <p14:sldId id="1488"/>
            <p14:sldId id="1406"/>
            <p14:sldId id="1408"/>
            <p14:sldId id="1459"/>
            <p14:sldId id="1460"/>
            <p14:sldId id="1405"/>
            <p14:sldId id="1407"/>
            <p14:sldId id="1648"/>
            <p14:sldId id="1461"/>
            <p14:sldId id="1462"/>
            <p14:sldId id="1475"/>
            <p14:sldId id="1410"/>
            <p14:sldId id="1464"/>
            <p14:sldId id="1466"/>
            <p14:sldId id="1441"/>
            <p14:sldId id="1480"/>
            <p14:sldId id="1649"/>
            <p14:sldId id="1467"/>
            <p14:sldId id="1411"/>
            <p14:sldId id="1440"/>
            <p14:sldId id="1416"/>
            <p14:sldId id="1544"/>
            <p14:sldId id="1533"/>
            <p14:sldId id="1470"/>
            <p14:sldId id="1534"/>
            <p14:sldId id="1471"/>
            <p14:sldId id="1535"/>
            <p14:sldId id="1472"/>
            <p14:sldId id="1536"/>
            <p14:sldId id="1473"/>
            <p14:sldId id="1537"/>
            <p14:sldId id="1474"/>
            <p14:sldId id="1417"/>
            <p14:sldId id="1495"/>
            <p14:sldId id="1420"/>
            <p14:sldId id="1481"/>
          </p14:sldIdLst>
        </p14:section>
        <p14:section name="Sesson_B" id="{E1D96A15-1B95-4937-814E-DFFAC120BC5F}">
          <p14:sldIdLst>
            <p14:sldId id="1421"/>
            <p14:sldId id="1652"/>
            <p14:sldId id="1479"/>
            <p14:sldId id="1478"/>
            <p14:sldId id="1419"/>
            <p14:sldId id="1477"/>
            <p14:sldId id="1418"/>
            <p14:sldId id="1482"/>
            <p14:sldId id="1484"/>
            <p14:sldId id="1653"/>
            <p14:sldId id="1485"/>
            <p14:sldId id="1425"/>
            <p14:sldId id="1426"/>
            <p14:sldId id="1413"/>
            <p14:sldId id="1446"/>
            <p14:sldId id="1427"/>
            <p14:sldId id="1428"/>
            <p14:sldId id="1429"/>
            <p14:sldId id="1490"/>
            <p14:sldId id="1489"/>
            <p14:sldId id="1414"/>
            <p14:sldId id="1518"/>
            <p14:sldId id="1654"/>
            <p14:sldId id="1497"/>
            <p14:sldId id="1498"/>
            <p14:sldId id="1499"/>
            <p14:sldId id="1496"/>
            <p14:sldId id="1500"/>
            <p14:sldId id="1501"/>
            <p14:sldId id="1502"/>
            <p14:sldId id="1504"/>
            <p14:sldId id="1514"/>
            <p14:sldId id="1507"/>
            <p14:sldId id="1508"/>
            <p14:sldId id="1515"/>
            <p14:sldId id="1516"/>
            <p14:sldId id="1517"/>
            <p14:sldId id="1505"/>
            <p14:sldId id="1423"/>
            <p14:sldId id="1422"/>
            <p14:sldId id="1551"/>
            <p14:sldId id="1658"/>
            <p14:sldId id="1491"/>
            <p14:sldId id="1492"/>
            <p14:sldId id="1432"/>
            <p14:sldId id="1552"/>
            <p14:sldId id="1655"/>
            <p14:sldId id="1523"/>
            <p14:sldId id="1435"/>
            <p14:sldId id="1524"/>
            <p14:sldId id="1436"/>
            <p14:sldId id="1525"/>
            <p14:sldId id="1526"/>
            <p14:sldId id="1527"/>
            <p14:sldId id="1437"/>
            <p14:sldId id="1529"/>
            <p14:sldId id="1530"/>
            <p14:sldId id="1531"/>
            <p14:sldId id="1532"/>
            <p14:sldId id="1538"/>
            <p14:sldId id="1539"/>
            <p14:sldId id="1540"/>
            <p14:sldId id="1548"/>
            <p14:sldId id="1542"/>
            <p14:sldId id="1543"/>
            <p14:sldId id="1521"/>
            <p14:sldId id="1550"/>
            <p14:sldId id="1553"/>
          </p14:sldIdLst>
        </p14:section>
        <p14:section name="Session_C" id="{5A6C3D67-BF1A-45BE-99B0-B7AA05578741}">
          <p14:sldIdLst>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Lst>
        </p14:section>
        <p14:section name="Session_D" id="{80A52D6D-031D-4231-8069-348CDB337502}">
          <p14:sldIdLst>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Lst>
        </p14:section>
      </p14:sectionLst>
    </p:ext>
    <p:ext uri="{EFAFB233-063F-42B5-8137-9DF3F51BA10A}">
      <p15:sldGuideLst xmlns:p15="http://schemas.microsoft.com/office/powerpoint/2012/main">
        <p15:guide id="1" orient="horz" pos="336">
          <p15:clr>
            <a:srgbClr val="A4A3A4"/>
          </p15:clr>
        </p15:guide>
        <p15:guide id="2" pos="48">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7C80"/>
    <a:srgbClr val="66CCFF"/>
    <a:srgbClr val="46C5C5"/>
    <a:srgbClr val="000000"/>
    <a:srgbClr val="3366FF"/>
    <a:srgbClr val="A366FF"/>
    <a:srgbClr val="FF0066"/>
    <a:srgbClr val="008BB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深色樣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樣式 2 - 輔色 5/輔色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03447BB-5D67-496B-8E87-E561075AD55C}" styleName="深色樣式 1 - 輔色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樣式 1 - 輔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6" autoAdjust="0"/>
    <p:restoredTop sz="95256" autoAdjust="0"/>
  </p:normalViewPr>
  <p:slideViewPr>
    <p:cSldViewPr>
      <p:cViewPr varScale="1">
        <p:scale>
          <a:sx n="85" d="100"/>
          <a:sy n="85" d="100"/>
        </p:scale>
        <p:origin x="1344" y="48"/>
      </p:cViewPr>
      <p:guideLst>
        <p:guide orient="horz" pos="336"/>
        <p:guide pos="4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936"/>
    </p:cViewPr>
  </p:sorterViewPr>
  <p:notesViewPr>
    <p:cSldViewPr>
      <p:cViewPr varScale="1">
        <p:scale>
          <a:sx n="48" d="100"/>
          <a:sy n="48" d="100"/>
        </p:scale>
        <p:origin x="-1962"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ags" Target="tags/tag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atin typeface="Times New Roman" pitchFamily="18" charset="0"/>
                <a:ea typeface="Gulim" pitchFamily="34" charset="-127"/>
              </a:defRPr>
            </a:lvl1pPr>
          </a:lstStyle>
          <a:p>
            <a:pPr>
              <a:defRPr/>
            </a:pPr>
            <a:endParaRPr lang="en-US" altLang="ko-KR" dirty="0"/>
          </a:p>
        </p:txBody>
      </p:sp>
      <p:sp>
        <p:nvSpPr>
          <p:cNvPr id="8195" name="Rectangle 3"/>
          <p:cNvSpPr>
            <a:spLocks noGrp="1" noChangeArrowheads="1"/>
          </p:cNvSpPr>
          <p:nvPr>
            <p:ph type="dt" sz="quarter"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New Roman" pitchFamily="18" charset="0"/>
                <a:ea typeface="Gulim" pitchFamily="34" charset="-127"/>
              </a:defRPr>
            </a:lvl1pPr>
          </a:lstStyle>
          <a:p>
            <a:pPr>
              <a:defRPr/>
            </a:pPr>
            <a:endParaRPr lang="en-US" altLang="ko-KR" dirty="0"/>
          </a:p>
        </p:txBody>
      </p:sp>
      <p:sp>
        <p:nvSpPr>
          <p:cNvPr id="8196"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atin typeface="Times New Roman" pitchFamily="18" charset="0"/>
                <a:ea typeface="Gulim" pitchFamily="34" charset="-127"/>
              </a:defRPr>
            </a:lvl1pPr>
          </a:lstStyle>
          <a:p>
            <a:pPr>
              <a:defRPr/>
            </a:pPr>
            <a:endParaRPr lang="en-US" altLang="ko-KR" dirty="0"/>
          </a:p>
        </p:txBody>
      </p:sp>
      <p:sp>
        <p:nvSpPr>
          <p:cNvPr id="8197" name="Rectangle 5"/>
          <p:cNvSpPr>
            <a:spLocks noGrp="1" noChangeArrowheads="1"/>
          </p:cNvSpPr>
          <p:nvPr>
            <p:ph type="sldNum" sz="quarter" idx="3"/>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ea typeface="Gulim" pitchFamily="34" charset="-127"/>
              </a:defRPr>
            </a:lvl1pPr>
          </a:lstStyle>
          <a:p>
            <a:pPr>
              <a:defRPr/>
            </a:pPr>
            <a:fld id="{2EB43C9D-A7CE-4CDB-B7E9-9E2CBB826977}" type="slidenum">
              <a:rPr lang="en-US" altLang="ko-KR"/>
              <a:pPr>
                <a:defRPr/>
              </a:pPr>
              <a:t>‹#›</a:t>
            </a:fld>
            <a:endParaRPr lang="en-US" altLang="ko-KR" dirty="0"/>
          </a:p>
        </p:txBody>
      </p:sp>
    </p:spTree>
    <p:extLst>
      <p:ext uri="{BB962C8B-B14F-4D97-AF65-F5344CB8AC3E}">
        <p14:creationId xmlns:p14="http://schemas.microsoft.com/office/powerpoint/2010/main" val="1623342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atin typeface="Times New Roman" pitchFamily="18" charset="0"/>
                <a:ea typeface="Gulim" pitchFamily="34" charset="-127"/>
              </a:defRPr>
            </a:lvl1pPr>
          </a:lstStyle>
          <a:p>
            <a:pPr>
              <a:defRPr/>
            </a:pPr>
            <a:endParaRPr lang="en-US" altLang="ko-KR" dirty="0"/>
          </a:p>
        </p:txBody>
      </p:sp>
      <p:sp>
        <p:nvSpPr>
          <p:cNvPr id="6147" name="Rectangle 3"/>
          <p:cNvSpPr>
            <a:spLocks noGrp="1" noChangeArrowheads="1"/>
          </p:cNvSpPr>
          <p:nvPr>
            <p:ph type="dt"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New Roman" pitchFamily="18" charset="0"/>
                <a:ea typeface="Gulim" pitchFamily="34" charset="-127"/>
              </a:defRPr>
            </a:lvl1pPr>
          </a:lstStyle>
          <a:p>
            <a:pPr>
              <a:defRPr/>
            </a:pPr>
            <a:endParaRPr lang="en-US" altLang="ko-KR" dirty="0"/>
          </a:p>
        </p:txBody>
      </p:sp>
      <p:sp>
        <p:nvSpPr>
          <p:cNvPr id="73732"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06463" y="4714875"/>
            <a:ext cx="4984750"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150"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atin typeface="Times New Roman" pitchFamily="18" charset="0"/>
                <a:ea typeface="Gulim" pitchFamily="34" charset="-127"/>
              </a:defRPr>
            </a:lvl1pPr>
          </a:lstStyle>
          <a:p>
            <a:pPr>
              <a:defRPr/>
            </a:pPr>
            <a:endParaRPr lang="en-US" altLang="ko-KR" dirty="0"/>
          </a:p>
        </p:txBody>
      </p:sp>
      <p:sp>
        <p:nvSpPr>
          <p:cNvPr id="6151" name="Rectangle 7"/>
          <p:cNvSpPr>
            <a:spLocks noGrp="1" noChangeArrowheads="1"/>
          </p:cNvSpPr>
          <p:nvPr>
            <p:ph type="sldNum" sz="quarter" idx="5"/>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ea typeface="Gulim" pitchFamily="34" charset="-127"/>
              </a:defRPr>
            </a:lvl1pPr>
          </a:lstStyle>
          <a:p>
            <a:pPr>
              <a:defRPr/>
            </a:pPr>
            <a:fld id="{8E75DA6F-1C9A-498C-A313-92BA1946B43A}" type="slidenum">
              <a:rPr lang="en-US" altLang="ko-KR"/>
              <a:pPr>
                <a:defRPr/>
              </a:pPr>
              <a:t>‹#›</a:t>
            </a:fld>
            <a:endParaRPr lang="en-US" altLang="ko-KR" dirty="0"/>
          </a:p>
        </p:txBody>
      </p:sp>
    </p:spTree>
    <p:extLst>
      <p:ext uri="{BB962C8B-B14F-4D97-AF65-F5344CB8AC3E}">
        <p14:creationId xmlns:p14="http://schemas.microsoft.com/office/powerpoint/2010/main" val="381084568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1pPr>
    <a:lvl2pPr marL="4572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2pPr>
    <a:lvl3pPr marL="9144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3pPr>
    <a:lvl4pPr marL="13716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4pPr>
    <a:lvl5pPr marL="18288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4</a:t>
            </a:fld>
            <a:endParaRPr lang="en-US" altLang="ko-KR" dirty="0"/>
          </a:p>
        </p:txBody>
      </p:sp>
    </p:spTree>
    <p:extLst>
      <p:ext uri="{BB962C8B-B14F-4D97-AF65-F5344CB8AC3E}">
        <p14:creationId xmlns:p14="http://schemas.microsoft.com/office/powerpoint/2010/main" val="199030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不用改</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15</a:t>
            </a:fld>
            <a:endParaRPr lang="en-US" altLang="ko-KR" dirty="0"/>
          </a:p>
        </p:txBody>
      </p:sp>
    </p:spTree>
    <p:extLst>
      <p:ext uri="{BB962C8B-B14F-4D97-AF65-F5344CB8AC3E}">
        <p14:creationId xmlns:p14="http://schemas.microsoft.com/office/powerpoint/2010/main" val="25886376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Shape 1216"/>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7" name="Shape 1217"/>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218" name="Shape 1218"/>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205</a:t>
            </a:fld>
            <a:endParaRPr lang="zh-TW"/>
          </a:p>
        </p:txBody>
      </p:sp>
    </p:spTree>
    <p:extLst>
      <p:ext uri="{BB962C8B-B14F-4D97-AF65-F5344CB8AC3E}">
        <p14:creationId xmlns:p14="http://schemas.microsoft.com/office/powerpoint/2010/main" val="18441430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Shape 1234"/>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5" name="Shape 1235"/>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236" name="Shape 1236"/>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206</a:t>
            </a:fld>
            <a:endParaRPr lang="zh-TW"/>
          </a:p>
        </p:txBody>
      </p:sp>
    </p:spTree>
    <p:extLst>
      <p:ext uri="{BB962C8B-B14F-4D97-AF65-F5344CB8AC3E}">
        <p14:creationId xmlns:p14="http://schemas.microsoft.com/office/powerpoint/2010/main" val="15017469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Shape 1243"/>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4" name="Shape 1244"/>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245" name="Shape 1245"/>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207</a:t>
            </a:fld>
            <a:endParaRPr lang="zh-TW"/>
          </a:p>
        </p:txBody>
      </p:sp>
    </p:spTree>
    <p:extLst>
      <p:ext uri="{BB962C8B-B14F-4D97-AF65-F5344CB8AC3E}">
        <p14:creationId xmlns:p14="http://schemas.microsoft.com/office/powerpoint/2010/main" val="8397135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Shape 1253"/>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4" name="Shape 1254"/>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255" name="Shape 1255"/>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208</a:t>
            </a:fld>
            <a:endParaRPr lang="zh-TW"/>
          </a:p>
        </p:txBody>
      </p:sp>
    </p:spTree>
    <p:extLst>
      <p:ext uri="{BB962C8B-B14F-4D97-AF65-F5344CB8AC3E}">
        <p14:creationId xmlns:p14="http://schemas.microsoft.com/office/powerpoint/2010/main" val="23423868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Shape 1262"/>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3" name="Shape 1263"/>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264" name="Shape 1264"/>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209</a:t>
            </a:fld>
            <a:endParaRPr lang="zh-TW"/>
          </a:p>
        </p:txBody>
      </p:sp>
    </p:spTree>
    <p:extLst>
      <p:ext uri="{BB962C8B-B14F-4D97-AF65-F5344CB8AC3E}">
        <p14:creationId xmlns:p14="http://schemas.microsoft.com/office/powerpoint/2010/main" val="16385648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Shape 1272"/>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3" name="Shape 1273"/>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15 mins</a:t>
            </a:r>
          </a:p>
          <a:p>
            <a:pPr lvl="0" rtl="0">
              <a:spcBef>
                <a:spcPts val="0"/>
              </a:spcBef>
              <a:buNone/>
            </a:pPr>
            <a:r>
              <a:rPr lang="zh-TW"/>
              <a:t>accumulate: 20 mins</a:t>
            </a:r>
          </a:p>
        </p:txBody>
      </p:sp>
      <p:sp>
        <p:nvSpPr>
          <p:cNvPr id="1274" name="Shape 1274"/>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210</a:t>
            </a:fld>
            <a:endParaRPr lang="zh-TW"/>
          </a:p>
        </p:txBody>
      </p:sp>
    </p:spTree>
    <p:extLst>
      <p:ext uri="{BB962C8B-B14F-4D97-AF65-F5344CB8AC3E}">
        <p14:creationId xmlns:p14="http://schemas.microsoft.com/office/powerpoint/2010/main" val="42675416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Shape 128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2" name="Shape 128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283" name="Shape 128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211</a:t>
            </a:fld>
            <a:endParaRPr lang="zh-TW"/>
          </a:p>
        </p:txBody>
      </p:sp>
    </p:spTree>
    <p:extLst>
      <p:ext uri="{BB962C8B-B14F-4D97-AF65-F5344CB8AC3E}">
        <p14:creationId xmlns:p14="http://schemas.microsoft.com/office/powerpoint/2010/main" val="25024317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Shape 129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1" name="Shape 129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292" name="Shape 129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212</a:t>
            </a:fld>
            <a:endParaRPr lang="zh-TW"/>
          </a:p>
        </p:txBody>
      </p:sp>
    </p:spTree>
    <p:extLst>
      <p:ext uri="{BB962C8B-B14F-4D97-AF65-F5344CB8AC3E}">
        <p14:creationId xmlns:p14="http://schemas.microsoft.com/office/powerpoint/2010/main" val="25089493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Shape 129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0" name="Shape 130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301" name="Shape 130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213</a:t>
            </a:fld>
            <a:endParaRPr lang="zh-TW"/>
          </a:p>
        </p:txBody>
      </p:sp>
    </p:spTree>
    <p:extLst>
      <p:ext uri="{BB962C8B-B14F-4D97-AF65-F5344CB8AC3E}">
        <p14:creationId xmlns:p14="http://schemas.microsoft.com/office/powerpoint/2010/main" val="31465533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Shape 130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9" name="Shape 130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310" name="Shape 131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214</a:t>
            </a:fld>
            <a:endParaRPr lang="zh-TW"/>
          </a:p>
        </p:txBody>
      </p:sp>
    </p:spTree>
    <p:extLst>
      <p:ext uri="{BB962C8B-B14F-4D97-AF65-F5344CB8AC3E}">
        <p14:creationId xmlns:p14="http://schemas.microsoft.com/office/powerpoint/2010/main" val="3073025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是依種語法，規範純文字的結構，其實舊是 </a:t>
            </a:r>
            <a:r>
              <a:rPr lang="en-US" altLang="zh-TW" dirty="0"/>
              <a:t>HTML</a:t>
            </a:r>
            <a:r>
              <a:rPr lang="zh-TW" altLang="en-US" dirty="0"/>
              <a:t> 的組成，用一種 瀏覽器看得懂的語言寫出來</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20</a:t>
            </a:fld>
            <a:endParaRPr lang="en-US" altLang="ko-KR" dirty="0"/>
          </a:p>
        </p:txBody>
      </p:sp>
    </p:spTree>
    <p:extLst>
      <p:ext uri="{BB962C8B-B14F-4D97-AF65-F5344CB8AC3E}">
        <p14:creationId xmlns:p14="http://schemas.microsoft.com/office/powerpoint/2010/main" val="36196557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Shape 1323"/>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4" name="Shape 1324"/>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325" name="Shape 1325"/>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215</a:t>
            </a:fld>
            <a:endParaRPr lang="zh-TW"/>
          </a:p>
        </p:txBody>
      </p:sp>
    </p:spTree>
    <p:extLst>
      <p:ext uri="{BB962C8B-B14F-4D97-AF65-F5344CB8AC3E}">
        <p14:creationId xmlns:p14="http://schemas.microsoft.com/office/powerpoint/2010/main" val="36069002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Shape 1332"/>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3" name="Shape 1333"/>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334" name="Shape 1334"/>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216</a:t>
            </a:fld>
            <a:endParaRPr lang="zh-TW"/>
          </a:p>
        </p:txBody>
      </p:sp>
    </p:spTree>
    <p:extLst>
      <p:ext uri="{BB962C8B-B14F-4D97-AF65-F5344CB8AC3E}">
        <p14:creationId xmlns:p14="http://schemas.microsoft.com/office/powerpoint/2010/main" val="7685550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Shape 134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2" name="Shape 134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343" name="Shape 134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217</a:t>
            </a:fld>
            <a:endParaRPr lang="zh-TW"/>
          </a:p>
        </p:txBody>
      </p:sp>
    </p:spTree>
    <p:extLst>
      <p:ext uri="{BB962C8B-B14F-4D97-AF65-F5344CB8AC3E}">
        <p14:creationId xmlns:p14="http://schemas.microsoft.com/office/powerpoint/2010/main" val="37774485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Shape 134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0" name="Shape 135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351" name="Shape 135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218</a:t>
            </a:fld>
            <a:endParaRPr lang="zh-TW"/>
          </a:p>
        </p:txBody>
      </p:sp>
    </p:spTree>
    <p:extLst>
      <p:ext uri="{BB962C8B-B14F-4D97-AF65-F5344CB8AC3E}">
        <p14:creationId xmlns:p14="http://schemas.microsoft.com/office/powerpoint/2010/main" val="38993112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Shape 135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9" name="Shape 135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360" name="Shape 136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219</a:t>
            </a:fld>
            <a:endParaRPr lang="zh-TW"/>
          </a:p>
        </p:txBody>
      </p:sp>
    </p:spTree>
    <p:extLst>
      <p:ext uri="{BB962C8B-B14F-4D97-AF65-F5344CB8AC3E}">
        <p14:creationId xmlns:p14="http://schemas.microsoft.com/office/powerpoint/2010/main" val="6621225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Shape 136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8" name="Shape 136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8 ~ 10 mins</a:t>
            </a:r>
          </a:p>
          <a:p>
            <a:pPr lvl="0" rtl="0">
              <a:spcBef>
                <a:spcPts val="0"/>
              </a:spcBef>
              <a:buNone/>
            </a:pPr>
            <a:r>
              <a:rPr lang="zh-TW"/>
              <a:t>accumulate 18 ~ 20 mins</a:t>
            </a:r>
          </a:p>
        </p:txBody>
      </p:sp>
      <p:sp>
        <p:nvSpPr>
          <p:cNvPr id="1369" name="Shape 136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220</a:t>
            </a:fld>
            <a:endParaRPr lang="zh-TW"/>
          </a:p>
        </p:txBody>
      </p:sp>
    </p:spTree>
    <p:extLst>
      <p:ext uri="{BB962C8B-B14F-4D97-AF65-F5344CB8AC3E}">
        <p14:creationId xmlns:p14="http://schemas.microsoft.com/office/powerpoint/2010/main" val="14369722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Shape 1376"/>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7" name="Shape 1377"/>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70 ~ 80 mins</a:t>
            </a:r>
          </a:p>
        </p:txBody>
      </p:sp>
      <p:sp>
        <p:nvSpPr>
          <p:cNvPr id="1378" name="Shape 1378"/>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221</a:t>
            </a:fld>
            <a:endParaRPr lang="zh-TW"/>
          </a:p>
        </p:txBody>
      </p:sp>
    </p:spTree>
    <p:extLst>
      <p:ext uri="{BB962C8B-B14F-4D97-AF65-F5344CB8AC3E}">
        <p14:creationId xmlns:p14="http://schemas.microsoft.com/office/powerpoint/2010/main" val="11285765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Shape 1384"/>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5" name="Shape 1385"/>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386" name="Shape 1386"/>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222</a:t>
            </a:fld>
            <a:endParaRPr lang="zh-TW"/>
          </a:p>
        </p:txBody>
      </p:sp>
    </p:spTree>
    <p:extLst>
      <p:ext uri="{BB962C8B-B14F-4D97-AF65-F5344CB8AC3E}">
        <p14:creationId xmlns:p14="http://schemas.microsoft.com/office/powerpoint/2010/main" val="26179928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Shape 1395"/>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6" name="Shape 1396"/>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397" name="Shape 1397"/>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223</a:t>
            </a:fld>
            <a:endParaRPr lang="zh-TW"/>
          </a:p>
        </p:txBody>
      </p:sp>
    </p:spTree>
    <p:extLst>
      <p:ext uri="{BB962C8B-B14F-4D97-AF65-F5344CB8AC3E}">
        <p14:creationId xmlns:p14="http://schemas.microsoft.com/office/powerpoint/2010/main" val="4100076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是依種語法，規範純文字的結構，其實舊是 </a:t>
            </a:r>
            <a:r>
              <a:rPr lang="en-US" altLang="zh-TW" dirty="0"/>
              <a:t>HTML</a:t>
            </a:r>
            <a:r>
              <a:rPr lang="zh-TW" altLang="en-US" dirty="0"/>
              <a:t> 的組成，用一種 瀏覽器看得懂的語言寫出來</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21</a:t>
            </a:fld>
            <a:endParaRPr lang="en-US" altLang="ko-KR" dirty="0"/>
          </a:p>
        </p:txBody>
      </p:sp>
    </p:spTree>
    <p:extLst>
      <p:ext uri="{BB962C8B-B14F-4D97-AF65-F5344CB8AC3E}">
        <p14:creationId xmlns:p14="http://schemas.microsoft.com/office/powerpoint/2010/main" val="387482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是依種語法，規範純文字的結構，其實舊是 </a:t>
            </a:r>
            <a:r>
              <a:rPr lang="en-US" altLang="zh-TW" dirty="0"/>
              <a:t>HTML</a:t>
            </a:r>
            <a:r>
              <a:rPr lang="zh-TW" altLang="en-US" dirty="0"/>
              <a:t> 的組成，用一種 瀏覽器看得懂的語言寫出來</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22</a:t>
            </a:fld>
            <a:endParaRPr lang="en-US" altLang="ko-KR" dirty="0"/>
          </a:p>
        </p:txBody>
      </p:sp>
    </p:spTree>
    <p:extLst>
      <p:ext uri="{BB962C8B-B14F-4D97-AF65-F5344CB8AC3E}">
        <p14:creationId xmlns:p14="http://schemas.microsoft.com/office/powerpoint/2010/main" val="3571382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看能不能找一些有趣的圖片</a:t>
            </a:r>
            <a:endParaRPr lang="en-US" altLang="zh-TW" dirty="0"/>
          </a:p>
          <a:p>
            <a:r>
              <a:rPr lang="zh-TW" altLang="en-US" dirty="0"/>
              <a:t>第三個 可以找找看 類似 有禮貌的爬蟲程式</a:t>
            </a:r>
            <a:endParaRPr lang="en-US" altLang="zh-TW" dirty="0"/>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26</a:t>
            </a:fld>
            <a:endParaRPr lang="en-US" altLang="ko-KR" dirty="0"/>
          </a:p>
        </p:txBody>
      </p:sp>
    </p:spTree>
    <p:extLst>
      <p:ext uri="{BB962C8B-B14F-4D97-AF65-F5344CB8AC3E}">
        <p14:creationId xmlns:p14="http://schemas.microsoft.com/office/powerpoint/2010/main" val="156716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27</a:t>
            </a:fld>
            <a:endParaRPr lang="en-US" altLang="ko-KR" dirty="0"/>
          </a:p>
        </p:txBody>
      </p:sp>
    </p:spTree>
    <p:extLst>
      <p:ext uri="{BB962C8B-B14F-4D97-AF65-F5344CB8AC3E}">
        <p14:creationId xmlns:p14="http://schemas.microsoft.com/office/powerpoint/2010/main" val="251364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記得如何寫出來</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30</a:t>
            </a:fld>
            <a:endParaRPr lang="en-US" altLang="ko-KR" dirty="0"/>
          </a:p>
        </p:txBody>
      </p:sp>
    </p:spTree>
    <p:extLst>
      <p:ext uri="{BB962C8B-B14F-4D97-AF65-F5344CB8AC3E}">
        <p14:creationId xmlns:p14="http://schemas.microsoft.com/office/powerpoint/2010/main" val="1018187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 </a:t>
            </a:r>
            <a:r>
              <a:rPr lang="en-US" altLang="zh-TW" dirty="0"/>
              <a:t>HTML</a:t>
            </a:r>
            <a:r>
              <a:rPr lang="zh-TW" altLang="en-US" dirty="0"/>
              <a:t> 的文字轉換成 </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34</a:t>
            </a:fld>
            <a:endParaRPr lang="en-US" altLang="ko-KR" dirty="0"/>
          </a:p>
        </p:txBody>
      </p:sp>
    </p:spTree>
    <p:extLst>
      <p:ext uri="{BB962C8B-B14F-4D97-AF65-F5344CB8AC3E}">
        <p14:creationId xmlns:p14="http://schemas.microsoft.com/office/powerpoint/2010/main" val="314526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加入動畫  </a:t>
            </a:r>
            <a:r>
              <a:rPr lang="en-US" altLang="zh-TW" dirty="0"/>
              <a:t>all</a:t>
            </a:r>
            <a:r>
              <a:rPr lang="zh-TW" altLang="en-US" dirty="0"/>
              <a:t> </a:t>
            </a:r>
            <a:r>
              <a:rPr lang="en-US" altLang="zh-TW" dirty="0"/>
              <a:t>equal</a:t>
            </a:r>
            <a:r>
              <a:rPr lang="zh-TW" altLang="en-US" dirty="0"/>
              <a:t> </a:t>
            </a:r>
            <a:r>
              <a:rPr lang="en-US" altLang="zh-TW" dirty="0"/>
              <a:t>to</a:t>
            </a:r>
            <a:r>
              <a:rPr lang="zh-TW" altLang="en-US" dirty="0"/>
              <a:t> </a:t>
            </a:r>
            <a:r>
              <a:rPr lang="en-US" altLang="zh-TW" dirty="0"/>
              <a:t>print(</a:t>
            </a:r>
            <a:r>
              <a:rPr lang="en-US" altLang="zh-TW" dirty="0" err="1"/>
              <a:t>result.find</a:t>
            </a:r>
            <a:r>
              <a:rPr lang="en-US" altLang="zh-TW" dirty="0"/>
              <a:t>(“h1”))</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35</a:t>
            </a:fld>
            <a:endParaRPr lang="en-US" altLang="ko-KR" dirty="0"/>
          </a:p>
        </p:txBody>
      </p:sp>
    </p:spTree>
    <p:extLst>
      <p:ext uri="{BB962C8B-B14F-4D97-AF65-F5344CB8AC3E}">
        <p14:creationId xmlns:p14="http://schemas.microsoft.com/office/powerpoint/2010/main" val="1894322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36</a:t>
            </a:fld>
            <a:endParaRPr lang="en-US" altLang="ko-KR" dirty="0"/>
          </a:p>
        </p:txBody>
      </p:sp>
    </p:spTree>
    <p:extLst>
      <p:ext uri="{BB962C8B-B14F-4D97-AF65-F5344CB8AC3E}">
        <p14:creationId xmlns:p14="http://schemas.microsoft.com/office/powerpoint/2010/main" val="109058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6</a:t>
            </a:fld>
            <a:endParaRPr lang="en-US" altLang="ko-KR" dirty="0"/>
          </a:p>
        </p:txBody>
      </p:sp>
    </p:spTree>
    <p:extLst>
      <p:ext uri="{BB962C8B-B14F-4D97-AF65-F5344CB8AC3E}">
        <p14:creationId xmlns:p14="http://schemas.microsoft.com/office/powerpoint/2010/main" val="95975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45</a:t>
            </a:fld>
            <a:endParaRPr lang="en-US" altLang="ko-KR" dirty="0"/>
          </a:p>
        </p:txBody>
      </p:sp>
    </p:spTree>
    <p:extLst>
      <p:ext uri="{BB962C8B-B14F-4D97-AF65-F5344CB8AC3E}">
        <p14:creationId xmlns:p14="http://schemas.microsoft.com/office/powerpoint/2010/main" val="378106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表格顏色</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49</a:t>
            </a:fld>
            <a:endParaRPr lang="en-US" altLang="ko-KR" dirty="0"/>
          </a:p>
        </p:txBody>
      </p:sp>
    </p:spTree>
    <p:extLst>
      <p:ext uri="{BB962C8B-B14F-4D97-AF65-F5344CB8AC3E}">
        <p14:creationId xmlns:p14="http://schemas.microsoft.com/office/powerpoint/2010/main" val="61044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66</a:t>
            </a:fld>
            <a:endParaRPr lang="en-US" altLang="ko-KR" dirty="0"/>
          </a:p>
        </p:txBody>
      </p:sp>
    </p:spTree>
    <p:extLst>
      <p:ext uri="{BB962C8B-B14F-4D97-AF65-F5344CB8AC3E}">
        <p14:creationId xmlns:p14="http://schemas.microsoft.com/office/powerpoint/2010/main" val="4120979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74</a:t>
            </a:fld>
            <a:endParaRPr lang="en-US" altLang="ko-KR" dirty="0"/>
          </a:p>
        </p:txBody>
      </p:sp>
    </p:spTree>
    <p:extLst>
      <p:ext uri="{BB962C8B-B14F-4D97-AF65-F5344CB8AC3E}">
        <p14:creationId xmlns:p14="http://schemas.microsoft.com/office/powerpoint/2010/main" val="575432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87</a:t>
            </a:fld>
            <a:endParaRPr lang="en-US" altLang="ko-KR" dirty="0"/>
          </a:p>
        </p:txBody>
      </p:sp>
    </p:spTree>
    <p:extLst>
      <p:ext uri="{BB962C8B-B14F-4D97-AF65-F5344CB8AC3E}">
        <p14:creationId xmlns:p14="http://schemas.microsoft.com/office/powerpoint/2010/main" val="274061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111</a:t>
            </a:fld>
            <a:endParaRPr lang="en-US" altLang="ko-KR" dirty="0"/>
          </a:p>
        </p:txBody>
      </p:sp>
    </p:spTree>
    <p:extLst>
      <p:ext uri="{BB962C8B-B14F-4D97-AF65-F5344CB8AC3E}">
        <p14:creationId xmlns:p14="http://schemas.microsoft.com/office/powerpoint/2010/main" val="3557643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7DD0728E-80D6-4B4A-A645-AEB3F611E0A3}" type="slidenum">
              <a:rPr lang="zh-TW" altLang="en-US" smtClean="0"/>
              <a:pPr/>
              <a:t>127</a:t>
            </a:fld>
            <a:endParaRPr lang="zh-TW" altLang="en-US"/>
          </a:p>
        </p:txBody>
      </p:sp>
    </p:spTree>
    <p:extLst>
      <p:ext uri="{BB962C8B-B14F-4D97-AF65-F5344CB8AC3E}">
        <p14:creationId xmlns:p14="http://schemas.microsoft.com/office/powerpoint/2010/main" val="671843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131</a:t>
            </a:fld>
            <a:endParaRPr lang="en-US" altLang="ko-KR" dirty="0"/>
          </a:p>
        </p:txBody>
      </p:sp>
    </p:spTree>
    <p:extLst>
      <p:ext uri="{BB962C8B-B14F-4D97-AF65-F5344CB8AC3E}">
        <p14:creationId xmlns:p14="http://schemas.microsoft.com/office/powerpoint/2010/main" val="1738834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69" name="Shape 16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133</a:t>
            </a:fld>
            <a:endParaRPr lang="zh-TW"/>
          </a:p>
        </p:txBody>
      </p:sp>
    </p:spTree>
    <p:extLst>
      <p:ext uri="{BB962C8B-B14F-4D97-AF65-F5344CB8AC3E}">
        <p14:creationId xmlns:p14="http://schemas.microsoft.com/office/powerpoint/2010/main" val="3857202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134</a:t>
            </a:fld>
            <a:endParaRPr lang="zh-TW"/>
          </a:p>
        </p:txBody>
      </p:sp>
    </p:spTree>
    <p:extLst>
      <p:ext uri="{BB962C8B-B14F-4D97-AF65-F5344CB8AC3E}">
        <p14:creationId xmlns:p14="http://schemas.microsoft.com/office/powerpoint/2010/main" val="3383827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這邊不用</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7</a:t>
            </a:fld>
            <a:endParaRPr lang="en-US" altLang="ko-KR" dirty="0"/>
          </a:p>
        </p:txBody>
      </p:sp>
    </p:spTree>
    <p:extLst>
      <p:ext uri="{BB962C8B-B14F-4D97-AF65-F5344CB8AC3E}">
        <p14:creationId xmlns:p14="http://schemas.microsoft.com/office/powerpoint/2010/main" val="3951223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90" name="Shape 19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135</a:t>
            </a:fld>
            <a:endParaRPr lang="zh-TW"/>
          </a:p>
        </p:txBody>
      </p:sp>
    </p:spTree>
    <p:extLst>
      <p:ext uri="{BB962C8B-B14F-4D97-AF65-F5344CB8AC3E}">
        <p14:creationId xmlns:p14="http://schemas.microsoft.com/office/powerpoint/2010/main" val="2233693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98" name="Shape 198"/>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136</a:t>
            </a:fld>
            <a:endParaRPr lang="zh-TW"/>
          </a:p>
        </p:txBody>
      </p:sp>
    </p:spTree>
    <p:extLst>
      <p:ext uri="{BB962C8B-B14F-4D97-AF65-F5344CB8AC3E}">
        <p14:creationId xmlns:p14="http://schemas.microsoft.com/office/powerpoint/2010/main" val="844066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234" name="Shape 234"/>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137</a:t>
            </a:fld>
            <a:endParaRPr lang="zh-TW"/>
          </a:p>
        </p:txBody>
      </p:sp>
    </p:spTree>
    <p:extLst>
      <p:ext uri="{BB962C8B-B14F-4D97-AF65-F5344CB8AC3E}">
        <p14:creationId xmlns:p14="http://schemas.microsoft.com/office/powerpoint/2010/main" val="1749563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258" name="Shape 258"/>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138</a:t>
            </a:fld>
            <a:endParaRPr lang="zh-TW"/>
          </a:p>
        </p:txBody>
      </p:sp>
    </p:spTree>
    <p:extLst>
      <p:ext uri="{BB962C8B-B14F-4D97-AF65-F5344CB8AC3E}">
        <p14:creationId xmlns:p14="http://schemas.microsoft.com/office/powerpoint/2010/main" val="854030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293" name="Shape 29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139</a:t>
            </a:fld>
            <a:endParaRPr lang="zh-TW"/>
          </a:p>
        </p:txBody>
      </p:sp>
    </p:spTree>
    <p:extLst>
      <p:ext uri="{BB962C8B-B14F-4D97-AF65-F5344CB8AC3E}">
        <p14:creationId xmlns:p14="http://schemas.microsoft.com/office/powerpoint/2010/main" val="3992985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317" name="Shape 317"/>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140</a:t>
            </a:fld>
            <a:endParaRPr lang="zh-TW"/>
          </a:p>
        </p:txBody>
      </p:sp>
    </p:spTree>
    <p:extLst>
      <p:ext uri="{BB962C8B-B14F-4D97-AF65-F5344CB8AC3E}">
        <p14:creationId xmlns:p14="http://schemas.microsoft.com/office/powerpoint/2010/main" val="570498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353" name="Shape 35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141</a:t>
            </a:fld>
            <a:endParaRPr lang="zh-TW"/>
          </a:p>
        </p:txBody>
      </p:sp>
    </p:spTree>
    <p:extLst>
      <p:ext uri="{BB962C8B-B14F-4D97-AF65-F5344CB8AC3E}">
        <p14:creationId xmlns:p14="http://schemas.microsoft.com/office/powerpoint/2010/main" val="1679206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363" name="Shape 36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142</a:t>
            </a:fld>
            <a:endParaRPr lang="zh-TW"/>
          </a:p>
        </p:txBody>
      </p:sp>
    </p:spTree>
    <p:extLst>
      <p:ext uri="{BB962C8B-B14F-4D97-AF65-F5344CB8AC3E}">
        <p14:creationId xmlns:p14="http://schemas.microsoft.com/office/powerpoint/2010/main" val="79077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143</a:t>
            </a:fld>
            <a:endParaRPr lang="zh-TW"/>
          </a:p>
        </p:txBody>
      </p:sp>
    </p:spTree>
    <p:extLst>
      <p:ext uri="{BB962C8B-B14F-4D97-AF65-F5344CB8AC3E}">
        <p14:creationId xmlns:p14="http://schemas.microsoft.com/office/powerpoint/2010/main" val="2993455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402" name="Shape 40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144</a:t>
            </a:fld>
            <a:endParaRPr lang="zh-TW"/>
          </a:p>
        </p:txBody>
      </p:sp>
    </p:spTree>
    <p:extLst>
      <p:ext uri="{BB962C8B-B14F-4D97-AF65-F5344CB8AC3E}">
        <p14:creationId xmlns:p14="http://schemas.microsoft.com/office/powerpoint/2010/main" val="315010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8</a:t>
            </a:fld>
            <a:endParaRPr lang="en-US" altLang="ko-KR" dirty="0"/>
          </a:p>
        </p:txBody>
      </p:sp>
    </p:spTree>
    <p:extLst>
      <p:ext uri="{BB962C8B-B14F-4D97-AF65-F5344CB8AC3E}">
        <p14:creationId xmlns:p14="http://schemas.microsoft.com/office/powerpoint/2010/main" val="2623112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411" name="Shape 41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145</a:t>
            </a:fld>
            <a:endParaRPr lang="zh-TW"/>
          </a:p>
        </p:txBody>
      </p:sp>
    </p:spTree>
    <p:extLst>
      <p:ext uri="{BB962C8B-B14F-4D97-AF65-F5344CB8AC3E}">
        <p14:creationId xmlns:p14="http://schemas.microsoft.com/office/powerpoint/2010/main" val="1113199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422" name="Shape 42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146</a:t>
            </a:fld>
            <a:endParaRPr lang="zh-TW"/>
          </a:p>
        </p:txBody>
      </p:sp>
    </p:spTree>
    <p:extLst>
      <p:ext uri="{BB962C8B-B14F-4D97-AF65-F5344CB8AC3E}">
        <p14:creationId xmlns:p14="http://schemas.microsoft.com/office/powerpoint/2010/main" val="2025692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r>
              <a:rPr lang="zh-TW"/>
              <a:t>build_opener 與 install_opener 是設置一個 global opener</a:t>
            </a:r>
          </a:p>
          <a:p>
            <a:pPr lvl="0" rtl="0">
              <a:spcBef>
                <a:spcPts val="0"/>
              </a:spcBef>
              <a:buNone/>
            </a:pPr>
            <a:r>
              <a:rPr lang="zh-TW"/>
              <a:t>上述程式代表這之後的 request header 都會有設定好的 User-Agent</a:t>
            </a:r>
          </a:p>
          <a:p>
            <a:pPr lvl="0" rtl="0">
              <a:spcBef>
                <a:spcPts val="0"/>
              </a:spcBef>
              <a:buNone/>
            </a:pPr>
            <a:r>
              <a:rPr lang="zh-TW"/>
              <a:t>但這不是一個好作法, User agent 的部份也會再最後一個 Section 提到</a:t>
            </a:r>
          </a:p>
        </p:txBody>
      </p:sp>
      <p:sp>
        <p:nvSpPr>
          <p:cNvPr id="437" name="Shape 437"/>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147</a:t>
            </a:fld>
            <a:endParaRPr lang="zh-TW"/>
          </a:p>
        </p:txBody>
      </p:sp>
    </p:spTree>
    <p:extLst>
      <p:ext uri="{BB962C8B-B14F-4D97-AF65-F5344CB8AC3E}">
        <p14:creationId xmlns:p14="http://schemas.microsoft.com/office/powerpoint/2010/main" val="3843341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16 mins ~ 17.30 mins</a:t>
            </a:r>
          </a:p>
          <a:p>
            <a:pPr lvl="0" rtl="0">
              <a:spcBef>
                <a:spcPts val="0"/>
              </a:spcBef>
              <a:buNone/>
            </a:pPr>
            <a:r>
              <a:rPr lang="zh-TW"/>
              <a:t>accumulate: 21 ~ 25 mins</a:t>
            </a:r>
          </a:p>
        </p:txBody>
      </p:sp>
      <p:sp>
        <p:nvSpPr>
          <p:cNvPr id="446" name="Shape 446"/>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148</a:t>
            </a:fld>
            <a:endParaRPr lang="zh-TW"/>
          </a:p>
        </p:txBody>
      </p:sp>
    </p:spTree>
    <p:extLst>
      <p:ext uri="{BB962C8B-B14F-4D97-AF65-F5344CB8AC3E}">
        <p14:creationId xmlns:p14="http://schemas.microsoft.com/office/powerpoint/2010/main" val="2822334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454" name="Shape 454"/>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149</a:t>
            </a:fld>
            <a:endParaRPr lang="zh-TW"/>
          </a:p>
        </p:txBody>
      </p:sp>
    </p:spTree>
    <p:extLst>
      <p:ext uri="{BB962C8B-B14F-4D97-AF65-F5344CB8AC3E}">
        <p14:creationId xmlns:p14="http://schemas.microsoft.com/office/powerpoint/2010/main" val="731699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463" name="Shape 46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150</a:t>
            </a:fld>
            <a:endParaRPr lang="zh-TW"/>
          </a:p>
        </p:txBody>
      </p:sp>
    </p:spTree>
    <p:extLst>
      <p:ext uri="{BB962C8B-B14F-4D97-AF65-F5344CB8AC3E}">
        <p14:creationId xmlns:p14="http://schemas.microsoft.com/office/powerpoint/2010/main" val="705906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489" name="Shape 48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151</a:t>
            </a:fld>
            <a:endParaRPr lang="zh-TW"/>
          </a:p>
        </p:txBody>
      </p:sp>
    </p:spTree>
    <p:extLst>
      <p:ext uri="{BB962C8B-B14F-4D97-AF65-F5344CB8AC3E}">
        <p14:creationId xmlns:p14="http://schemas.microsoft.com/office/powerpoint/2010/main" val="3424121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499" name="Shape 49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152</a:t>
            </a:fld>
            <a:endParaRPr lang="zh-TW"/>
          </a:p>
        </p:txBody>
      </p:sp>
    </p:spTree>
    <p:extLst>
      <p:ext uri="{BB962C8B-B14F-4D97-AF65-F5344CB8AC3E}">
        <p14:creationId xmlns:p14="http://schemas.microsoft.com/office/powerpoint/2010/main" val="4050967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508" name="Shape 508"/>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153</a:t>
            </a:fld>
            <a:endParaRPr lang="zh-TW"/>
          </a:p>
        </p:txBody>
      </p:sp>
    </p:spTree>
    <p:extLst>
      <p:ext uri="{BB962C8B-B14F-4D97-AF65-F5344CB8AC3E}">
        <p14:creationId xmlns:p14="http://schemas.microsoft.com/office/powerpoint/2010/main" val="2895149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517" name="Shape 517"/>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154</a:t>
            </a:fld>
            <a:endParaRPr lang="zh-TW"/>
          </a:p>
        </p:txBody>
      </p:sp>
    </p:spTree>
    <p:extLst>
      <p:ext uri="{BB962C8B-B14F-4D97-AF65-F5344CB8AC3E}">
        <p14:creationId xmlns:p14="http://schemas.microsoft.com/office/powerpoint/2010/main" val="331129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看看有沒有適合的圖片</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9</a:t>
            </a:fld>
            <a:endParaRPr lang="en-US" altLang="ko-KR" dirty="0"/>
          </a:p>
        </p:txBody>
      </p:sp>
    </p:spTree>
    <p:extLst>
      <p:ext uri="{BB962C8B-B14F-4D97-AF65-F5344CB8AC3E}">
        <p14:creationId xmlns:p14="http://schemas.microsoft.com/office/powerpoint/2010/main" val="3497946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Shape 525"/>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526" name="Shape 526"/>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155</a:t>
            </a:fld>
            <a:endParaRPr lang="zh-TW"/>
          </a:p>
        </p:txBody>
      </p:sp>
    </p:spTree>
    <p:extLst>
      <p:ext uri="{BB962C8B-B14F-4D97-AF65-F5344CB8AC3E}">
        <p14:creationId xmlns:p14="http://schemas.microsoft.com/office/powerpoint/2010/main" val="8844720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535" name="Shape 535"/>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156</a:t>
            </a:fld>
            <a:endParaRPr lang="zh-TW"/>
          </a:p>
        </p:txBody>
      </p:sp>
    </p:spTree>
    <p:extLst>
      <p:ext uri="{BB962C8B-B14F-4D97-AF65-F5344CB8AC3E}">
        <p14:creationId xmlns:p14="http://schemas.microsoft.com/office/powerpoint/2010/main" val="541365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zh-TW"/>
              <a:t>11 mins ~ 13 mins</a:t>
            </a:r>
          </a:p>
          <a:p>
            <a:pPr lvl="0" rtl="0">
              <a:spcBef>
                <a:spcPts val="0"/>
              </a:spcBef>
              <a:buClr>
                <a:schemeClr val="dk1"/>
              </a:buClr>
              <a:buSzPct val="91666"/>
              <a:buFont typeface="Arial"/>
              <a:buNone/>
            </a:pPr>
            <a:r>
              <a:rPr lang="zh-TW"/>
              <a:t>accumulate: 16 ~ 21 mins</a:t>
            </a:r>
          </a:p>
        </p:txBody>
      </p:sp>
      <p:sp>
        <p:nvSpPr>
          <p:cNvPr id="544" name="Shape 544"/>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157</a:t>
            </a:fld>
            <a:endParaRPr lang="zh-TW"/>
          </a:p>
        </p:txBody>
      </p:sp>
    </p:spTree>
    <p:extLst>
      <p:ext uri="{BB962C8B-B14F-4D97-AF65-F5344CB8AC3E}">
        <p14:creationId xmlns:p14="http://schemas.microsoft.com/office/powerpoint/2010/main" val="1992835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553" name="Shape 55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158</a:t>
            </a:fld>
            <a:endParaRPr lang="zh-TW"/>
          </a:p>
        </p:txBody>
      </p:sp>
    </p:spTree>
    <p:extLst>
      <p:ext uri="{BB962C8B-B14F-4D97-AF65-F5344CB8AC3E}">
        <p14:creationId xmlns:p14="http://schemas.microsoft.com/office/powerpoint/2010/main" val="21866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561" name="Shape 56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159</a:t>
            </a:fld>
            <a:endParaRPr lang="zh-TW"/>
          </a:p>
        </p:txBody>
      </p:sp>
    </p:spTree>
    <p:extLst>
      <p:ext uri="{BB962C8B-B14F-4D97-AF65-F5344CB8AC3E}">
        <p14:creationId xmlns:p14="http://schemas.microsoft.com/office/powerpoint/2010/main" val="3885972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569" name="Shape 56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160</a:t>
            </a:fld>
            <a:endParaRPr lang="zh-TW"/>
          </a:p>
        </p:txBody>
      </p:sp>
    </p:spTree>
    <p:extLst>
      <p:ext uri="{BB962C8B-B14F-4D97-AF65-F5344CB8AC3E}">
        <p14:creationId xmlns:p14="http://schemas.microsoft.com/office/powerpoint/2010/main" val="18064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583" name="Shape 58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161</a:t>
            </a:fld>
            <a:endParaRPr lang="zh-TW"/>
          </a:p>
        </p:txBody>
      </p:sp>
    </p:spTree>
    <p:extLst>
      <p:ext uri="{BB962C8B-B14F-4D97-AF65-F5344CB8AC3E}">
        <p14:creationId xmlns:p14="http://schemas.microsoft.com/office/powerpoint/2010/main" val="2748822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598" name="Shape 598"/>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162</a:t>
            </a:fld>
            <a:endParaRPr lang="zh-TW"/>
          </a:p>
        </p:txBody>
      </p:sp>
    </p:spTree>
    <p:extLst>
      <p:ext uri="{BB962C8B-B14F-4D97-AF65-F5344CB8AC3E}">
        <p14:creationId xmlns:p14="http://schemas.microsoft.com/office/powerpoint/2010/main" val="3806108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612" name="Shape 61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163</a:t>
            </a:fld>
            <a:endParaRPr lang="zh-TW"/>
          </a:p>
        </p:txBody>
      </p:sp>
    </p:spTree>
    <p:extLst>
      <p:ext uri="{BB962C8B-B14F-4D97-AF65-F5344CB8AC3E}">
        <p14:creationId xmlns:p14="http://schemas.microsoft.com/office/powerpoint/2010/main" val="32248184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621" name="Shape 62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164</a:t>
            </a:fld>
            <a:endParaRPr lang="zh-TW"/>
          </a:p>
        </p:txBody>
      </p:sp>
    </p:spTree>
    <p:extLst>
      <p:ext uri="{BB962C8B-B14F-4D97-AF65-F5344CB8AC3E}">
        <p14:creationId xmlns:p14="http://schemas.microsoft.com/office/powerpoint/2010/main" val="218045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這邊應該差不多</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10</a:t>
            </a:fld>
            <a:endParaRPr lang="en-US" altLang="ko-KR" dirty="0"/>
          </a:p>
        </p:txBody>
      </p:sp>
    </p:spTree>
    <p:extLst>
      <p:ext uri="{BB962C8B-B14F-4D97-AF65-F5344CB8AC3E}">
        <p14:creationId xmlns:p14="http://schemas.microsoft.com/office/powerpoint/2010/main" val="2206736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629" name="Shape 62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165</a:t>
            </a:fld>
            <a:endParaRPr lang="zh-TW"/>
          </a:p>
        </p:txBody>
      </p:sp>
    </p:spTree>
    <p:extLst>
      <p:ext uri="{BB962C8B-B14F-4D97-AF65-F5344CB8AC3E}">
        <p14:creationId xmlns:p14="http://schemas.microsoft.com/office/powerpoint/2010/main" val="3674705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645" name="Shape 645"/>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166</a:t>
            </a:fld>
            <a:endParaRPr lang="zh-TW"/>
          </a:p>
        </p:txBody>
      </p:sp>
    </p:spTree>
    <p:extLst>
      <p:ext uri="{BB962C8B-B14F-4D97-AF65-F5344CB8AC3E}">
        <p14:creationId xmlns:p14="http://schemas.microsoft.com/office/powerpoint/2010/main" val="12335522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655" name="Shape 655"/>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167</a:t>
            </a:fld>
            <a:endParaRPr lang="zh-TW"/>
          </a:p>
        </p:txBody>
      </p:sp>
    </p:spTree>
    <p:extLst>
      <p:ext uri="{BB962C8B-B14F-4D97-AF65-F5344CB8AC3E}">
        <p14:creationId xmlns:p14="http://schemas.microsoft.com/office/powerpoint/2010/main" val="18476844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670" name="Shape 67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168</a:t>
            </a:fld>
            <a:endParaRPr lang="zh-TW"/>
          </a:p>
        </p:txBody>
      </p:sp>
    </p:spTree>
    <p:extLst>
      <p:ext uri="{BB962C8B-B14F-4D97-AF65-F5344CB8AC3E}">
        <p14:creationId xmlns:p14="http://schemas.microsoft.com/office/powerpoint/2010/main" val="3930262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9" name="Shape 67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680" name="Shape 68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169</a:t>
            </a:fld>
            <a:endParaRPr lang="zh-TW"/>
          </a:p>
        </p:txBody>
      </p:sp>
    </p:spTree>
    <p:extLst>
      <p:ext uri="{BB962C8B-B14F-4D97-AF65-F5344CB8AC3E}">
        <p14:creationId xmlns:p14="http://schemas.microsoft.com/office/powerpoint/2010/main" val="2567726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8" name="Shape 69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699" name="Shape 69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170</a:t>
            </a:fld>
            <a:endParaRPr lang="zh-TW"/>
          </a:p>
        </p:txBody>
      </p:sp>
    </p:spTree>
    <p:extLst>
      <p:ext uri="{BB962C8B-B14F-4D97-AF65-F5344CB8AC3E}">
        <p14:creationId xmlns:p14="http://schemas.microsoft.com/office/powerpoint/2010/main" val="14045323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7" name="Shape 707"/>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14 mins ~ 17.30 mins</a:t>
            </a:r>
          </a:p>
          <a:p>
            <a:pPr lvl="0" rtl="0">
              <a:spcBef>
                <a:spcPts val="0"/>
              </a:spcBef>
              <a:buNone/>
            </a:pPr>
            <a:r>
              <a:rPr lang="zh-TW"/>
              <a:t>accumulate: 19 ~ 25 mins</a:t>
            </a:r>
          </a:p>
        </p:txBody>
      </p:sp>
      <p:sp>
        <p:nvSpPr>
          <p:cNvPr id="708" name="Shape 708"/>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171</a:t>
            </a:fld>
            <a:endParaRPr lang="zh-TW"/>
          </a:p>
        </p:txBody>
      </p:sp>
    </p:spTree>
    <p:extLst>
      <p:ext uri="{BB962C8B-B14F-4D97-AF65-F5344CB8AC3E}">
        <p14:creationId xmlns:p14="http://schemas.microsoft.com/office/powerpoint/2010/main" val="21579775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716" name="Shape 716"/>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172</a:t>
            </a:fld>
            <a:endParaRPr lang="zh-TW"/>
          </a:p>
        </p:txBody>
      </p:sp>
    </p:spTree>
    <p:extLst>
      <p:ext uri="{BB962C8B-B14F-4D97-AF65-F5344CB8AC3E}">
        <p14:creationId xmlns:p14="http://schemas.microsoft.com/office/powerpoint/2010/main" val="30307981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3" name="Shape 723"/>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724" name="Shape 724"/>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173</a:t>
            </a:fld>
            <a:endParaRPr lang="zh-TW"/>
          </a:p>
        </p:txBody>
      </p:sp>
    </p:spTree>
    <p:extLst>
      <p:ext uri="{BB962C8B-B14F-4D97-AF65-F5344CB8AC3E}">
        <p14:creationId xmlns:p14="http://schemas.microsoft.com/office/powerpoint/2010/main" val="28900582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760" name="Shape 76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174</a:t>
            </a:fld>
            <a:endParaRPr lang="zh-TW"/>
          </a:p>
        </p:txBody>
      </p:sp>
    </p:spTree>
    <p:extLst>
      <p:ext uri="{BB962C8B-B14F-4D97-AF65-F5344CB8AC3E}">
        <p14:creationId xmlns:p14="http://schemas.microsoft.com/office/powerpoint/2010/main" val="2278843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12</a:t>
            </a:fld>
            <a:endParaRPr lang="en-US" altLang="ko-KR" dirty="0"/>
          </a:p>
        </p:txBody>
      </p:sp>
    </p:spTree>
    <p:extLst>
      <p:ext uri="{BB962C8B-B14F-4D97-AF65-F5344CB8AC3E}">
        <p14:creationId xmlns:p14="http://schemas.microsoft.com/office/powerpoint/2010/main" val="21109132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1" name="Shape 77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772" name="Shape 77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175</a:t>
            </a:fld>
            <a:endParaRPr lang="zh-TW"/>
          </a:p>
        </p:txBody>
      </p:sp>
    </p:spTree>
    <p:extLst>
      <p:ext uri="{BB962C8B-B14F-4D97-AF65-F5344CB8AC3E}">
        <p14:creationId xmlns:p14="http://schemas.microsoft.com/office/powerpoint/2010/main" val="2581889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7" name="Shape 807"/>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808" name="Shape 808"/>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176</a:t>
            </a:fld>
            <a:endParaRPr lang="zh-TW"/>
          </a:p>
        </p:txBody>
      </p:sp>
    </p:spTree>
    <p:extLst>
      <p:ext uri="{BB962C8B-B14F-4D97-AF65-F5344CB8AC3E}">
        <p14:creationId xmlns:p14="http://schemas.microsoft.com/office/powerpoint/2010/main" val="16447742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3" name="Shape 843"/>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844" name="Shape 844"/>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177</a:t>
            </a:fld>
            <a:endParaRPr lang="zh-TW"/>
          </a:p>
        </p:txBody>
      </p:sp>
    </p:spTree>
    <p:extLst>
      <p:ext uri="{BB962C8B-B14F-4D97-AF65-F5344CB8AC3E}">
        <p14:creationId xmlns:p14="http://schemas.microsoft.com/office/powerpoint/2010/main" val="32701956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Shape 86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1" name="Shape 86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862" name="Shape 86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178</a:t>
            </a:fld>
            <a:endParaRPr lang="zh-TW"/>
          </a:p>
        </p:txBody>
      </p:sp>
    </p:spTree>
    <p:extLst>
      <p:ext uri="{BB962C8B-B14F-4D97-AF65-F5344CB8AC3E}">
        <p14:creationId xmlns:p14="http://schemas.microsoft.com/office/powerpoint/2010/main" val="24905561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2" name="Shape 88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883" name="Shape 88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179</a:t>
            </a:fld>
            <a:endParaRPr lang="zh-TW"/>
          </a:p>
        </p:txBody>
      </p:sp>
    </p:spTree>
    <p:extLst>
      <p:ext uri="{BB962C8B-B14F-4D97-AF65-F5344CB8AC3E}">
        <p14:creationId xmlns:p14="http://schemas.microsoft.com/office/powerpoint/2010/main" val="40296408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8" name="Shape 90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909" name="Shape 90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180</a:t>
            </a:fld>
            <a:endParaRPr lang="zh-TW"/>
          </a:p>
        </p:txBody>
      </p:sp>
    </p:spTree>
    <p:extLst>
      <p:ext uri="{BB962C8B-B14F-4D97-AF65-F5344CB8AC3E}">
        <p14:creationId xmlns:p14="http://schemas.microsoft.com/office/powerpoint/2010/main" val="24538860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1" name="Shape 94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942" name="Shape 94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181</a:t>
            </a:fld>
            <a:endParaRPr lang="zh-TW"/>
          </a:p>
        </p:txBody>
      </p:sp>
    </p:spTree>
    <p:extLst>
      <p:ext uri="{BB962C8B-B14F-4D97-AF65-F5344CB8AC3E}">
        <p14:creationId xmlns:p14="http://schemas.microsoft.com/office/powerpoint/2010/main" val="22690099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0" name="Shape 95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951" name="Shape 95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182</a:t>
            </a:fld>
            <a:endParaRPr lang="zh-TW"/>
          </a:p>
        </p:txBody>
      </p:sp>
    </p:spTree>
    <p:extLst>
      <p:ext uri="{BB962C8B-B14F-4D97-AF65-F5344CB8AC3E}">
        <p14:creationId xmlns:p14="http://schemas.microsoft.com/office/powerpoint/2010/main" val="26043055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9" name="Shape 95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8 mins</a:t>
            </a:r>
          </a:p>
          <a:p>
            <a:pPr lvl="0" rtl="0">
              <a:spcBef>
                <a:spcPts val="0"/>
              </a:spcBef>
              <a:buNone/>
            </a:pPr>
            <a:r>
              <a:rPr lang="zh-TW"/>
              <a:t>accumulate: 13 ~ 16 mins</a:t>
            </a:r>
          </a:p>
        </p:txBody>
      </p:sp>
      <p:sp>
        <p:nvSpPr>
          <p:cNvPr id="960" name="Shape 96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183</a:t>
            </a:fld>
            <a:endParaRPr lang="zh-TW"/>
          </a:p>
        </p:txBody>
      </p:sp>
    </p:spTree>
    <p:extLst>
      <p:ext uri="{BB962C8B-B14F-4D97-AF65-F5344CB8AC3E}">
        <p14:creationId xmlns:p14="http://schemas.microsoft.com/office/powerpoint/2010/main" val="36733041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8" name="Shape 96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969" name="Shape 96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184</a:t>
            </a:fld>
            <a:endParaRPr lang="zh-TW"/>
          </a:p>
        </p:txBody>
      </p:sp>
    </p:spTree>
    <p:extLst>
      <p:ext uri="{BB962C8B-B14F-4D97-AF65-F5344CB8AC3E}">
        <p14:creationId xmlns:p14="http://schemas.microsoft.com/office/powerpoint/2010/main" val="3732486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幫我找這三個的圖片</a:t>
            </a:r>
            <a:endParaRPr lang="en-US" altLang="zh-TW" dirty="0"/>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13</a:t>
            </a:fld>
            <a:endParaRPr lang="en-US" altLang="ko-KR" dirty="0"/>
          </a:p>
        </p:txBody>
      </p:sp>
    </p:spTree>
    <p:extLst>
      <p:ext uri="{BB962C8B-B14F-4D97-AF65-F5344CB8AC3E}">
        <p14:creationId xmlns:p14="http://schemas.microsoft.com/office/powerpoint/2010/main" val="2885760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Shape 98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2" name="Shape 98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983" name="Shape 98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185</a:t>
            </a:fld>
            <a:endParaRPr lang="zh-TW"/>
          </a:p>
        </p:txBody>
      </p:sp>
    </p:spTree>
    <p:extLst>
      <p:ext uri="{BB962C8B-B14F-4D97-AF65-F5344CB8AC3E}">
        <p14:creationId xmlns:p14="http://schemas.microsoft.com/office/powerpoint/2010/main" val="42027805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9" name="Shape 99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list</a:t>
            </a:r>
          </a:p>
          <a:p>
            <a:pPr lvl="0">
              <a:spcBef>
                <a:spcPts val="0"/>
              </a:spcBef>
              <a:buNone/>
            </a:pPr>
            <a:r>
              <a:rPr lang="zh-TW"/>
              <a:t>not in </a:t>
            </a:r>
          </a:p>
        </p:txBody>
      </p:sp>
      <p:sp>
        <p:nvSpPr>
          <p:cNvPr id="1000" name="Shape 100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186</a:t>
            </a:fld>
            <a:endParaRPr lang="zh-TW"/>
          </a:p>
        </p:txBody>
      </p:sp>
    </p:spTree>
    <p:extLst>
      <p:ext uri="{BB962C8B-B14F-4D97-AF65-F5344CB8AC3E}">
        <p14:creationId xmlns:p14="http://schemas.microsoft.com/office/powerpoint/2010/main" val="1858120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8" name="Shape 100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4 mins</a:t>
            </a:r>
          </a:p>
          <a:p>
            <a:pPr lvl="0" rtl="0">
              <a:spcBef>
                <a:spcPts val="0"/>
              </a:spcBef>
              <a:buNone/>
            </a:pPr>
            <a:r>
              <a:rPr lang="zh-TW"/>
              <a:t>accumulate: 9 ~ 12 mins</a:t>
            </a:r>
          </a:p>
        </p:txBody>
      </p:sp>
      <p:sp>
        <p:nvSpPr>
          <p:cNvPr id="1009" name="Shape 100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187</a:t>
            </a:fld>
            <a:endParaRPr lang="zh-TW"/>
          </a:p>
        </p:txBody>
      </p:sp>
    </p:spTree>
    <p:extLst>
      <p:ext uri="{BB962C8B-B14F-4D97-AF65-F5344CB8AC3E}">
        <p14:creationId xmlns:p14="http://schemas.microsoft.com/office/powerpoint/2010/main" val="34070870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Shape 1033"/>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4" name="Shape 1034"/>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r>
              <a:rPr lang="zh-TW"/>
              <a:t>accumulate: 79 ~ 100 mins</a:t>
            </a:r>
          </a:p>
        </p:txBody>
      </p:sp>
      <p:sp>
        <p:nvSpPr>
          <p:cNvPr id="1035" name="Shape 1035"/>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188</a:t>
            </a:fld>
            <a:endParaRPr lang="zh-TW"/>
          </a:p>
        </p:txBody>
      </p:sp>
    </p:spTree>
    <p:extLst>
      <p:ext uri="{BB962C8B-B14F-4D97-AF65-F5344CB8AC3E}">
        <p14:creationId xmlns:p14="http://schemas.microsoft.com/office/powerpoint/2010/main" val="17586769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Shape 104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2" name="Shape 104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043" name="Shape 104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189</a:t>
            </a:fld>
            <a:endParaRPr lang="zh-TW"/>
          </a:p>
        </p:txBody>
      </p:sp>
    </p:spTree>
    <p:extLst>
      <p:ext uri="{BB962C8B-B14F-4D97-AF65-F5344CB8AC3E}">
        <p14:creationId xmlns:p14="http://schemas.microsoft.com/office/powerpoint/2010/main" val="22707061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Shape 104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0" name="Shape 105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051" name="Shape 105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190</a:t>
            </a:fld>
            <a:endParaRPr lang="zh-TW"/>
          </a:p>
        </p:txBody>
      </p:sp>
    </p:spTree>
    <p:extLst>
      <p:ext uri="{BB962C8B-B14F-4D97-AF65-F5344CB8AC3E}">
        <p14:creationId xmlns:p14="http://schemas.microsoft.com/office/powerpoint/2010/main" val="6275188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2" name="Shape 1062"/>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063" name="Shape 1063"/>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191</a:t>
            </a:fld>
            <a:endParaRPr lang="zh-TW"/>
          </a:p>
        </p:txBody>
      </p:sp>
    </p:spTree>
    <p:extLst>
      <p:ext uri="{BB962C8B-B14F-4D97-AF65-F5344CB8AC3E}">
        <p14:creationId xmlns:p14="http://schemas.microsoft.com/office/powerpoint/2010/main" val="13968526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Shape 107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1" name="Shape 107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072" name="Shape 107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192</a:t>
            </a:fld>
            <a:endParaRPr lang="zh-TW"/>
          </a:p>
        </p:txBody>
      </p:sp>
    </p:spTree>
    <p:extLst>
      <p:ext uri="{BB962C8B-B14F-4D97-AF65-F5344CB8AC3E}">
        <p14:creationId xmlns:p14="http://schemas.microsoft.com/office/powerpoint/2010/main" val="16847338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Shape 107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9" name="Shape 107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10 mins</a:t>
            </a:r>
          </a:p>
          <a:p>
            <a:pPr lvl="0" rtl="0">
              <a:spcBef>
                <a:spcPts val="0"/>
              </a:spcBef>
              <a:buNone/>
            </a:pPr>
            <a:r>
              <a:rPr lang="zh-TW"/>
              <a:t>accumulate: 15 ~ 20 mins</a:t>
            </a:r>
          </a:p>
        </p:txBody>
      </p:sp>
      <p:sp>
        <p:nvSpPr>
          <p:cNvPr id="1080" name="Shape 108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193</a:t>
            </a:fld>
            <a:endParaRPr lang="zh-TW"/>
          </a:p>
        </p:txBody>
      </p:sp>
    </p:spTree>
    <p:extLst>
      <p:ext uri="{BB962C8B-B14F-4D97-AF65-F5344CB8AC3E}">
        <p14:creationId xmlns:p14="http://schemas.microsoft.com/office/powerpoint/2010/main" val="21024792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Shape 108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8" name="Shape 108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089" name="Shape 108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194</a:t>
            </a:fld>
            <a:endParaRPr lang="zh-TW"/>
          </a:p>
        </p:txBody>
      </p:sp>
    </p:spTree>
    <p:extLst>
      <p:ext uri="{BB962C8B-B14F-4D97-AF65-F5344CB8AC3E}">
        <p14:creationId xmlns:p14="http://schemas.microsoft.com/office/powerpoint/2010/main" val="3510442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是依種語法，規範純文字的結構，其實舊是 </a:t>
            </a:r>
            <a:r>
              <a:rPr lang="en-US" altLang="zh-TW" dirty="0"/>
              <a:t>HTML</a:t>
            </a:r>
            <a:r>
              <a:rPr lang="zh-TW" altLang="en-US" dirty="0"/>
              <a:t> 的組成，用一種 瀏覽器看得懂的語言寫出來</a:t>
            </a:r>
          </a:p>
        </p:txBody>
      </p:sp>
      <p:sp>
        <p:nvSpPr>
          <p:cNvPr id="4" name="投影片編號版面配置區 3"/>
          <p:cNvSpPr>
            <a:spLocks noGrp="1"/>
          </p:cNvSpPr>
          <p:nvPr>
            <p:ph type="sldNum" sz="quarter" idx="10"/>
          </p:nvPr>
        </p:nvSpPr>
        <p:spPr/>
        <p:txBody>
          <a:bodyPr/>
          <a:lstStyle/>
          <a:p>
            <a:pPr>
              <a:defRPr/>
            </a:pPr>
            <a:fld id="{8E75DA6F-1C9A-498C-A313-92BA1946B43A}" type="slidenum">
              <a:rPr lang="en-US" altLang="ko-KR" smtClean="0"/>
              <a:pPr>
                <a:defRPr/>
              </a:pPr>
              <a:t>14</a:t>
            </a:fld>
            <a:endParaRPr lang="en-US" altLang="ko-KR" dirty="0"/>
          </a:p>
        </p:txBody>
      </p:sp>
    </p:spTree>
    <p:extLst>
      <p:ext uri="{BB962C8B-B14F-4D97-AF65-F5344CB8AC3E}">
        <p14:creationId xmlns:p14="http://schemas.microsoft.com/office/powerpoint/2010/main" val="52726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Shape 110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1" name="Shape 110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102" name="Shape 110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195</a:t>
            </a:fld>
            <a:endParaRPr lang="zh-TW"/>
          </a:p>
        </p:txBody>
      </p:sp>
    </p:spTree>
    <p:extLst>
      <p:ext uri="{BB962C8B-B14F-4D97-AF65-F5344CB8AC3E}">
        <p14:creationId xmlns:p14="http://schemas.microsoft.com/office/powerpoint/2010/main" val="32842577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Shape 110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0" name="Shape 111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111" name="Shape 111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196</a:t>
            </a:fld>
            <a:endParaRPr lang="zh-TW"/>
          </a:p>
        </p:txBody>
      </p:sp>
    </p:spTree>
    <p:extLst>
      <p:ext uri="{BB962C8B-B14F-4D97-AF65-F5344CB8AC3E}">
        <p14:creationId xmlns:p14="http://schemas.microsoft.com/office/powerpoint/2010/main" val="522984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Shape 1129"/>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0" name="Shape 1130"/>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131" name="Shape 1131"/>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197</a:t>
            </a:fld>
            <a:endParaRPr lang="zh-TW"/>
          </a:p>
        </p:txBody>
      </p:sp>
    </p:spTree>
    <p:extLst>
      <p:ext uri="{BB962C8B-B14F-4D97-AF65-F5344CB8AC3E}">
        <p14:creationId xmlns:p14="http://schemas.microsoft.com/office/powerpoint/2010/main" val="41091729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Shape 1138"/>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9" name="Shape 1139"/>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r>
              <a:rPr lang="zh-TW"/>
              <a:t>10 mins</a:t>
            </a:r>
          </a:p>
          <a:p>
            <a:pPr lvl="0" rtl="0">
              <a:spcBef>
                <a:spcPts val="0"/>
              </a:spcBef>
              <a:buNone/>
            </a:pPr>
            <a:r>
              <a:rPr lang="zh-TW"/>
              <a:t>accumulate: 15 ~ 18 mins</a:t>
            </a:r>
          </a:p>
        </p:txBody>
      </p:sp>
      <p:sp>
        <p:nvSpPr>
          <p:cNvPr id="1140" name="Shape 1140"/>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198</a:t>
            </a:fld>
            <a:endParaRPr lang="zh-TW"/>
          </a:p>
        </p:txBody>
      </p:sp>
    </p:spTree>
    <p:extLst>
      <p:ext uri="{BB962C8B-B14F-4D97-AF65-F5344CB8AC3E}">
        <p14:creationId xmlns:p14="http://schemas.microsoft.com/office/powerpoint/2010/main" val="5588960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Shape 1147"/>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8" name="Shape 1148"/>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149" name="Shape 1149"/>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199</a:t>
            </a:fld>
            <a:endParaRPr lang="zh-TW"/>
          </a:p>
        </p:txBody>
      </p:sp>
    </p:spTree>
    <p:extLst>
      <p:ext uri="{BB962C8B-B14F-4D97-AF65-F5344CB8AC3E}">
        <p14:creationId xmlns:p14="http://schemas.microsoft.com/office/powerpoint/2010/main" val="20173578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Shape 1156"/>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7" name="Shape 1157"/>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158" name="Shape 1158"/>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200</a:t>
            </a:fld>
            <a:endParaRPr lang="zh-TW"/>
          </a:p>
        </p:txBody>
      </p:sp>
    </p:spTree>
    <p:extLst>
      <p:ext uri="{BB962C8B-B14F-4D97-AF65-F5344CB8AC3E}">
        <p14:creationId xmlns:p14="http://schemas.microsoft.com/office/powerpoint/2010/main" val="705254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Shape 1164"/>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5" name="Shape 1165"/>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166" name="Shape 1166"/>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201</a:t>
            </a:fld>
            <a:endParaRPr lang="zh-TW"/>
          </a:p>
        </p:txBody>
      </p:sp>
    </p:spTree>
    <p:extLst>
      <p:ext uri="{BB962C8B-B14F-4D97-AF65-F5344CB8AC3E}">
        <p14:creationId xmlns:p14="http://schemas.microsoft.com/office/powerpoint/2010/main" val="27539544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Shape 1172"/>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3" name="Shape 1173"/>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174" name="Shape 1174"/>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202</a:t>
            </a:fld>
            <a:endParaRPr lang="zh-TW"/>
          </a:p>
        </p:txBody>
      </p:sp>
    </p:spTree>
    <p:extLst>
      <p:ext uri="{BB962C8B-B14F-4D97-AF65-F5344CB8AC3E}">
        <p14:creationId xmlns:p14="http://schemas.microsoft.com/office/powerpoint/2010/main" val="9869179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Shape 1190"/>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1" name="Shape 1191"/>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rtl="0">
              <a:spcBef>
                <a:spcPts val="0"/>
              </a:spcBef>
              <a:buNone/>
            </a:pPr>
            <a:endParaRPr/>
          </a:p>
        </p:txBody>
      </p:sp>
      <p:sp>
        <p:nvSpPr>
          <p:cNvPr id="1192" name="Shape 1192"/>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203</a:t>
            </a:fld>
            <a:endParaRPr lang="zh-TW"/>
          </a:p>
        </p:txBody>
      </p:sp>
    </p:spTree>
    <p:extLst>
      <p:ext uri="{BB962C8B-B14F-4D97-AF65-F5344CB8AC3E}">
        <p14:creationId xmlns:p14="http://schemas.microsoft.com/office/powerpoint/2010/main" val="20293489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Shape 1203"/>
          <p:cNvSpPr>
            <a:spLocks noGrp="1" noRot="1" noChangeAspect="1"/>
          </p:cNvSpPr>
          <p:nvPr>
            <p:ph type="sldImg" idx="2"/>
          </p:nvPr>
        </p:nvSpPr>
        <p:spPr>
          <a:xfrm>
            <a:off x="917575" y="744538"/>
            <a:ext cx="4964113"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4" name="Shape 1204"/>
          <p:cNvSpPr txBox="1">
            <a:spLocks noGrp="1"/>
          </p:cNvSpPr>
          <p:nvPr>
            <p:ph type="body" idx="1"/>
          </p:nvPr>
        </p:nvSpPr>
        <p:spPr>
          <a:xfrm>
            <a:off x="906462" y="4714875"/>
            <a:ext cx="4984800" cy="4467300"/>
          </a:xfrm>
          <a:prstGeom prst="rect">
            <a:avLst/>
          </a:prstGeom>
        </p:spPr>
        <p:txBody>
          <a:bodyPr lIns="91425" tIns="91425" rIns="91425" bIns="91425" anchor="t" anchorCtr="0">
            <a:noAutofit/>
          </a:bodyPr>
          <a:lstStyle/>
          <a:p>
            <a:pPr lvl="0">
              <a:spcBef>
                <a:spcPts val="0"/>
              </a:spcBef>
              <a:buNone/>
            </a:pPr>
            <a:endParaRPr/>
          </a:p>
        </p:txBody>
      </p:sp>
      <p:sp>
        <p:nvSpPr>
          <p:cNvPr id="1205" name="Shape 1205"/>
          <p:cNvSpPr txBox="1">
            <a:spLocks noGrp="1"/>
          </p:cNvSpPr>
          <p:nvPr>
            <p:ph type="sldNum" idx="12"/>
          </p:nvPr>
        </p:nvSpPr>
        <p:spPr>
          <a:xfrm>
            <a:off x="3851275" y="9429750"/>
            <a:ext cx="2946300"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204</a:t>
            </a:fld>
            <a:endParaRPr lang="zh-TW"/>
          </a:p>
        </p:txBody>
      </p:sp>
    </p:spTree>
    <p:extLst>
      <p:ext uri="{BB962C8B-B14F-4D97-AF65-F5344CB8AC3E}">
        <p14:creationId xmlns:p14="http://schemas.microsoft.com/office/powerpoint/2010/main" val="1403148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5135" name="Rectangle 15"/>
          <p:cNvSpPr>
            <a:spLocks noGrp="1" noChangeArrowheads="1"/>
          </p:cNvSpPr>
          <p:nvPr>
            <p:ph type="ctrTitle" sz="quarter"/>
          </p:nvPr>
        </p:nvSpPr>
        <p:spPr bwMode="auto">
          <a:xfrm>
            <a:off x="838200" y="1295400"/>
            <a:ext cx="7772400" cy="1143000"/>
          </a:xfrm>
        </p:spPr>
        <p:txBody>
          <a:bodyPr/>
          <a:lstStyle>
            <a:lvl1pPr>
              <a:defRPr sz="4800">
                <a:effectLst>
                  <a:outerShdw blurRad="38100" dist="38100" dir="2700000" algn="tl">
                    <a:srgbClr val="C0C0C0"/>
                  </a:outerShdw>
                </a:effectLst>
              </a:defRPr>
            </a:lvl1pPr>
          </a:lstStyle>
          <a:p>
            <a:r>
              <a:rPr lang="en-US" altLang="zh-TW"/>
              <a:t>This is Title!</a:t>
            </a:r>
            <a:endParaRPr lang="zh-TW" altLang="en-US"/>
          </a:p>
        </p:txBody>
      </p:sp>
      <p:sp>
        <p:nvSpPr>
          <p:cNvPr id="5145" name="Rectangle 25"/>
          <p:cNvSpPr>
            <a:spLocks noGrp="1" noChangeArrowheads="1"/>
          </p:cNvSpPr>
          <p:nvPr>
            <p:ph type="subTitle" sz="quarter" idx="1"/>
          </p:nvPr>
        </p:nvSpPr>
        <p:spPr bwMode="auto">
          <a:xfrm>
            <a:off x="1763713" y="3716338"/>
            <a:ext cx="6400800" cy="2065337"/>
          </a:xfrm>
        </p:spPr>
        <p:txBody>
          <a:bodyPr lIns="91440" tIns="45720" rIns="91440" bIns="45720"/>
          <a:lstStyle>
            <a:lvl1pPr marL="0" indent="0" algn="ctr">
              <a:buFont typeface="Wingdings" pitchFamily="2" charset="2"/>
              <a:buNone/>
              <a:defRPr/>
            </a:lvl1pPr>
          </a:lstStyle>
          <a:p>
            <a:r>
              <a:rPr lang="en-US" altLang="zh-TW"/>
              <a:t>This is subtitle</a:t>
            </a:r>
            <a:r>
              <a:rPr lang="zh-TW" altLang="en-US"/>
              <a:t>按一下以編輯母片副標題樣式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5" name="Rectangle 22"/>
          <p:cNvSpPr>
            <a:spLocks noGrp="1" noChangeArrowheads="1"/>
          </p:cNvSpPr>
          <p:nvPr>
            <p:ph type="sldNum" sz="quarter" idx="11"/>
          </p:nvPr>
        </p:nvSpPr>
        <p:spPr>
          <a:ln/>
        </p:spPr>
        <p:txBody>
          <a:bodyPr/>
          <a:lstStyle>
            <a:lvl1pPr>
              <a:defRPr/>
            </a:lvl1pPr>
          </a:lstStyle>
          <a:p>
            <a:pPr>
              <a:defRPr/>
            </a:pPr>
            <a:fld id="{422F39A9-24B5-44FC-BFDD-050EBC80D268}" type="slidenum">
              <a:rPr lang="zh-TW" altLang="en-US"/>
              <a:pPr>
                <a:defRPr/>
              </a:pPr>
              <a:t>‹#›</a:t>
            </a:fld>
            <a:endParaRPr lang="en-US" altLang="zh-TW" dirty="0"/>
          </a:p>
        </p:txBody>
      </p:sp>
      <p:grpSp>
        <p:nvGrpSpPr>
          <p:cNvPr id="6" name="群組 5"/>
          <p:cNvGrpSpPr/>
          <p:nvPr userDrawn="1"/>
        </p:nvGrpSpPr>
        <p:grpSpPr>
          <a:xfrm>
            <a:off x="387069" y="116632"/>
            <a:ext cx="0" cy="890475"/>
            <a:chOff x="876610" y="694594"/>
            <a:chExt cx="0" cy="890475"/>
          </a:xfrm>
        </p:grpSpPr>
        <p:cxnSp>
          <p:nvCxnSpPr>
            <p:cNvPr id="7"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8"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10"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1"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40538" y="188913"/>
            <a:ext cx="2195512" cy="62642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250825" y="188913"/>
            <a:ext cx="6437313" cy="62642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5" name="Rectangle 22"/>
          <p:cNvSpPr>
            <a:spLocks noGrp="1" noChangeArrowheads="1"/>
          </p:cNvSpPr>
          <p:nvPr>
            <p:ph type="sldNum" sz="quarter" idx="11"/>
          </p:nvPr>
        </p:nvSpPr>
        <p:spPr>
          <a:ln/>
        </p:spPr>
        <p:txBody>
          <a:bodyPr/>
          <a:lstStyle>
            <a:lvl1pPr>
              <a:defRPr/>
            </a:lvl1pPr>
          </a:lstStyle>
          <a:p>
            <a:pPr>
              <a:defRPr/>
            </a:pPr>
            <a:fld id="{6B380311-28B5-4BDC-AC6A-1C703E86C3F4}" type="slidenum">
              <a:rPr lang="zh-TW" altLang="en-US"/>
              <a:pPr>
                <a:defRPr/>
              </a:pPr>
              <a:t>‹#›</a:t>
            </a:fld>
            <a:endParaRPr lang="en-US" altLang="zh-TW"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539552" y="188913"/>
            <a:ext cx="8280598" cy="719137"/>
          </a:xfrm>
        </p:spPr>
        <p:txBody>
          <a:bodyPr/>
          <a:lstStyle>
            <a:lvl1pPr algn="l">
              <a:defRPr/>
            </a:lvl1pPr>
          </a:lstStyle>
          <a:p>
            <a:r>
              <a:rPr lang="zh-TW" altLang="en-US"/>
              <a:t>按一下以編輯母片標題樣式</a:t>
            </a:r>
          </a:p>
        </p:txBody>
      </p:sp>
      <p:sp>
        <p:nvSpPr>
          <p:cNvPr id="3" name="內容版面配置區 2"/>
          <p:cNvSpPr>
            <a:spLocks noGrp="1"/>
          </p:cNvSpPr>
          <p:nvPr>
            <p:ph sz="quarter" idx="1"/>
          </p:nvPr>
        </p:nvSpPr>
        <p:spPr>
          <a:xfrm>
            <a:off x="387069" y="1196975"/>
            <a:ext cx="4180169" cy="25511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719638" y="1196975"/>
            <a:ext cx="4316412" cy="25511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387069" y="3900488"/>
            <a:ext cx="4180169" cy="25527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719638" y="3900488"/>
            <a:ext cx="4316412" cy="25527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8" name="Rectangle 22"/>
          <p:cNvSpPr>
            <a:spLocks noGrp="1" noChangeArrowheads="1"/>
          </p:cNvSpPr>
          <p:nvPr>
            <p:ph type="sldNum" sz="quarter" idx="11"/>
          </p:nvPr>
        </p:nvSpPr>
        <p:spPr>
          <a:ln/>
        </p:spPr>
        <p:txBody>
          <a:bodyPr/>
          <a:lstStyle>
            <a:lvl1pPr>
              <a:defRPr/>
            </a:lvl1pPr>
          </a:lstStyle>
          <a:p>
            <a:pPr>
              <a:defRPr/>
            </a:pPr>
            <a:fld id="{1699FC4C-26BF-4AE0-AC70-AF1EAE03264F}" type="slidenum">
              <a:rPr lang="zh-TW" altLang="en-US"/>
              <a:pPr>
                <a:defRPr/>
              </a:pPr>
              <a:t>‹#›</a:t>
            </a:fld>
            <a:endParaRPr lang="en-US" altLang="zh-TW" dirty="0"/>
          </a:p>
        </p:txBody>
      </p:sp>
      <p:grpSp>
        <p:nvGrpSpPr>
          <p:cNvPr id="9" name="群組 8"/>
          <p:cNvGrpSpPr/>
          <p:nvPr userDrawn="1"/>
        </p:nvGrpSpPr>
        <p:grpSpPr>
          <a:xfrm>
            <a:off x="387069" y="116632"/>
            <a:ext cx="0" cy="890475"/>
            <a:chOff x="876610" y="694594"/>
            <a:chExt cx="0" cy="890475"/>
          </a:xfrm>
        </p:grpSpPr>
        <p:cxnSp>
          <p:nvCxnSpPr>
            <p:cNvPr id="10"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11"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12"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13"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4"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323528" y="188913"/>
            <a:ext cx="8712522" cy="62642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4" name="Rectangle 22"/>
          <p:cNvSpPr>
            <a:spLocks noGrp="1" noChangeArrowheads="1"/>
          </p:cNvSpPr>
          <p:nvPr>
            <p:ph type="sldNum" sz="quarter" idx="11"/>
          </p:nvPr>
        </p:nvSpPr>
        <p:spPr>
          <a:ln/>
        </p:spPr>
        <p:txBody>
          <a:bodyPr/>
          <a:lstStyle>
            <a:lvl1pPr>
              <a:defRPr/>
            </a:lvl1pPr>
          </a:lstStyle>
          <a:p>
            <a:pPr>
              <a:defRPr/>
            </a:pPr>
            <a:fld id="{AE8836AB-64FC-4C57-ABD7-293C726DB209}" type="slidenum">
              <a:rPr lang="zh-TW" altLang="en-US"/>
              <a:pPr>
                <a:defRPr/>
              </a:pPr>
              <a:t>‹#›</a:t>
            </a:fld>
            <a:endParaRPr lang="en-US" altLang="zh-TW"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539552" y="188913"/>
            <a:ext cx="8280598" cy="719137"/>
          </a:xfrm>
        </p:spPr>
        <p:txBody>
          <a:bodyPr/>
          <a:lstStyle>
            <a:lvl1pPr algn="l">
              <a:defRPr/>
            </a:lvl1pPr>
          </a:lstStyle>
          <a:p>
            <a:r>
              <a:rPr lang="zh-TW" altLang="en-US"/>
              <a:t>按一下以編輯母片標題樣式</a:t>
            </a:r>
          </a:p>
        </p:txBody>
      </p:sp>
      <p:sp>
        <p:nvSpPr>
          <p:cNvPr id="3" name="內容版面配置區 2"/>
          <p:cNvSpPr>
            <a:spLocks noGrp="1"/>
          </p:cNvSpPr>
          <p:nvPr>
            <p:ph sz="half" idx="1"/>
          </p:nvPr>
        </p:nvSpPr>
        <p:spPr>
          <a:xfrm>
            <a:off x="387069" y="1196975"/>
            <a:ext cx="4180169" cy="52562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719638" y="1196975"/>
            <a:ext cx="4316412" cy="52562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6" name="Rectangle 22"/>
          <p:cNvSpPr>
            <a:spLocks noGrp="1" noChangeArrowheads="1"/>
          </p:cNvSpPr>
          <p:nvPr>
            <p:ph type="sldNum" sz="quarter" idx="11"/>
          </p:nvPr>
        </p:nvSpPr>
        <p:spPr>
          <a:ln/>
        </p:spPr>
        <p:txBody>
          <a:bodyPr/>
          <a:lstStyle>
            <a:lvl1pPr>
              <a:defRPr/>
            </a:lvl1pPr>
          </a:lstStyle>
          <a:p>
            <a:pPr>
              <a:defRPr/>
            </a:pPr>
            <a:fld id="{1C40B9AA-2BA7-45EE-B5EA-13EFD8228F53}" type="slidenum">
              <a:rPr lang="zh-TW" altLang="en-US"/>
              <a:pPr>
                <a:defRPr/>
              </a:pPr>
              <a:t>‹#›</a:t>
            </a:fld>
            <a:endParaRPr lang="en-US" altLang="zh-TW" dirty="0"/>
          </a:p>
        </p:txBody>
      </p:sp>
      <p:grpSp>
        <p:nvGrpSpPr>
          <p:cNvPr id="7" name="群組 6"/>
          <p:cNvGrpSpPr/>
          <p:nvPr userDrawn="1"/>
        </p:nvGrpSpPr>
        <p:grpSpPr>
          <a:xfrm>
            <a:off x="387069" y="116632"/>
            <a:ext cx="0" cy="890475"/>
            <a:chOff x="876610" y="694594"/>
            <a:chExt cx="0" cy="890475"/>
          </a:xfrm>
        </p:grpSpPr>
        <p:cxnSp>
          <p:nvCxnSpPr>
            <p:cNvPr id="8"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10"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11"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2"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539552" y="188913"/>
            <a:ext cx="8280598" cy="719137"/>
          </a:xfrm>
        </p:spPr>
        <p:txBody>
          <a:bodyPr/>
          <a:lstStyle>
            <a:lvl1pPr algn="l">
              <a:defRPr/>
            </a:lvl1pPr>
          </a:lstStyle>
          <a:p>
            <a:r>
              <a:rPr lang="zh-TW" altLang="en-US"/>
              <a:t>按一下以編輯母片標題樣式</a:t>
            </a:r>
          </a:p>
        </p:txBody>
      </p:sp>
      <p:sp>
        <p:nvSpPr>
          <p:cNvPr id="3" name="文字版面配置區 2"/>
          <p:cNvSpPr>
            <a:spLocks noGrp="1"/>
          </p:cNvSpPr>
          <p:nvPr>
            <p:ph type="body" sz="half" idx="1"/>
          </p:nvPr>
        </p:nvSpPr>
        <p:spPr>
          <a:xfrm>
            <a:off x="387069" y="1196975"/>
            <a:ext cx="4180169" cy="52562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88024" y="1196975"/>
            <a:ext cx="4248026" cy="52562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6" name="Rectangle 22"/>
          <p:cNvSpPr>
            <a:spLocks noGrp="1" noChangeArrowheads="1"/>
          </p:cNvSpPr>
          <p:nvPr>
            <p:ph type="sldNum" sz="quarter" idx="11"/>
          </p:nvPr>
        </p:nvSpPr>
        <p:spPr>
          <a:ln/>
        </p:spPr>
        <p:txBody>
          <a:bodyPr/>
          <a:lstStyle>
            <a:lvl1pPr>
              <a:defRPr/>
            </a:lvl1pPr>
          </a:lstStyle>
          <a:p>
            <a:pPr>
              <a:defRPr/>
            </a:pPr>
            <a:fld id="{B7C3BDAC-9675-42E0-AD4A-C92CB1B672B6}" type="slidenum">
              <a:rPr lang="zh-TW" altLang="en-US"/>
              <a:pPr>
                <a:defRPr/>
              </a:pPr>
              <a:t>‹#›</a:t>
            </a:fld>
            <a:endParaRPr lang="en-US" altLang="zh-TW" dirty="0"/>
          </a:p>
        </p:txBody>
      </p:sp>
      <p:grpSp>
        <p:nvGrpSpPr>
          <p:cNvPr id="7" name="群組 6"/>
          <p:cNvGrpSpPr/>
          <p:nvPr userDrawn="1"/>
        </p:nvGrpSpPr>
        <p:grpSpPr>
          <a:xfrm>
            <a:off x="387069" y="116632"/>
            <a:ext cx="0" cy="890475"/>
            <a:chOff x="876610" y="694594"/>
            <a:chExt cx="0" cy="890475"/>
          </a:xfrm>
        </p:grpSpPr>
        <p:cxnSp>
          <p:nvCxnSpPr>
            <p:cNvPr id="8"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10"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11"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2"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539552" y="188913"/>
            <a:ext cx="8280598" cy="719137"/>
          </a:xfrm>
        </p:spPr>
        <p:txBody>
          <a:bodyPr/>
          <a:lstStyle>
            <a:lvl1pPr algn="l">
              <a:defRPr/>
            </a:lvl1pPr>
          </a:lstStyle>
          <a:p>
            <a:r>
              <a:rPr lang="zh-TW" altLang="en-US"/>
              <a:t>按一下以編輯母片標題樣式</a:t>
            </a:r>
          </a:p>
        </p:txBody>
      </p:sp>
      <p:sp>
        <p:nvSpPr>
          <p:cNvPr id="3" name="表格版面配置區 2"/>
          <p:cNvSpPr>
            <a:spLocks noGrp="1"/>
          </p:cNvSpPr>
          <p:nvPr>
            <p:ph type="tbl" idx="1"/>
          </p:nvPr>
        </p:nvSpPr>
        <p:spPr>
          <a:xfrm>
            <a:off x="387069" y="1196975"/>
            <a:ext cx="8648981" cy="5256213"/>
          </a:xfrm>
        </p:spPr>
        <p:txBody>
          <a:bodyPr/>
          <a:lstStyle/>
          <a:p>
            <a:pPr lvl="0"/>
            <a:endParaRPr lang="zh-TW" altLang="en-US" noProof="0"/>
          </a:p>
        </p:txBody>
      </p:sp>
      <p:sp>
        <p:nvSpPr>
          <p:cNvPr id="4"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5" name="Rectangle 22"/>
          <p:cNvSpPr>
            <a:spLocks noGrp="1" noChangeArrowheads="1"/>
          </p:cNvSpPr>
          <p:nvPr>
            <p:ph type="sldNum" sz="quarter" idx="11"/>
          </p:nvPr>
        </p:nvSpPr>
        <p:spPr>
          <a:ln/>
        </p:spPr>
        <p:txBody>
          <a:bodyPr/>
          <a:lstStyle>
            <a:lvl1pPr>
              <a:defRPr/>
            </a:lvl1pPr>
          </a:lstStyle>
          <a:p>
            <a:pPr>
              <a:defRPr/>
            </a:pPr>
            <a:fld id="{BD121802-5B61-4B49-8B59-D56A5665E7D8}" type="slidenum">
              <a:rPr lang="zh-TW" altLang="en-US"/>
              <a:pPr>
                <a:defRPr/>
              </a:pPr>
              <a:t>‹#›</a:t>
            </a:fld>
            <a:endParaRPr lang="en-US" altLang="zh-TW" dirty="0"/>
          </a:p>
        </p:txBody>
      </p:sp>
      <p:grpSp>
        <p:nvGrpSpPr>
          <p:cNvPr id="6" name="群組 5"/>
          <p:cNvGrpSpPr/>
          <p:nvPr userDrawn="1"/>
        </p:nvGrpSpPr>
        <p:grpSpPr>
          <a:xfrm>
            <a:off x="387069" y="116632"/>
            <a:ext cx="0" cy="890475"/>
            <a:chOff x="876610" y="694594"/>
            <a:chExt cx="0" cy="890475"/>
          </a:xfrm>
        </p:grpSpPr>
        <p:cxnSp>
          <p:nvCxnSpPr>
            <p:cNvPr id="7"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8"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10"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1"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39552" y="185367"/>
            <a:ext cx="8280598" cy="719137"/>
          </a:xfrm>
        </p:spPr>
        <p:txBody>
          <a:bodyPr/>
          <a:lstStyle>
            <a:lvl1pPr algn="l">
              <a:defRPr sz="3600"/>
            </a:lvl1pPr>
          </a:lstStyle>
          <a:p>
            <a:r>
              <a:rPr lang="zh-TW" altLang="en-US" dirty="0"/>
              <a:t>按一下以編輯母片標題樣式</a:t>
            </a:r>
          </a:p>
        </p:txBody>
      </p:sp>
      <p:sp>
        <p:nvSpPr>
          <p:cNvPr id="3" name="內容版面配置區 2"/>
          <p:cNvSpPr>
            <a:spLocks noGrp="1"/>
          </p:cNvSpPr>
          <p:nvPr>
            <p:ph idx="1"/>
          </p:nvPr>
        </p:nvSpPr>
        <p:spPr>
          <a:xfrm>
            <a:off x="395536" y="1196975"/>
            <a:ext cx="8424614" cy="5256213"/>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5" name="Rectangle 22"/>
          <p:cNvSpPr>
            <a:spLocks noGrp="1" noChangeArrowheads="1"/>
          </p:cNvSpPr>
          <p:nvPr>
            <p:ph type="sldNum" sz="quarter" idx="11"/>
          </p:nvPr>
        </p:nvSpPr>
        <p:spPr>
          <a:ln/>
        </p:spPr>
        <p:txBody>
          <a:bodyPr/>
          <a:lstStyle>
            <a:lvl1pPr>
              <a:defRPr/>
            </a:lvl1pPr>
          </a:lstStyle>
          <a:p>
            <a:pPr>
              <a:defRPr/>
            </a:pPr>
            <a:fld id="{E8DC7176-3B0F-40D0-88B0-E5F127300873}" type="slidenum">
              <a:rPr lang="zh-TW" altLang="en-US"/>
              <a:pPr>
                <a:defRPr/>
              </a:pPr>
              <a:t>‹#›</a:t>
            </a:fld>
            <a:endParaRPr lang="en-US" altLang="zh-TW" dirty="0"/>
          </a:p>
        </p:txBody>
      </p:sp>
      <p:grpSp>
        <p:nvGrpSpPr>
          <p:cNvPr id="12" name="群組 11"/>
          <p:cNvGrpSpPr/>
          <p:nvPr userDrawn="1"/>
        </p:nvGrpSpPr>
        <p:grpSpPr>
          <a:xfrm>
            <a:off x="387069" y="116632"/>
            <a:ext cx="0" cy="890475"/>
            <a:chOff x="876610" y="694594"/>
            <a:chExt cx="0" cy="890475"/>
          </a:xfrm>
        </p:grpSpPr>
        <p:cxnSp>
          <p:nvCxnSpPr>
            <p:cNvPr id="13"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14"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15"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16"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7"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678284"/>
          </a:xfrm>
        </p:spPr>
        <p:txBody>
          <a:bodyPr anchor="t"/>
          <a:lstStyle>
            <a:lvl1pPr algn="l">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722313" y="5184646"/>
            <a:ext cx="7772400" cy="6321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5" name="Rectangle 22"/>
          <p:cNvSpPr>
            <a:spLocks noGrp="1" noChangeArrowheads="1"/>
          </p:cNvSpPr>
          <p:nvPr>
            <p:ph type="sldNum" sz="quarter" idx="11"/>
          </p:nvPr>
        </p:nvSpPr>
        <p:spPr>
          <a:ln/>
        </p:spPr>
        <p:txBody>
          <a:bodyPr/>
          <a:lstStyle>
            <a:lvl1pPr>
              <a:defRPr/>
            </a:lvl1pPr>
          </a:lstStyle>
          <a:p>
            <a:pPr>
              <a:defRPr/>
            </a:pPr>
            <a:fld id="{1CB0A0F4-6ABF-4135-B4F8-6AA5B55A91E9}" type="slidenum">
              <a:rPr lang="zh-TW" altLang="en-US"/>
              <a:pPr>
                <a:defRPr/>
              </a:pPr>
              <a:t>‹#›</a:t>
            </a:fld>
            <a:endParaRPr lang="en-US" altLang="zh-TW" dirty="0"/>
          </a:p>
        </p:txBody>
      </p:sp>
      <p:grpSp>
        <p:nvGrpSpPr>
          <p:cNvPr id="6" name="群組 5"/>
          <p:cNvGrpSpPr/>
          <p:nvPr userDrawn="1"/>
        </p:nvGrpSpPr>
        <p:grpSpPr>
          <a:xfrm>
            <a:off x="611560" y="4293096"/>
            <a:ext cx="0" cy="890475"/>
            <a:chOff x="876610" y="694594"/>
            <a:chExt cx="0" cy="890475"/>
          </a:xfrm>
        </p:grpSpPr>
        <p:cxnSp>
          <p:nvCxnSpPr>
            <p:cNvPr id="7"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8"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10"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1"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dirty="0"/>
              <a:t>按一下以編輯母片標題樣式</a:t>
            </a:r>
          </a:p>
        </p:txBody>
      </p:sp>
      <p:sp>
        <p:nvSpPr>
          <p:cNvPr id="3" name="內容版面配置區 2"/>
          <p:cNvSpPr>
            <a:spLocks noGrp="1"/>
          </p:cNvSpPr>
          <p:nvPr>
            <p:ph sz="half" idx="1"/>
          </p:nvPr>
        </p:nvSpPr>
        <p:spPr>
          <a:xfrm>
            <a:off x="387069" y="1196975"/>
            <a:ext cx="4180169"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19638" y="1196975"/>
            <a:ext cx="431641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6"/>
          <p:cNvSpPr>
            <a:spLocks noGrp="1" noChangeArrowheads="1"/>
          </p:cNvSpPr>
          <p:nvPr>
            <p:ph type="ftr" sz="quarter" idx="10"/>
          </p:nvPr>
        </p:nvSpPr>
        <p:spPr>
          <a:ln/>
        </p:spPr>
        <p:txBody>
          <a:bodyPr/>
          <a:lstStyle>
            <a:lvl1pPr>
              <a:defRPr/>
            </a:lvl1pPr>
          </a:lstStyle>
          <a:p>
            <a:pPr>
              <a:defRPr/>
            </a:pPr>
            <a:endParaRPr lang="ko-KR" altLang="ko-KR" dirty="0"/>
          </a:p>
        </p:txBody>
      </p:sp>
      <p:sp>
        <p:nvSpPr>
          <p:cNvPr id="6" name="Rectangle 22"/>
          <p:cNvSpPr>
            <a:spLocks noGrp="1" noChangeArrowheads="1"/>
          </p:cNvSpPr>
          <p:nvPr>
            <p:ph type="sldNum" sz="quarter" idx="11"/>
          </p:nvPr>
        </p:nvSpPr>
        <p:spPr>
          <a:ln/>
        </p:spPr>
        <p:txBody>
          <a:bodyPr/>
          <a:lstStyle>
            <a:lvl1pPr>
              <a:defRPr/>
            </a:lvl1pPr>
          </a:lstStyle>
          <a:p>
            <a:pPr>
              <a:defRPr/>
            </a:pPr>
            <a:fld id="{276C4026-DD38-40CF-AB91-CAEF762FE348}" type="slidenum">
              <a:rPr lang="zh-TW" altLang="en-US"/>
              <a:pPr>
                <a:defRPr/>
              </a:pPr>
              <a:t>‹#›</a:t>
            </a:fld>
            <a:endParaRPr lang="en-US" altLang="zh-TW" dirty="0"/>
          </a:p>
        </p:txBody>
      </p:sp>
      <p:grpSp>
        <p:nvGrpSpPr>
          <p:cNvPr id="7" name="群組 6"/>
          <p:cNvGrpSpPr/>
          <p:nvPr userDrawn="1"/>
        </p:nvGrpSpPr>
        <p:grpSpPr>
          <a:xfrm>
            <a:off x="387069" y="116632"/>
            <a:ext cx="0" cy="890475"/>
            <a:chOff x="876610" y="694594"/>
            <a:chExt cx="0" cy="890475"/>
          </a:xfrm>
        </p:grpSpPr>
        <p:cxnSp>
          <p:nvCxnSpPr>
            <p:cNvPr id="8"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10"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11"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2"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39552" y="274638"/>
            <a:ext cx="8147248"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539552" y="1535113"/>
            <a:ext cx="39578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539552" y="2174875"/>
            <a:ext cx="395783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8" name="Rectangle 22"/>
          <p:cNvSpPr>
            <a:spLocks noGrp="1" noChangeArrowheads="1"/>
          </p:cNvSpPr>
          <p:nvPr>
            <p:ph type="sldNum" sz="quarter" idx="11"/>
          </p:nvPr>
        </p:nvSpPr>
        <p:spPr>
          <a:ln/>
        </p:spPr>
        <p:txBody>
          <a:bodyPr/>
          <a:lstStyle>
            <a:lvl1pPr>
              <a:defRPr/>
            </a:lvl1pPr>
          </a:lstStyle>
          <a:p>
            <a:pPr>
              <a:defRPr/>
            </a:pPr>
            <a:fld id="{818A75DA-0F43-4746-BD88-00C83FCE871A}" type="slidenum">
              <a:rPr lang="zh-TW" altLang="en-US"/>
              <a:pPr>
                <a:defRPr/>
              </a:pPr>
              <a:t>‹#›</a:t>
            </a:fld>
            <a:endParaRPr lang="en-US" altLang="zh-TW" dirty="0"/>
          </a:p>
        </p:txBody>
      </p:sp>
      <p:grpSp>
        <p:nvGrpSpPr>
          <p:cNvPr id="9" name="群組 8"/>
          <p:cNvGrpSpPr/>
          <p:nvPr userDrawn="1"/>
        </p:nvGrpSpPr>
        <p:grpSpPr>
          <a:xfrm>
            <a:off x="387069" y="116632"/>
            <a:ext cx="0" cy="890475"/>
            <a:chOff x="876610" y="694594"/>
            <a:chExt cx="0" cy="890475"/>
          </a:xfrm>
        </p:grpSpPr>
        <p:cxnSp>
          <p:nvCxnSpPr>
            <p:cNvPr id="10"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11"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12"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13"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4"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lang="zh-TW" altLang="en-US"/>
              <a:t>按一下以編輯母片標題樣式</a:t>
            </a:r>
          </a:p>
        </p:txBody>
      </p:sp>
      <p:sp>
        <p:nvSpPr>
          <p:cNvPr id="3"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4" name="Rectangle 22"/>
          <p:cNvSpPr>
            <a:spLocks noGrp="1" noChangeArrowheads="1"/>
          </p:cNvSpPr>
          <p:nvPr>
            <p:ph type="sldNum" sz="quarter" idx="11"/>
          </p:nvPr>
        </p:nvSpPr>
        <p:spPr>
          <a:ln/>
        </p:spPr>
        <p:txBody>
          <a:bodyPr/>
          <a:lstStyle>
            <a:lvl1pPr>
              <a:defRPr/>
            </a:lvl1pPr>
          </a:lstStyle>
          <a:p>
            <a:pPr>
              <a:defRPr/>
            </a:pPr>
            <a:fld id="{1FEEF8D8-6FD0-46B7-942C-9D69F2F07222}" type="slidenum">
              <a:rPr lang="zh-TW" altLang="en-US"/>
              <a:pPr>
                <a:defRPr/>
              </a:pPr>
              <a:t>‹#›</a:t>
            </a:fld>
            <a:endParaRPr lang="en-US" altLang="zh-TW" dirty="0"/>
          </a:p>
        </p:txBody>
      </p:sp>
      <p:grpSp>
        <p:nvGrpSpPr>
          <p:cNvPr id="5" name="群組 4"/>
          <p:cNvGrpSpPr/>
          <p:nvPr userDrawn="1"/>
        </p:nvGrpSpPr>
        <p:grpSpPr>
          <a:xfrm>
            <a:off x="387069" y="116632"/>
            <a:ext cx="0" cy="890475"/>
            <a:chOff x="876610" y="694594"/>
            <a:chExt cx="0" cy="890475"/>
          </a:xfrm>
        </p:grpSpPr>
        <p:cxnSp>
          <p:nvCxnSpPr>
            <p:cNvPr id="6" name="Straight Connector 6"/>
            <p:cNvCxnSpPr/>
            <p:nvPr/>
          </p:nvCxnSpPr>
          <p:spPr>
            <a:xfrm flipV="1">
              <a:off x="876610" y="868879"/>
              <a:ext cx="0" cy="180000"/>
            </a:xfrm>
            <a:prstGeom prst="line">
              <a:avLst/>
            </a:prstGeom>
            <a:ln w="57150">
              <a:solidFill>
                <a:srgbClr val="E7B4D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76610" y="694594"/>
              <a:ext cx="0" cy="180000"/>
            </a:xfrm>
            <a:prstGeom prst="line">
              <a:avLst/>
            </a:prstGeom>
            <a:ln w="57150">
              <a:solidFill>
                <a:srgbClr val="A7D7D1"/>
              </a:solidFill>
            </a:ln>
          </p:spPr>
          <p:style>
            <a:lnRef idx="1">
              <a:schemeClr val="accent1"/>
            </a:lnRef>
            <a:fillRef idx="0">
              <a:schemeClr val="accent1"/>
            </a:fillRef>
            <a:effectRef idx="0">
              <a:schemeClr val="accent1"/>
            </a:effectRef>
            <a:fontRef idx="minor">
              <a:schemeClr val="tx1"/>
            </a:fontRef>
          </p:style>
        </p:cxnSp>
        <p:cxnSp>
          <p:nvCxnSpPr>
            <p:cNvPr id="8" name="Straight Connector 6"/>
            <p:cNvCxnSpPr/>
            <p:nvPr/>
          </p:nvCxnSpPr>
          <p:spPr>
            <a:xfrm flipV="1">
              <a:off x="876610" y="1046974"/>
              <a:ext cx="0" cy="180000"/>
            </a:xfrm>
            <a:prstGeom prst="line">
              <a:avLst/>
            </a:prstGeom>
            <a:ln w="57150">
              <a:solidFill>
                <a:srgbClr val="F6CA6A"/>
              </a:solidFill>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flipV="1">
              <a:off x="876610" y="1225069"/>
              <a:ext cx="0" cy="180000"/>
            </a:xfrm>
            <a:prstGeom prst="line">
              <a:avLst/>
            </a:prstGeom>
            <a:ln w="57150">
              <a:solidFill>
                <a:srgbClr val="C0D35B"/>
              </a:solidFill>
            </a:ln>
          </p:spPr>
          <p:style>
            <a:lnRef idx="1">
              <a:schemeClr val="accent1"/>
            </a:lnRef>
            <a:fillRef idx="0">
              <a:schemeClr val="accent1"/>
            </a:fillRef>
            <a:effectRef idx="0">
              <a:schemeClr val="accent1"/>
            </a:effectRef>
            <a:fontRef idx="minor">
              <a:schemeClr val="tx1"/>
            </a:fontRef>
          </p:style>
        </p:cxnSp>
        <p:cxnSp>
          <p:nvCxnSpPr>
            <p:cNvPr id="10" name="Straight Connector 6"/>
            <p:cNvCxnSpPr/>
            <p:nvPr/>
          </p:nvCxnSpPr>
          <p:spPr>
            <a:xfrm flipV="1">
              <a:off x="876610" y="1405069"/>
              <a:ext cx="0" cy="180000"/>
            </a:xfrm>
            <a:prstGeom prst="line">
              <a:avLst/>
            </a:prstGeom>
            <a:ln w="57150">
              <a:solidFill>
                <a:srgbClr val="D6D6D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3" name="Rectangle 22"/>
          <p:cNvSpPr>
            <a:spLocks noGrp="1" noChangeArrowheads="1"/>
          </p:cNvSpPr>
          <p:nvPr>
            <p:ph type="sldNum" sz="quarter" idx="11"/>
          </p:nvPr>
        </p:nvSpPr>
        <p:spPr>
          <a:ln/>
        </p:spPr>
        <p:txBody>
          <a:bodyPr/>
          <a:lstStyle>
            <a:lvl1pPr>
              <a:defRPr/>
            </a:lvl1pPr>
          </a:lstStyle>
          <a:p>
            <a:pPr>
              <a:defRPr/>
            </a:pPr>
            <a:fld id="{DB7A319D-8EB4-40B3-BADB-F6DC63242416}" type="slidenum">
              <a:rPr lang="zh-TW" altLang="en-US"/>
              <a:pPr>
                <a:defRPr/>
              </a:pPr>
              <a:t>‹#›</a:t>
            </a:fld>
            <a:endParaRPr lang="en-US" altLang="zh-TW"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6" name="Rectangle 22"/>
          <p:cNvSpPr>
            <a:spLocks noGrp="1" noChangeArrowheads="1"/>
          </p:cNvSpPr>
          <p:nvPr>
            <p:ph type="sldNum" sz="quarter" idx="11"/>
          </p:nvPr>
        </p:nvSpPr>
        <p:spPr>
          <a:ln/>
        </p:spPr>
        <p:txBody>
          <a:bodyPr/>
          <a:lstStyle>
            <a:lvl1pPr>
              <a:defRPr/>
            </a:lvl1pPr>
          </a:lstStyle>
          <a:p>
            <a:pPr>
              <a:defRPr/>
            </a:pPr>
            <a:fld id="{0814BE34-8053-4E20-B935-FDB1695170BB}" type="slidenum">
              <a:rPr lang="zh-TW" altLang="en-US"/>
              <a:pPr>
                <a:defRPr/>
              </a:pPr>
              <a:t>‹#›</a:t>
            </a:fld>
            <a:endParaRPr lang="en-US" altLang="zh-TW"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6"/>
          <p:cNvSpPr>
            <a:spLocks noGrp="1" noChangeArrowheads="1"/>
          </p:cNvSpPr>
          <p:nvPr>
            <p:ph type="ftr" sz="quarter" idx="10"/>
          </p:nvPr>
        </p:nvSpPr>
        <p:spPr>
          <a:ln/>
        </p:spPr>
        <p:txBody>
          <a:bodyPr/>
          <a:lstStyle>
            <a:lvl1pPr>
              <a:defRPr/>
            </a:lvl1pPr>
          </a:lstStyle>
          <a:p>
            <a:pPr>
              <a:defRPr/>
            </a:pPr>
            <a:endParaRPr lang="ko-KR" altLang="ko-KR"/>
          </a:p>
        </p:txBody>
      </p:sp>
      <p:sp>
        <p:nvSpPr>
          <p:cNvPr id="6" name="Rectangle 22"/>
          <p:cNvSpPr>
            <a:spLocks noGrp="1" noChangeArrowheads="1"/>
          </p:cNvSpPr>
          <p:nvPr>
            <p:ph type="sldNum" sz="quarter" idx="11"/>
          </p:nvPr>
        </p:nvSpPr>
        <p:spPr>
          <a:ln/>
        </p:spPr>
        <p:txBody>
          <a:bodyPr/>
          <a:lstStyle>
            <a:lvl1pPr>
              <a:defRPr/>
            </a:lvl1pPr>
          </a:lstStyle>
          <a:p>
            <a:pPr>
              <a:defRPr/>
            </a:pPr>
            <a:fld id="{0B8D6C58-9D9C-44A5-BE81-8F7DB8740987}" type="slidenum">
              <a:rPr lang="zh-TW" altLang="en-US"/>
              <a:pPr>
                <a:defRPr/>
              </a:pPr>
              <a:t>‹#›</a:t>
            </a:fld>
            <a:endParaRPr lang="en-US" altLang="zh-TW"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4"/>
          <p:cNvSpPr>
            <a:spLocks noGrp="1" noChangeArrowheads="1"/>
          </p:cNvSpPr>
          <p:nvPr>
            <p:ph type="title"/>
          </p:nvPr>
        </p:nvSpPr>
        <p:spPr bwMode="blackWhite">
          <a:xfrm>
            <a:off x="539552" y="185367"/>
            <a:ext cx="8280598" cy="71913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ltLang="zh-TW"/>
              <a:t>Title</a:t>
            </a:r>
            <a:r>
              <a:rPr lang="zh-TW" altLang="en-US"/>
              <a:t>我</a:t>
            </a:r>
            <a:endParaRPr lang="ko-KR" altLang="en-US"/>
          </a:p>
        </p:txBody>
      </p:sp>
      <p:sp>
        <p:nvSpPr>
          <p:cNvPr id="2051" name="Rectangle 15"/>
          <p:cNvSpPr>
            <a:spLocks noGrp="1" noChangeArrowheads="1"/>
          </p:cNvSpPr>
          <p:nvPr>
            <p:ph type="body" idx="1"/>
          </p:nvPr>
        </p:nvSpPr>
        <p:spPr bwMode="blackWhite">
          <a:xfrm>
            <a:off x="387069" y="1196975"/>
            <a:ext cx="8433081" cy="525621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ko-KR" dirty="0"/>
              <a:t>Line 1</a:t>
            </a:r>
            <a:r>
              <a:rPr lang="zh-TW" altLang="en-US" dirty="0"/>
              <a:t>我</a:t>
            </a:r>
            <a:endParaRPr lang="ko-KR" altLang="en-US" dirty="0"/>
          </a:p>
          <a:p>
            <a:pPr lvl="1"/>
            <a:r>
              <a:rPr lang="en-US" altLang="ko-KR" dirty="0"/>
              <a:t>Line 2</a:t>
            </a:r>
          </a:p>
          <a:p>
            <a:pPr lvl="2"/>
            <a:r>
              <a:rPr lang="en-US" altLang="ko-KR" dirty="0"/>
              <a:t>Line 3</a:t>
            </a:r>
          </a:p>
          <a:p>
            <a:pPr lvl="3"/>
            <a:r>
              <a:rPr lang="en-US" altLang="ko-KR" dirty="0"/>
              <a:t>Line 4</a:t>
            </a:r>
          </a:p>
          <a:p>
            <a:pPr lvl="4"/>
            <a:r>
              <a:rPr lang="en-US" altLang="ko-KR" dirty="0"/>
              <a:t>Line 5</a:t>
            </a:r>
          </a:p>
        </p:txBody>
      </p:sp>
      <p:sp>
        <p:nvSpPr>
          <p:cNvPr id="4112" name="Rectangle 16"/>
          <p:cNvSpPr>
            <a:spLocks noGrp="1" noChangeArrowheads="1"/>
          </p:cNvSpPr>
          <p:nvPr>
            <p:ph type="ftr" sz="quarter" idx="3"/>
          </p:nvPr>
        </p:nvSpPr>
        <p:spPr bwMode="auto">
          <a:xfrm>
            <a:off x="3429000" y="6248400"/>
            <a:ext cx="1828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1" latinLnBrk="1" hangingPunct="1">
              <a:spcBef>
                <a:spcPct val="0"/>
              </a:spcBef>
              <a:defRPr sz="1400">
                <a:latin typeface="Corbel" pitchFamily="34" charset="0"/>
                <a:ea typeface="微軟正黑體" pitchFamily="34" charset="-120"/>
              </a:defRPr>
            </a:lvl1pPr>
          </a:lstStyle>
          <a:p>
            <a:pPr>
              <a:defRPr/>
            </a:pPr>
            <a:endParaRPr lang="ko-KR" altLang="ko-KR"/>
          </a:p>
        </p:txBody>
      </p:sp>
      <p:sp>
        <p:nvSpPr>
          <p:cNvPr id="4118" name="Rectangle 22"/>
          <p:cNvSpPr>
            <a:spLocks noGrp="1" noChangeArrowheads="1"/>
          </p:cNvSpPr>
          <p:nvPr>
            <p:ph type="sldNum" sz="quarter" idx="4"/>
          </p:nvPr>
        </p:nvSpPr>
        <p:spPr bwMode="auto">
          <a:xfrm>
            <a:off x="8382000" y="6524625"/>
            <a:ext cx="762000" cy="333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Corbel" pitchFamily="34" charset="0"/>
                <a:ea typeface="微軟正黑體" pitchFamily="34" charset="-120"/>
              </a:defRPr>
            </a:lvl1pPr>
          </a:lstStyle>
          <a:p>
            <a:pPr>
              <a:defRPr/>
            </a:pPr>
            <a:fld id="{C3560A9F-9196-4EBC-8EFA-C596EF405428}" type="slidenum">
              <a:rPr lang="zh-TW" altLang="en-US"/>
              <a:pPr>
                <a:defRPr/>
              </a:pPr>
              <a:t>‹#›</a:t>
            </a:fld>
            <a:endParaRPr lang="en-US" altLang="zh-TW" dirty="0"/>
          </a:p>
        </p:txBody>
      </p:sp>
      <p:pic>
        <p:nvPicPr>
          <p:cNvPr id="6" name="圖片 5"/>
          <p:cNvPicPr>
            <a:picLocks noChangeAspect="1"/>
          </p:cNvPicPr>
          <p:nvPr userDrawn="1"/>
        </p:nvPicPr>
        <p:blipFill rotWithShape="1">
          <a:blip r:embed="rId18" cstate="print">
            <a:extLst>
              <a:ext uri="{28A0092B-C50C-407E-A947-70E740481C1C}">
                <a14:useLocalDpi xmlns:a14="http://schemas.microsoft.com/office/drawing/2010/main" val="0"/>
              </a:ext>
            </a:extLst>
          </a:blip>
          <a:srcRect t="95309"/>
          <a:stretch/>
        </p:blipFill>
        <p:spPr>
          <a:xfrm>
            <a:off x="0" y="5812419"/>
            <a:ext cx="9144000" cy="1072215"/>
          </a:xfrm>
          <a:prstGeom prst="rect">
            <a:avLst/>
          </a:prstGeom>
        </p:spPr>
      </p:pic>
    </p:spTree>
  </p:cSld>
  <p:clrMap bg1="lt1" tx1="dk1" bg2="lt2" tx2="dk2" accent1="accent1" accent2="accent2" accent3="accent3" accent4="accent4" accent5="accent5" accent6="accent6" hlink="hlink" folHlink="folHlink"/>
  <p:sldLayoutIdLst>
    <p:sldLayoutId id="2147485233" r:id="rId1"/>
    <p:sldLayoutId id="2147485218" r:id="rId2"/>
    <p:sldLayoutId id="2147485219" r:id="rId3"/>
    <p:sldLayoutId id="2147485220" r:id="rId4"/>
    <p:sldLayoutId id="2147485221" r:id="rId5"/>
    <p:sldLayoutId id="2147485222" r:id="rId6"/>
    <p:sldLayoutId id="2147485223" r:id="rId7"/>
    <p:sldLayoutId id="2147485224" r:id="rId8"/>
    <p:sldLayoutId id="2147485225" r:id="rId9"/>
    <p:sldLayoutId id="2147485226" r:id="rId10"/>
    <p:sldLayoutId id="2147485227" r:id="rId11"/>
    <p:sldLayoutId id="2147485228" r:id="rId12"/>
    <p:sldLayoutId id="2147485229" r:id="rId13"/>
    <p:sldLayoutId id="2147485230" r:id="rId14"/>
    <p:sldLayoutId id="2147485231" r:id="rId15"/>
    <p:sldLayoutId id="2147485232" r:id="rId16"/>
  </p:sldLayoutIdLst>
  <p:hf hdr="0" ftr="0" dt="0"/>
  <p:txStyles>
    <p:titleStyle>
      <a:lvl1pPr algn="ctr" rtl="0" eaLnBrk="0" fontAlgn="base" hangingPunct="0">
        <a:spcBef>
          <a:spcPct val="0"/>
        </a:spcBef>
        <a:spcAft>
          <a:spcPct val="0"/>
        </a:spcAft>
        <a:defRPr sz="4000" b="1">
          <a:solidFill>
            <a:srgbClr val="1D6EA7"/>
          </a:solidFill>
          <a:latin typeface="Corbel" pitchFamily="34" charset="0"/>
          <a:ea typeface="+mj-ea"/>
          <a:cs typeface="+mj-cs"/>
        </a:defRPr>
      </a:lvl1pPr>
      <a:lvl2pPr algn="ctr" rtl="0" eaLnBrk="0" fontAlgn="base" hangingPunct="0">
        <a:spcBef>
          <a:spcPct val="0"/>
        </a:spcBef>
        <a:spcAft>
          <a:spcPct val="0"/>
        </a:spcAft>
        <a:defRPr sz="3600" b="1">
          <a:solidFill>
            <a:srgbClr val="1D6EA7"/>
          </a:solidFill>
          <a:latin typeface="Corbel" pitchFamily="34" charset="0"/>
          <a:ea typeface="微軟正黑體" pitchFamily="34" charset="-120"/>
        </a:defRPr>
      </a:lvl2pPr>
      <a:lvl3pPr algn="ctr" rtl="0" eaLnBrk="0" fontAlgn="base" hangingPunct="0">
        <a:spcBef>
          <a:spcPct val="0"/>
        </a:spcBef>
        <a:spcAft>
          <a:spcPct val="0"/>
        </a:spcAft>
        <a:defRPr sz="3600" b="1">
          <a:solidFill>
            <a:srgbClr val="1D6EA7"/>
          </a:solidFill>
          <a:latin typeface="Corbel" pitchFamily="34" charset="0"/>
          <a:ea typeface="微軟正黑體" pitchFamily="34" charset="-120"/>
        </a:defRPr>
      </a:lvl3pPr>
      <a:lvl4pPr algn="ctr" rtl="0" eaLnBrk="0" fontAlgn="base" hangingPunct="0">
        <a:spcBef>
          <a:spcPct val="0"/>
        </a:spcBef>
        <a:spcAft>
          <a:spcPct val="0"/>
        </a:spcAft>
        <a:defRPr sz="3600" b="1">
          <a:solidFill>
            <a:srgbClr val="1D6EA7"/>
          </a:solidFill>
          <a:latin typeface="Corbel" pitchFamily="34" charset="0"/>
          <a:ea typeface="微軟正黑體" pitchFamily="34" charset="-120"/>
        </a:defRPr>
      </a:lvl4pPr>
      <a:lvl5pPr algn="ctr" rtl="0" eaLnBrk="0" fontAlgn="base" hangingPunct="0">
        <a:spcBef>
          <a:spcPct val="0"/>
        </a:spcBef>
        <a:spcAft>
          <a:spcPct val="0"/>
        </a:spcAft>
        <a:defRPr sz="3600" b="1">
          <a:solidFill>
            <a:srgbClr val="1D6EA7"/>
          </a:solidFill>
          <a:latin typeface="Corbel" pitchFamily="34" charset="0"/>
          <a:ea typeface="微軟正黑體" pitchFamily="34" charset="-120"/>
        </a:defRPr>
      </a:lvl5pPr>
      <a:lvl6pPr marL="457200" algn="ctr" rtl="0" fontAlgn="base">
        <a:spcBef>
          <a:spcPct val="0"/>
        </a:spcBef>
        <a:spcAft>
          <a:spcPct val="0"/>
        </a:spcAft>
        <a:defRPr sz="3600" b="1">
          <a:solidFill>
            <a:srgbClr val="1D6EA7"/>
          </a:solidFill>
          <a:latin typeface="Calibri" pitchFamily="34" charset="0"/>
          <a:ea typeface="微軟正黑體" pitchFamily="34" charset="-120"/>
        </a:defRPr>
      </a:lvl6pPr>
      <a:lvl7pPr marL="914400" algn="ctr" rtl="0" fontAlgn="base">
        <a:spcBef>
          <a:spcPct val="0"/>
        </a:spcBef>
        <a:spcAft>
          <a:spcPct val="0"/>
        </a:spcAft>
        <a:defRPr sz="3600" b="1">
          <a:solidFill>
            <a:srgbClr val="1D6EA7"/>
          </a:solidFill>
          <a:latin typeface="Calibri" pitchFamily="34" charset="0"/>
          <a:ea typeface="微軟正黑體" pitchFamily="34" charset="-120"/>
        </a:defRPr>
      </a:lvl7pPr>
      <a:lvl8pPr marL="1371600" algn="ctr" rtl="0" fontAlgn="base">
        <a:spcBef>
          <a:spcPct val="0"/>
        </a:spcBef>
        <a:spcAft>
          <a:spcPct val="0"/>
        </a:spcAft>
        <a:defRPr sz="3600" b="1">
          <a:solidFill>
            <a:srgbClr val="1D6EA7"/>
          </a:solidFill>
          <a:latin typeface="Calibri" pitchFamily="34" charset="0"/>
          <a:ea typeface="微軟正黑體" pitchFamily="34" charset="-120"/>
        </a:defRPr>
      </a:lvl8pPr>
      <a:lvl9pPr marL="1828800" algn="ctr" rtl="0" fontAlgn="base">
        <a:spcBef>
          <a:spcPct val="0"/>
        </a:spcBef>
        <a:spcAft>
          <a:spcPct val="0"/>
        </a:spcAft>
        <a:defRPr sz="3600" b="1">
          <a:solidFill>
            <a:srgbClr val="1D6EA7"/>
          </a:solidFill>
          <a:latin typeface="Calibri" pitchFamily="34" charset="0"/>
          <a:ea typeface="微軟正黑體" pitchFamily="34" charset="-120"/>
        </a:defRPr>
      </a:lvl9pPr>
    </p:titleStyle>
    <p:bodyStyle>
      <a:lvl1pPr marL="342900" indent="-342900" algn="l" rtl="0" eaLnBrk="0" fontAlgn="base" hangingPunct="0">
        <a:lnSpc>
          <a:spcPct val="120000"/>
        </a:lnSpc>
        <a:spcBef>
          <a:spcPct val="10000"/>
        </a:spcBef>
        <a:spcAft>
          <a:spcPct val="10000"/>
        </a:spcAft>
        <a:buClr>
          <a:srgbClr val="FF7C80"/>
        </a:buClr>
        <a:buSzPct val="80000"/>
        <a:buFont typeface="Wingdings" panose="05000000000000000000" pitchFamily="2" charset="2"/>
        <a:buChar char="p"/>
        <a:defRPr sz="2800">
          <a:solidFill>
            <a:schemeClr val="tx1"/>
          </a:solidFill>
          <a:latin typeface="Corbel" pitchFamily="34" charset="0"/>
          <a:ea typeface="+mn-ea"/>
          <a:cs typeface="+mn-cs"/>
        </a:defRPr>
      </a:lvl1pPr>
      <a:lvl2pPr marL="742950" indent="-285750" algn="l" rtl="0" eaLnBrk="0" fontAlgn="base" hangingPunct="0">
        <a:lnSpc>
          <a:spcPct val="120000"/>
        </a:lnSpc>
        <a:spcBef>
          <a:spcPct val="10000"/>
        </a:spcBef>
        <a:spcAft>
          <a:spcPct val="10000"/>
        </a:spcAft>
        <a:buClr>
          <a:srgbClr val="92D050"/>
        </a:buClr>
        <a:buSzPct val="70000"/>
        <a:buFont typeface="Wingdings" panose="05000000000000000000" pitchFamily="2" charset="2"/>
        <a:buChar char="p"/>
        <a:defRPr sz="2400">
          <a:solidFill>
            <a:schemeClr val="tx1"/>
          </a:solidFill>
          <a:latin typeface="Corbel" pitchFamily="34" charset="0"/>
          <a:ea typeface="+mn-ea"/>
        </a:defRPr>
      </a:lvl2pPr>
      <a:lvl3pPr marL="1143000" indent="-228600" algn="l" rtl="0" eaLnBrk="0" fontAlgn="base" hangingPunct="0">
        <a:lnSpc>
          <a:spcPct val="120000"/>
        </a:lnSpc>
        <a:spcBef>
          <a:spcPct val="10000"/>
        </a:spcBef>
        <a:spcAft>
          <a:spcPct val="10000"/>
        </a:spcAft>
        <a:buClr>
          <a:srgbClr val="FF6600"/>
        </a:buClr>
        <a:buSzPct val="75000"/>
        <a:buFont typeface="Wingdings" panose="05000000000000000000" pitchFamily="2" charset="2"/>
        <a:buChar char="p"/>
        <a:defRPr sz="2000">
          <a:solidFill>
            <a:schemeClr val="tx1"/>
          </a:solidFill>
          <a:latin typeface="Corbel" pitchFamily="34" charset="0"/>
          <a:ea typeface="+mn-ea"/>
        </a:defRPr>
      </a:lvl3pPr>
      <a:lvl4pPr marL="1600200" indent="-228600" algn="l" rtl="0" eaLnBrk="0" fontAlgn="base" hangingPunct="0">
        <a:lnSpc>
          <a:spcPct val="120000"/>
        </a:lnSpc>
        <a:spcBef>
          <a:spcPct val="10000"/>
        </a:spcBef>
        <a:spcAft>
          <a:spcPct val="10000"/>
        </a:spcAft>
        <a:buClr>
          <a:srgbClr val="0070C0"/>
        </a:buClr>
        <a:buSzPct val="75000"/>
        <a:buFont typeface="Wingdings" panose="05000000000000000000" pitchFamily="2" charset="2"/>
        <a:buChar char="p"/>
        <a:defRPr sz="2000">
          <a:solidFill>
            <a:schemeClr val="tx1"/>
          </a:solidFill>
          <a:latin typeface="Corbel" pitchFamily="34" charset="0"/>
          <a:ea typeface="+mn-ea"/>
        </a:defRPr>
      </a:lvl4pPr>
      <a:lvl5pPr marL="2057400" indent="-228600" algn="l" rtl="0" eaLnBrk="0" fontAlgn="base" hangingPunct="0">
        <a:lnSpc>
          <a:spcPct val="120000"/>
        </a:lnSpc>
        <a:spcBef>
          <a:spcPct val="10000"/>
        </a:spcBef>
        <a:spcAft>
          <a:spcPct val="10000"/>
        </a:spcAft>
        <a:buClr>
          <a:srgbClr val="FFC000"/>
        </a:buClr>
        <a:buSzPct val="75000"/>
        <a:buFont typeface="Wingdings" panose="05000000000000000000" pitchFamily="2" charset="2"/>
        <a:buChar char="p"/>
        <a:defRPr sz="2000">
          <a:solidFill>
            <a:schemeClr val="tx1"/>
          </a:solidFill>
          <a:latin typeface="Corbel" pitchFamily="34" charset="0"/>
          <a:ea typeface="+mn-ea"/>
        </a:defRPr>
      </a:lvl5pPr>
      <a:lvl6pPr marL="25146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6pPr>
      <a:lvl7pPr marL="29718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7pPr>
      <a:lvl8pPr marL="34290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8pPr>
      <a:lvl9pPr marL="38862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yp.518.com.tw/service-life.html?ctf=10"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tw.movies.yahoo.com/movieinfo_review.html/id=6619" TargetMode="External"/><Relationship Id="rId2" Type="http://schemas.openxmlformats.org/officeDocument/2006/relationships/hyperlink" Target="http://www.taipeibo.com/"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image" Target="../media/image10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tmp"/></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image" Target="../media/image113.tmp"/><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117.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g"/><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tmp"/><Relationship Id="rId4" Type="http://schemas.openxmlformats.org/officeDocument/2006/relationships/image" Target="../media/image15.png"/><Relationship Id="rId9"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1.xml.rels><?xml version="1.0" encoding="UTF-8" standalone="yes"?>
<Relationships xmlns="http://schemas.openxmlformats.org/package/2006/relationships"><Relationship Id="rId3" Type="http://schemas.openxmlformats.org/officeDocument/2006/relationships/hyperlink" Target="http://foundation.datasci.tw/nlp-tutorial-170903/" TargetMode="External"/><Relationship Id="rId2" Type="http://schemas.openxmlformats.org/officeDocument/2006/relationships/hyperlink" Target="http://ckipsvr.iis.sinica.edu.t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jpeg"/><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12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46.gif"/><Relationship Id="rId1" Type="http://schemas.openxmlformats.org/officeDocument/2006/relationships/slideLayout" Target="../slideLayouts/slideLayout2.xml"/><Relationship Id="rId5" Type="http://schemas.openxmlformats.org/officeDocument/2006/relationships/image" Target="../media/image134.png"/><Relationship Id="rId4" Type="http://schemas.microsoft.com/office/2007/relationships/hdphoto" Target="../media/hdphoto15.wdp"/></Relationships>
</file>

<file path=ppt/slides/_rels/slide12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6.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microsoft.com/office/2007/relationships/hdphoto" Target="../media/hdphoto16.wdp"/></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1.png"/><Relationship Id="rId4" Type="http://schemas.microsoft.com/office/2007/relationships/hdphoto" Target="../media/hdphoto5.wdp"/></Relationships>
</file>

<file path=ppt/slides/_rels/slide130.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gushi.tw/hu-shih-memorial-hal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5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52.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140.112.115.12/exam/sites/all/modules/filefield/icons/application-pdf.pn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github.com/python/cpython/blob/3.6/Lib/urllib/parse.py#L478-L54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69.xml.rels><?xml version="1.0" encoding="UTF-8" standalone="yes"?>
<Relationships xmlns="http://schemas.openxmlformats.org/package/2006/relationships"><Relationship Id="rId3" Type="http://schemas.openxmlformats.org/officeDocument/2006/relationships/hyperlink" Target="https://github.com/python/cpython/blob/3.6/Lib/urllib/parse.py#L359-L373"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140.112.115.12/exam/graduate"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7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7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7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7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afuntw.github.io/demo-crawling/demo-page/ex1/index1.html"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8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afuntw.github.io/demo-crawling/demo-page/ex2/index1.html"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afuntw.github.io/demo-crawling/demo-page/ex3/index1.html"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s://afuntw.github.io/demo-crawling/demo-page/ex4/index1.html"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92.gif"/><Relationship Id="rId4" Type="http://schemas.openxmlformats.org/officeDocument/2006/relationships/image" Target="../media/image191.png"/></Relationships>
</file>

<file path=ppt/slides/_rels/slide20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204.xml.rels><?xml version="1.0" encoding="UTF-8" standalone="yes"?>
<Relationships xmlns="http://schemas.openxmlformats.org/package/2006/relationships"><Relationship Id="rId3" Type="http://schemas.openxmlformats.org/officeDocument/2006/relationships/hyperlink" Target="https://chrome.google.com/webstore/detail/quick-javascript-switcher/geddoclleiomckbhadiaipdggiiccfje"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20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92.gif"/><Relationship Id="rId4" Type="http://schemas.openxmlformats.org/officeDocument/2006/relationships/image" Target="../media/image191.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s://afuntw.github.io/demo-crawling/demo-page/ex4/index1.html"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chrome.google.com/webstore/detail/xpath-helper/hgimnogjllphhhkhlmebbmlgjoejdpjl?utm_source=chrome-app-launcher-info-dialog"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21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http://24h.pchome.com.tw/region/DHBE"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s://developers.facebook.com/tools/explorer"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23.xml.rels><?xml version="1.0" encoding="UTF-8" standalone="yes"?>
<Relationships xmlns="http://schemas.openxmlformats.org/package/2006/relationships"><Relationship Id="rId3" Type="http://schemas.openxmlformats.org/officeDocument/2006/relationships/hyperlink" Target="https://zh.wikipedia.org/zh-tw/%E7%94%A8%E6%88%B7%E4%BB%A3%E7%90%86"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hyperlink" Target="http://selenium-python.readthedocs.io/index.html" TargetMode="External"/><Relationship Id="rId5" Type="http://schemas.openxmlformats.org/officeDocument/2006/relationships/hyperlink" Target="http://ricostacruz.com/cheatsheets/xpath.html" TargetMode="External"/><Relationship Id="rId4" Type="http://schemas.openxmlformats.org/officeDocument/2006/relationships/hyperlink" Target="https://www.w3schools.com/tags/att_a_href.asp"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hyperlink" Target="https://developers.facebook.com/tools/explorer/" TargetMode="External"/><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2.png"/><Relationship Id="rId4" Type="http://schemas.openxmlformats.org/officeDocument/2006/relationships/hyperlink" Target="https://developers.google.com/places/web-service/?hl=zh-tw" TargetMode="External"/><Relationship Id="rId9" Type="http://schemas.openxmlformats.org/officeDocument/2006/relationships/image" Target="../media/image3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yahoo.com.tw/" TargetMode="Externa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tmp"/><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tmp"/><Relationship Id="rId4" Type="http://schemas.microsoft.com/office/2007/relationships/hdphoto" Target="../media/hdphoto10.wdp"/></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gi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2.xml"/><Relationship Id="rId4" Type="http://schemas.openxmlformats.org/officeDocument/2006/relationships/image" Target="../media/image52.tmp"/></Relationships>
</file>

<file path=ppt/slides/_rels/slide41.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jimmy15923.github.io/example_page"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yp.518.com.tw/service-life.html?ctf=10"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4.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yp.518.com.tw/service-life.html?ctf=10" TargetMode="External"/><Relationship Id="rId2" Type="http://schemas.openxmlformats.org/officeDocument/2006/relationships/hyperlink" Target="https://jimmy15923.github.io/example_page"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s://www.thsrc.com.tw/tw/TimeTable/SearchResult"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taipeibo.com/yearly/2016" TargetMode="External"/><Relationship Id="rId2" Type="http://schemas.openxmlformats.org/officeDocument/2006/relationships/hyperlink" Target="http://www.taipeibo.com/yearly/2017"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tmp"/><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8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1.jpeg"/><Relationship Id="rId5" Type="http://schemas.openxmlformats.org/officeDocument/2006/relationships/image" Target="../media/image7.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2313" y="4437112"/>
            <a:ext cx="7772400" cy="678284"/>
          </a:xfrm>
        </p:spPr>
        <p:txBody>
          <a:bodyPr/>
          <a:lstStyle/>
          <a:p>
            <a:r>
              <a:rPr lang="en-US" altLang="zh-TW" dirty="0"/>
              <a:t>P</a:t>
            </a:r>
            <a:r>
              <a:rPr lang="en-US" altLang="zh-TW" cap="none" dirty="0"/>
              <a:t>ython</a:t>
            </a:r>
            <a:r>
              <a:rPr lang="en-US" altLang="zh-TW" dirty="0"/>
              <a:t> </a:t>
            </a:r>
            <a:r>
              <a:rPr lang="zh-TW" altLang="en-US" dirty="0"/>
              <a:t>爬蟲實戰</a:t>
            </a:r>
            <a:r>
              <a:rPr lang="en-US" altLang="zh-TW" dirty="0"/>
              <a:t>	</a:t>
            </a:r>
            <a:endParaRPr lang="zh-TW" altLang="en-US" dirty="0"/>
          </a:p>
        </p:txBody>
      </p:sp>
      <p:sp>
        <p:nvSpPr>
          <p:cNvPr id="3" name="文字版面配置區 2"/>
          <p:cNvSpPr>
            <a:spLocks noGrp="1"/>
          </p:cNvSpPr>
          <p:nvPr>
            <p:ph type="body" idx="1"/>
          </p:nvPr>
        </p:nvSpPr>
        <p:spPr>
          <a:xfrm>
            <a:off x="722313" y="5389125"/>
            <a:ext cx="7772400" cy="632163"/>
          </a:xfrm>
        </p:spPr>
        <p:txBody>
          <a:bodyPr/>
          <a:lstStyle/>
          <a:p>
            <a:r>
              <a:rPr lang="zh-TW" altLang="en-US" dirty="0"/>
              <a:t>楊証琨</a:t>
            </a:r>
            <a:r>
              <a:rPr lang="en-US" altLang="zh-TW" dirty="0"/>
              <a:t>,</a:t>
            </a:r>
            <a:r>
              <a:rPr lang="zh-TW" altLang="en-US" dirty="0"/>
              <a:t> 楊鎮銘</a:t>
            </a:r>
            <a:endParaRPr lang="en-US" altLang="zh-TW" dirty="0"/>
          </a:p>
          <a:p>
            <a:r>
              <a:rPr lang="zh-TW" altLang="en-US" dirty="0"/>
              <a:t>中央研究院資訊科學研究所資料洞察實驗室</a:t>
            </a:r>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1</a:t>
            </a:fld>
            <a:endParaRPr lang="en-US" altLang="zh-TW" dirty="0"/>
          </a:p>
        </p:txBody>
      </p:sp>
    </p:spTree>
    <p:extLst>
      <p:ext uri="{BB962C8B-B14F-4D97-AF65-F5344CB8AC3E}">
        <p14:creationId xmlns:p14="http://schemas.microsoft.com/office/powerpoint/2010/main" val="1453447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爬蟲可以做甚麼</a:t>
            </a:r>
            <a:r>
              <a:rPr lang="en-US" altLang="zh-TW" dirty="0"/>
              <a:t>?</a:t>
            </a:r>
            <a:endParaRPr lang="zh-TW" altLang="en-US" dirty="0"/>
          </a:p>
        </p:txBody>
      </p:sp>
      <p:sp>
        <p:nvSpPr>
          <p:cNvPr id="6" name="內容版面配置區 5"/>
          <p:cNvSpPr>
            <a:spLocks noGrp="1"/>
          </p:cNvSpPr>
          <p:nvPr>
            <p:ph idx="1"/>
          </p:nvPr>
        </p:nvSpPr>
        <p:spPr>
          <a:xfrm>
            <a:off x="373544" y="1505962"/>
            <a:ext cx="8424614" cy="5256213"/>
          </a:xfrm>
        </p:spPr>
        <p:txBody>
          <a:bodyPr/>
          <a:lstStyle/>
          <a:p>
            <a:r>
              <a:rPr lang="zh-TW" altLang="en-US" dirty="0"/>
              <a:t>爬遍所有航空公司的網站，讓使用者只要輸入起訖點就可以知道最便宜的票價在哪裡</a:t>
            </a:r>
            <a:endParaRPr lang="en-US" altLang="zh-TW" dirty="0"/>
          </a:p>
          <a:p>
            <a:endParaRPr lang="en-US" altLang="zh-TW" dirty="0"/>
          </a:p>
          <a:p>
            <a:r>
              <a:rPr lang="zh-TW" altLang="en-US" dirty="0"/>
              <a:t>爬遍 </a:t>
            </a:r>
            <a:r>
              <a:rPr lang="en-US" altLang="zh-TW" dirty="0" err="1"/>
              <a:t>Ptt</a:t>
            </a:r>
            <a:r>
              <a:rPr lang="zh-TW" altLang="en-US" dirty="0"/>
              <a:t>、新聞評論，建立輿情分析系統，測風向</a:t>
            </a:r>
            <a:r>
              <a:rPr lang="en-US" altLang="zh-TW" dirty="0"/>
              <a:t>!</a:t>
            </a:r>
          </a:p>
          <a:p>
            <a:r>
              <a:rPr lang="zh-TW" altLang="en-US" dirty="0"/>
              <a:t>你還能做甚麼</a:t>
            </a:r>
            <a:r>
              <a:rPr lang="en-US" altLang="zh-TW" dirty="0"/>
              <a:t>?</a:t>
            </a:r>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10</a:t>
            </a:fld>
            <a:endParaRPr lang="en-US" altLang="zh-TW" dirty="0"/>
          </a:p>
        </p:txBody>
      </p:sp>
      <p:pic>
        <p:nvPicPr>
          <p:cNvPr id="2" name="Picture 2" descr="「飛機」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060848"/>
            <a:ext cx="2040161" cy="12296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雷茲美國大叔」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4018805"/>
            <a:ext cx="1860855" cy="186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5640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260648"/>
            <a:ext cx="8280598" cy="719137"/>
          </a:xfrm>
        </p:spPr>
        <p:txBody>
          <a:bodyPr/>
          <a:lstStyle/>
          <a:p>
            <a:r>
              <a:rPr lang="zh-TW" altLang="en-US" dirty="0"/>
              <a:t>範例 </a:t>
            </a:r>
            <a:r>
              <a:rPr lang="en-US" altLang="zh-TW" dirty="0"/>
              <a:t>05:</a:t>
            </a:r>
            <a:r>
              <a:rPr lang="zh-TW" altLang="en-US" dirty="0"/>
              <a:t> 將高鐵時刻表的結果存成 </a:t>
            </a:r>
            <a:r>
              <a:rPr lang="en-US" altLang="zh-TW" dirty="0"/>
              <a:t>CSV - by rows </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100</a:t>
            </a:fld>
            <a:endParaRPr lang="en-US" altLang="zh-TW" dirty="0"/>
          </a:p>
        </p:txBody>
      </p:sp>
      <p:sp>
        <p:nvSpPr>
          <p:cNvPr id="7" name="文字方塊 6"/>
          <p:cNvSpPr txBox="1"/>
          <p:nvPr/>
        </p:nvSpPr>
        <p:spPr>
          <a:xfrm>
            <a:off x="359532" y="1587096"/>
            <a:ext cx="8424936" cy="3683808"/>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先建立 </a:t>
            </a:r>
            <a:r>
              <a:rPr lang="en-US" altLang="zh-TW" sz="2000" dirty="0" err="1">
                <a:solidFill>
                  <a:srgbClr val="92D050"/>
                </a:solidFill>
                <a:latin typeface="Consolas" panose="020B0609020204030204" pitchFamily="49" charset="0"/>
                <a:ea typeface="+mn-ea"/>
                <a:cs typeface="Consolas" panose="020B0609020204030204" pitchFamily="49" charset="0"/>
              </a:rPr>
              <a:t>DataFrame</a:t>
            </a:r>
            <a:r>
              <a:rPr lang="zh-TW" altLang="en-US" sz="2000" dirty="0">
                <a:solidFill>
                  <a:srgbClr val="92D050"/>
                </a:solidFill>
                <a:latin typeface="Consolas" panose="020B0609020204030204" pitchFamily="49" charset="0"/>
                <a:ea typeface="+mn-ea"/>
                <a:cs typeface="Consolas" panose="020B0609020204030204" pitchFamily="49" charset="0"/>
              </a:rPr>
              <a:t>，確定 </a:t>
            </a:r>
            <a:r>
              <a:rPr lang="en-US" altLang="zh-TW" sz="2000" dirty="0">
                <a:solidFill>
                  <a:srgbClr val="92D050"/>
                </a:solidFill>
                <a:latin typeface="Consolas" panose="020B0609020204030204" pitchFamily="49" charset="0"/>
                <a:ea typeface="+mn-ea"/>
                <a:cs typeface="Consolas" panose="020B0609020204030204" pitchFamily="49" charset="0"/>
              </a:rPr>
              <a:t>columns</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highway_df</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pd.DataFrame</a:t>
            </a:r>
            <a:r>
              <a:rPr lang="en-US" altLang="zh-TW" sz="2000" dirty="0">
                <a:solidFill>
                  <a:schemeClr val="bg1"/>
                </a:solidFill>
                <a:latin typeface="Consolas" panose="020B0609020204030204" pitchFamily="49" charset="0"/>
                <a:ea typeface="+mn-ea"/>
                <a:cs typeface="Consolas" panose="020B0609020204030204" pitchFamily="49" charset="0"/>
              </a:rPr>
              <a:t>(columns = ["</a:t>
            </a:r>
            <a:r>
              <a:rPr lang="zh-TW" altLang="en-US" sz="2000" dirty="0">
                <a:solidFill>
                  <a:srgbClr val="FFC000"/>
                </a:solidFill>
                <a:latin typeface="Consolas" panose="020B0609020204030204" pitchFamily="49" charset="0"/>
                <a:ea typeface="+mn-ea"/>
                <a:cs typeface="Consolas" panose="020B0609020204030204" pitchFamily="49" charset="0"/>
              </a:rPr>
              <a:t>車次</a:t>
            </a:r>
            <a:r>
              <a:rPr lang="en-US" altLang="zh-TW" sz="2000" dirty="0">
                <a:solidFill>
                  <a:schemeClr val="bg1"/>
                </a:solidFill>
                <a:latin typeface="Consolas" panose="020B0609020204030204" pitchFamily="49" charset="0"/>
                <a:ea typeface="+mn-ea"/>
                <a:cs typeface="Consolas" panose="020B0609020204030204" pitchFamily="49" charset="0"/>
              </a:rPr>
              <a:t>","</a:t>
            </a:r>
            <a:r>
              <a:rPr lang="zh-TW" altLang="en-US" sz="2000" dirty="0">
                <a:solidFill>
                  <a:srgbClr val="FFC000"/>
                </a:solidFill>
                <a:latin typeface="Consolas" panose="020B0609020204030204" pitchFamily="49" charset="0"/>
                <a:ea typeface="+mn-ea"/>
                <a:cs typeface="Consolas" panose="020B0609020204030204" pitchFamily="49" charset="0"/>
              </a:rPr>
              <a:t>出發時間</a:t>
            </a:r>
            <a:r>
              <a:rPr lang="en-US" altLang="zh-TW" sz="2000" dirty="0">
                <a:solidFill>
                  <a:schemeClr val="bg1"/>
                </a:solidFill>
                <a:latin typeface="Consolas" panose="020B0609020204030204" pitchFamily="49" charset="0"/>
                <a:ea typeface="+mn-ea"/>
                <a:cs typeface="Consolas" panose="020B0609020204030204" pitchFamily="49" charset="0"/>
              </a:rPr>
              <a:t>",</a:t>
            </a:r>
            <a:br>
              <a:rPr lang="en-US" altLang="zh-TW" sz="2000" dirty="0">
                <a:solidFill>
                  <a:schemeClr val="bg1"/>
                </a:solidFill>
                <a:latin typeface="Consolas" panose="020B0609020204030204" pitchFamily="49" charset="0"/>
                <a:ea typeface="+mn-ea"/>
                <a:cs typeface="Consolas" panose="020B0609020204030204" pitchFamily="49" charset="0"/>
              </a:rPr>
            </a:br>
            <a:r>
              <a:rPr lang="en-US" altLang="zh-TW" sz="2000" dirty="0">
                <a:solidFill>
                  <a:schemeClr val="bg1"/>
                </a:solidFill>
                <a:latin typeface="Consolas" panose="020B0609020204030204" pitchFamily="49" charset="0"/>
                <a:ea typeface="+mn-ea"/>
                <a:cs typeface="Consolas" panose="020B0609020204030204" pitchFamily="49" charset="0"/>
              </a:rPr>
              <a:t>"</a:t>
            </a:r>
            <a:r>
              <a:rPr lang="zh-TW" altLang="en-US" sz="2000" dirty="0">
                <a:solidFill>
                  <a:srgbClr val="FFC000"/>
                </a:solidFill>
                <a:latin typeface="Consolas" panose="020B0609020204030204" pitchFamily="49" charset="0"/>
                <a:ea typeface="+mn-ea"/>
                <a:cs typeface="Consolas" panose="020B0609020204030204" pitchFamily="49" charset="0"/>
              </a:rPr>
              <a:t>抵達時間</a:t>
            </a:r>
            <a:r>
              <a:rPr lang="en-US" altLang="zh-TW" sz="2000" dirty="0">
                <a:solidFill>
                  <a:schemeClr val="bg1"/>
                </a:solidFill>
                <a:latin typeface="Consolas" panose="020B0609020204030204" pitchFamily="49" charset="0"/>
                <a:ea typeface="+mn-ea"/>
                <a:cs typeface="Consolas" panose="020B0609020204030204" pitchFamily="49" charset="0"/>
              </a:rPr>
              <a:t>", "</a:t>
            </a:r>
            <a:r>
              <a:rPr lang="zh-TW" altLang="en-US" sz="2000" dirty="0">
                <a:solidFill>
                  <a:srgbClr val="FFC000"/>
                </a:solidFill>
                <a:latin typeface="Consolas" panose="020B0609020204030204" pitchFamily="49" charset="0"/>
                <a:ea typeface="+mn-ea"/>
                <a:cs typeface="Consolas" panose="020B0609020204030204" pitchFamily="49" charset="0"/>
              </a:rPr>
              <a:t>行車時間</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en-US" altLang="zh-TW" sz="2000" dirty="0">
                <a:solidFill>
                  <a:srgbClr val="92D050"/>
                </a:solidFill>
                <a:latin typeface="Consolas" panose="020B0609020204030204" pitchFamily="49" charset="0"/>
                <a:ea typeface="+mn-ea"/>
                <a:cs typeface="Consolas" panose="020B0609020204030204" pitchFamily="49" charset="0"/>
              </a:rPr>
              <a:t>loop 3 </a:t>
            </a:r>
            <a:r>
              <a:rPr lang="zh-TW" altLang="en-US" sz="2000" dirty="0">
                <a:solidFill>
                  <a:srgbClr val="92D050"/>
                </a:solidFill>
                <a:latin typeface="Consolas" panose="020B0609020204030204" pitchFamily="49" charset="0"/>
                <a:ea typeface="+mn-ea"/>
                <a:cs typeface="Consolas" panose="020B0609020204030204" pitchFamily="49" charset="0"/>
              </a:rPr>
              <a:t>次，每次取出一個 </a:t>
            </a:r>
            <a:r>
              <a:rPr lang="en-US" altLang="zh-TW" sz="2000" dirty="0">
                <a:solidFill>
                  <a:srgbClr val="92D050"/>
                </a:solidFill>
                <a:latin typeface="Consolas" panose="020B0609020204030204" pitchFamily="49" charset="0"/>
                <a:ea typeface="+mn-ea"/>
                <a:cs typeface="Consolas" panose="020B0609020204030204" pitchFamily="49" charset="0"/>
              </a:rPr>
              <a:t>row</a:t>
            </a:r>
            <a:r>
              <a:rPr lang="zh-TW" altLang="en-US" sz="2000" dirty="0">
                <a:solidFill>
                  <a:srgbClr val="92D050"/>
                </a:solidFill>
                <a:latin typeface="Consolas" panose="020B0609020204030204" pitchFamily="49" charset="0"/>
                <a:ea typeface="+mn-ea"/>
                <a:cs typeface="Consolas" panose="020B0609020204030204" pitchFamily="49" charset="0"/>
              </a:rPr>
              <a:t> 的 </a:t>
            </a:r>
            <a:r>
              <a:rPr lang="en-US" altLang="zh-TW" sz="2000" dirty="0">
                <a:solidFill>
                  <a:srgbClr val="92D050"/>
                </a:solidFill>
                <a:latin typeface="Consolas" panose="020B0609020204030204" pitchFamily="49" charset="0"/>
                <a:ea typeface="+mn-ea"/>
                <a:cs typeface="Consolas" panose="020B0609020204030204" pitchFamily="49" charset="0"/>
              </a:rPr>
              <a:t>3</a:t>
            </a:r>
            <a:r>
              <a:rPr lang="zh-TW" altLang="en-US" sz="2000" dirty="0">
                <a:solidFill>
                  <a:srgbClr val="92D050"/>
                </a:solidFill>
                <a:latin typeface="Consolas" panose="020B0609020204030204" pitchFamily="49" charset="0"/>
                <a:ea typeface="+mn-ea"/>
                <a:cs typeface="Consolas" panose="020B0609020204030204" pitchFamily="49" charset="0"/>
              </a:rPr>
              <a:t> 個值並存入 </a:t>
            </a:r>
            <a:r>
              <a:rPr lang="en-US" altLang="zh-TW" sz="2000" dirty="0" err="1">
                <a:solidFill>
                  <a:srgbClr val="92D050"/>
                </a:solidFill>
                <a:latin typeface="Consolas" panose="020B0609020204030204" pitchFamily="49" charset="0"/>
                <a:ea typeface="+mn-ea"/>
                <a:cs typeface="Consolas" panose="020B0609020204030204" pitchFamily="49" charset="0"/>
              </a:rPr>
              <a:t>DataFrame</a:t>
            </a:r>
            <a:r>
              <a:rPr lang="en-US" altLang="zh-TW" sz="2000" dirty="0">
                <a:solidFill>
                  <a:schemeClr val="bg1"/>
                </a:solidFill>
                <a:latin typeface="Consolas" panose="020B0609020204030204" pitchFamily="49" charset="0"/>
                <a:ea typeface="+mn-ea"/>
                <a:cs typeface="Consolas" panose="020B0609020204030204" pitchFamily="49" charset="0"/>
              </a:rPr>
              <a:t/>
            </a:r>
            <a:br>
              <a:rPr lang="en-US" altLang="zh-TW" sz="2000" dirty="0">
                <a:solidFill>
                  <a:schemeClr val="bg1"/>
                </a:solidFill>
                <a:latin typeface="Consolas" panose="020B0609020204030204" pitchFamily="49" charset="0"/>
                <a:ea typeface="+mn-ea"/>
                <a:cs typeface="Consolas" panose="020B0609020204030204" pitchFamily="49" charset="0"/>
              </a:rPr>
            </a:br>
            <a:r>
              <a:rPr lang="en-US" altLang="zh-TW" sz="2000" dirty="0">
                <a:solidFill>
                  <a:srgbClr val="FF0066"/>
                </a:solidFill>
                <a:latin typeface="Consolas" panose="020B0609020204030204" pitchFamily="49" charset="0"/>
                <a:ea typeface="+mn-ea"/>
                <a:cs typeface="Consolas" panose="020B0609020204030204" pitchFamily="49" charset="0"/>
              </a:rPr>
              <a:t>for</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i</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0066"/>
                </a:solidFill>
                <a:latin typeface="Consolas" panose="020B0609020204030204" pitchFamily="49" charset="0"/>
                <a:ea typeface="+mn-ea"/>
                <a:cs typeface="Consolas" panose="020B0609020204030204" pitchFamily="49" charset="0"/>
              </a:rPr>
              <a:t>in</a:t>
            </a:r>
            <a:r>
              <a:rPr lang="en-US" altLang="zh-TW" sz="2000" dirty="0">
                <a:solidFill>
                  <a:schemeClr val="bg1"/>
                </a:solidFill>
                <a:latin typeface="Consolas" panose="020B0609020204030204" pitchFamily="49" charset="0"/>
                <a:ea typeface="+mn-ea"/>
                <a:cs typeface="Consolas" panose="020B0609020204030204" pitchFamily="49" charset="0"/>
              </a:rPr>
              <a:t> range(3):</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row = </a:t>
            </a:r>
            <a:r>
              <a:rPr lang="en-US" altLang="zh-TW" sz="2000" dirty="0" err="1">
                <a:solidFill>
                  <a:schemeClr val="bg1"/>
                </a:solidFill>
                <a:latin typeface="Consolas" panose="020B0609020204030204" pitchFamily="49" charset="0"/>
                <a:ea typeface="+mn-ea"/>
                <a:cs typeface="Consolas" panose="020B0609020204030204" pitchFamily="49" charset="0"/>
              </a:rPr>
              <a:t>soup_post.find_all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table</a:t>
            </a:r>
            <a:r>
              <a:rPr lang="en-US" altLang="zh-TW" sz="2000" dirty="0">
                <a:solidFill>
                  <a:schemeClr val="bg1"/>
                </a:solidFill>
                <a:latin typeface="Consolas" panose="020B0609020204030204" pitchFamily="49" charset="0"/>
                <a:ea typeface="+mn-ea"/>
                <a:cs typeface="Consolas" panose="020B0609020204030204" pitchFamily="49" charset="0"/>
              </a:rPr>
              <a:t>", class_=</a:t>
            </a:r>
            <a:br>
              <a:rPr lang="en-US" altLang="zh-TW" sz="2000" dirty="0">
                <a:solidFill>
                  <a:schemeClr val="bg1"/>
                </a:solidFill>
                <a:latin typeface="Consolas" panose="020B0609020204030204" pitchFamily="49" charset="0"/>
                <a:ea typeface="+mn-ea"/>
                <a:cs typeface="Consolas" panose="020B0609020204030204" pitchFamily="49" charset="0"/>
              </a:rPr>
            </a:br>
            <a:r>
              <a:rPr lang="zh-TW" altLang="en-US"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touch_table</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i</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row_contents</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tag.text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0066"/>
                </a:solidFill>
                <a:latin typeface="Consolas" panose="020B0609020204030204" pitchFamily="49" charset="0"/>
                <a:ea typeface="+mn-ea"/>
                <a:cs typeface="Consolas" panose="020B0609020204030204" pitchFamily="49" charset="0"/>
              </a:rPr>
              <a:t>for</a:t>
            </a:r>
            <a:r>
              <a:rPr lang="en-US" altLang="zh-TW" sz="2000" dirty="0">
                <a:solidFill>
                  <a:schemeClr val="bg1"/>
                </a:solidFill>
                <a:latin typeface="Consolas" panose="020B0609020204030204" pitchFamily="49" charset="0"/>
                <a:ea typeface="+mn-ea"/>
                <a:cs typeface="Consolas" panose="020B0609020204030204" pitchFamily="49" charset="0"/>
              </a:rPr>
              <a:t> tag </a:t>
            </a:r>
            <a:r>
              <a:rPr lang="en-US" altLang="zh-TW" sz="2000" dirty="0">
                <a:solidFill>
                  <a:srgbClr val="FF0066"/>
                </a:solidFill>
                <a:latin typeface="Consolas" panose="020B0609020204030204" pitchFamily="49" charset="0"/>
                <a:ea typeface="+mn-ea"/>
                <a:cs typeface="Consolas" panose="020B0609020204030204" pitchFamily="49" charset="0"/>
              </a:rPr>
              <a:t>in</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row.find_all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td</a:t>
            </a:r>
            <a:r>
              <a:rPr lang="en-US" altLang="zh-TW" sz="2000" dirty="0">
                <a:solidFill>
                  <a:schemeClr val="bg1"/>
                </a:solidFill>
                <a:latin typeface="Consolas" panose="020B0609020204030204" pitchFamily="49" charset="0"/>
                <a:ea typeface="+mn-ea"/>
                <a:cs typeface="Consolas" panose="020B0609020204030204" pitchFamily="49" charset="0"/>
              </a:rPr>
              <a:t>",    </a:t>
            </a:r>
            <a:br>
              <a:rPr lang="en-US" altLang="zh-TW" sz="2000" dirty="0">
                <a:solidFill>
                  <a:schemeClr val="bg1"/>
                </a:solidFill>
                <a:latin typeface="Consolas" panose="020B0609020204030204" pitchFamily="49" charset="0"/>
                <a:ea typeface="+mn-ea"/>
                <a:cs typeface="Consolas" panose="020B0609020204030204" pitchFamily="49" charset="0"/>
              </a:rPr>
            </a:br>
            <a:r>
              <a:rPr lang="en-US" altLang="zh-TW" sz="2000" dirty="0">
                <a:solidFill>
                  <a:schemeClr val="bg1"/>
                </a:solidFill>
                <a:latin typeface="Consolas" panose="020B0609020204030204" pitchFamily="49" charset="0"/>
                <a:ea typeface="+mn-ea"/>
                <a:cs typeface="Consolas" panose="020B0609020204030204" pitchFamily="49" charset="0"/>
              </a:rPr>
              <a:t>    class_= </a:t>
            </a:r>
            <a:r>
              <a:rPr lang="en-US" altLang="zh-TW" sz="2000" dirty="0" err="1">
                <a:solidFill>
                  <a:schemeClr val="bg1"/>
                </a:solidFill>
                <a:latin typeface="Consolas" panose="020B0609020204030204" pitchFamily="49" charset="0"/>
                <a:ea typeface="+mn-ea"/>
                <a:cs typeface="Consolas" panose="020B0609020204030204" pitchFamily="49" charset="0"/>
              </a:rPr>
              <a:t>re.compile</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column</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highway_df.loc</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i</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row_contents</a:t>
            </a:r>
            <a:endParaRPr lang="en-US" altLang="zh-TW" sz="2000" dirty="0">
              <a:solidFill>
                <a:schemeClr val="bg1"/>
              </a:solidFill>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32331593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220008"/>
            <a:ext cx="8280598" cy="719137"/>
          </a:xfrm>
        </p:spPr>
        <p:txBody>
          <a:bodyPr/>
          <a:lstStyle/>
          <a:p>
            <a:r>
              <a:rPr lang="zh-TW" altLang="en-US" dirty="0"/>
              <a:t>範例 </a:t>
            </a:r>
            <a:r>
              <a:rPr lang="en-US" altLang="zh-TW" dirty="0"/>
              <a:t>05: </a:t>
            </a:r>
            <a:r>
              <a:rPr lang="zh-TW" altLang="en-US" dirty="0"/>
              <a:t>將高鐵時刻表的結果存成 </a:t>
            </a:r>
            <a:r>
              <a:rPr lang="en-US" altLang="zh-TW" dirty="0"/>
              <a:t>CSV </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101</a:t>
            </a:fld>
            <a:endParaRPr lang="en-US" altLang="zh-TW" dirty="0"/>
          </a:p>
        </p:txBody>
      </p:sp>
      <p:sp>
        <p:nvSpPr>
          <p:cNvPr id="7" name="文字方塊 6"/>
          <p:cNvSpPr txBox="1"/>
          <p:nvPr/>
        </p:nvSpPr>
        <p:spPr>
          <a:xfrm>
            <a:off x="395536" y="1340768"/>
            <a:ext cx="8568630" cy="2880320"/>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把建立好的 </a:t>
            </a:r>
            <a:r>
              <a:rPr lang="en-US" altLang="zh-TW" sz="2000" dirty="0" err="1">
                <a:solidFill>
                  <a:srgbClr val="92D050"/>
                </a:solidFill>
                <a:latin typeface="Consolas" panose="020B0609020204030204" pitchFamily="49" charset="0"/>
                <a:ea typeface="+mn-ea"/>
                <a:cs typeface="Consolas" panose="020B0609020204030204" pitchFamily="49" charset="0"/>
              </a:rPr>
              <a:t>DataFrame</a:t>
            </a:r>
            <a:r>
              <a:rPr lang="zh-TW" altLang="en-US" sz="2000" dirty="0">
                <a:solidFill>
                  <a:srgbClr val="92D050"/>
                </a:solidFill>
                <a:latin typeface="Consolas" panose="020B0609020204030204" pitchFamily="49" charset="0"/>
                <a:ea typeface="+mn-ea"/>
                <a:cs typeface="Consolas" panose="020B0609020204030204" pitchFamily="49" charset="0"/>
              </a:rPr>
              <a:t> 存成 </a:t>
            </a:r>
            <a:r>
              <a:rPr lang="en-US" altLang="zh-TW" sz="2000" dirty="0">
                <a:solidFill>
                  <a:srgbClr val="92D050"/>
                </a:solidFill>
                <a:latin typeface="Consolas" panose="020B0609020204030204" pitchFamily="49" charset="0"/>
                <a:ea typeface="+mn-ea"/>
                <a:cs typeface="Consolas" panose="020B0609020204030204" pitchFamily="49" charset="0"/>
              </a:rPr>
              <a:t>CSV</a:t>
            </a:r>
          </a:p>
          <a:p>
            <a:pPr marL="90000"/>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a:t>
            </a:r>
            <a:r>
              <a:rPr lang="zh-TW" altLang="en-US" sz="2000" dirty="0">
                <a:solidFill>
                  <a:srgbClr val="92D050"/>
                </a:solidFill>
                <a:latin typeface="Consolas" panose="020B0609020204030204" pitchFamily="49" charset="0"/>
                <a:ea typeface="+mn-ea"/>
                <a:cs typeface="Consolas" panose="020B0609020204030204" pitchFamily="49" charset="0"/>
              </a:rPr>
              <a:t> </a:t>
            </a:r>
            <a:r>
              <a:rPr lang="en-US" altLang="zh-TW" sz="2000" dirty="0">
                <a:solidFill>
                  <a:srgbClr val="92D050"/>
                </a:solidFill>
                <a:latin typeface="Consolas" panose="020B0609020204030204" pitchFamily="49" charset="0"/>
                <a:ea typeface="+mn-ea"/>
                <a:cs typeface="Consolas" panose="020B0609020204030204" pitchFamily="49" charset="0"/>
              </a:rPr>
              <a:t>for windows</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highway_df.to_csv</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data/demo6_highway_schedule.csv</a:t>
            </a:r>
            <a:r>
              <a:rPr lang="en-US" altLang="zh-TW" sz="2000" dirty="0">
                <a:solidFill>
                  <a:schemeClr val="bg1"/>
                </a:solidFill>
                <a:latin typeface="Consolas" panose="020B0609020204030204" pitchFamily="49" charset="0"/>
                <a:ea typeface="+mn-ea"/>
                <a:cs typeface="Consolas" panose="020B0609020204030204" pitchFamily="49" charset="0"/>
              </a:rPr>
              <a:t>", index = </a:t>
            </a:r>
            <a:r>
              <a:rPr lang="en-US" altLang="zh-TW" sz="2000" dirty="0">
                <a:solidFill>
                  <a:srgbClr val="A366FF"/>
                </a:solidFill>
                <a:latin typeface="Consolas" panose="020B0609020204030204" pitchFamily="49" charset="0"/>
                <a:ea typeface="+mn-ea"/>
                <a:cs typeface="Consolas" panose="020B0609020204030204" pitchFamily="49" charset="0"/>
              </a:rPr>
              <a:t>False</a:t>
            </a:r>
            <a:r>
              <a:rPr lang="en-US" altLang="zh-TW" sz="2000" dirty="0">
                <a:solidFill>
                  <a:schemeClr val="bg1"/>
                </a:solidFill>
                <a:latin typeface="Consolas" panose="020B0609020204030204" pitchFamily="49" charset="0"/>
                <a:ea typeface="+mn-ea"/>
                <a:cs typeface="Consolas" panose="020B0609020204030204" pitchFamily="49" charset="0"/>
              </a:rPr>
              <a:t>, encoding = "</a:t>
            </a:r>
            <a:r>
              <a:rPr lang="en-US" altLang="zh-TW" sz="2000" dirty="0">
                <a:solidFill>
                  <a:srgbClr val="FFC000"/>
                </a:solidFill>
                <a:latin typeface="Consolas" panose="020B0609020204030204" pitchFamily="49" charset="0"/>
                <a:ea typeface="+mn-ea"/>
                <a:cs typeface="Consolas" panose="020B0609020204030204" pitchFamily="49" charset="0"/>
              </a:rPr>
              <a:t>cp950</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cs typeface="Consolas" panose="020B0609020204030204" pitchFamily="49" charset="0"/>
              </a:rPr>
              <a:t>#</a:t>
            </a:r>
            <a:r>
              <a:rPr lang="zh-TW" altLang="en-US" sz="2000" dirty="0">
                <a:solidFill>
                  <a:srgbClr val="92D050"/>
                </a:solidFill>
                <a:latin typeface="Consolas" panose="020B0609020204030204" pitchFamily="49" charset="0"/>
                <a:cs typeface="Consolas" panose="020B0609020204030204" pitchFamily="49" charset="0"/>
              </a:rPr>
              <a:t> </a:t>
            </a:r>
            <a:r>
              <a:rPr lang="en-US" altLang="zh-TW" sz="2000" dirty="0">
                <a:solidFill>
                  <a:srgbClr val="92D050"/>
                </a:solidFill>
                <a:latin typeface="Consolas" panose="020B0609020204030204" pitchFamily="49" charset="0"/>
                <a:cs typeface="Consolas" panose="020B0609020204030204" pitchFamily="49" charset="0"/>
              </a:rPr>
              <a:t>for </a:t>
            </a:r>
            <a:r>
              <a:rPr lang="en-US" altLang="zh-TW" sz="2000" dirty="0" err="1">
                <a:solidFill>
                  <a:srgbClr val="92D050"/>
                </a:solidFill>
                <a:latin typeface="Consolas" panose="020B0609020204030204" pitchFamily="49" charset="0"/>
                <a:cs typeface="Consolas" panose="020B0609020204030204" pitchFamily="49" charset="0"/>
              </a:rPr>
              <a:t>linux</a:t>
            </a:r>
            <a:endParaRPr lang="en-US" altLang="zh-TW" sz="2000" dirty="0">
              <a:solidFill>
                <a:srgbClr val="92D050"/>
              </a:solidFill>
              <a:latin typeface="Consolas" panose="020B0609020204030204" pitchFamily="49" charset="0"/>
              <a:cs typeface="Consolas" panose="020B0609020204030204" pitchFamily="49" charset="0"/>
            </a:endParaRPr>
          </a:p>
          <a:p>
            <a:pPr marL="90000"/>
            <a:r>
              <a:rPr lang="en-US" altLang="zh-TW" sz="2000" dirty="0" err="1">
                <a:solidFill>
                  <a:schemeClr val="bg1"/>
                </a:solidFill>
                <a:latin typeface="Consolas" panose="020B0609020204030204" pitchFamily="49" charset="0"/>
                <a:cs typeface="Consolas" panose="020B0609020204030204" pitchFamily="49" charset="0"/>
              </a:rPr>
              <a:t>highway_df.to_csv</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rgbClr val="FFC000"/>
                </a:solidFill>
                <a:latin typeface="Consolas" panose="020B0609020204030204" pitchFamily="49" charset="0"/>
                <a:cs typeface="Consolas" panose="020B0609020204030204" pitchFamily="49" charset="0"/>
              </a:rPr>
              <a:t>data/demo6_highway_schedule.csv</a:t>
            </a:r>
            <a:r>
              <a:rPr lang="en-US" altLang="zh-TW" sz="2000" dirty="0">
                <a:solidFill>
                  <a:schemeClr val="bg1"/>
                </a:solidFill>
                <a:latin typeface="Consolas" panose="020B0609020204030204" pitchFamily="49" charset="0"/>
                <a:cs typeface="Consolas" panose="020B0609020204030204" pitchFamily="49" charset="0"/>
              </a:rPr>
              <a:t>", index = </a:t>
            </a:r>
            <a:r>
              <a:rPr lang="en-US" altLang="zh-TW" sz="2000" dirty="0">
                <a:solidFill>
                  <a:srgbClr val="A366FF"/>
                </a:solidFill>
                <a:latin typeface="Consolas" panose="020B0609020204030204" pitchFamily="49" charset="0"/>
                <a:cs typeface="Consolas" panose="020B0609020204030204" pitchFamily="49" charset="0"/>
              </a:rPr>
              <a:t>False</a:t>
            </a:r>
            <a:r>
              <a:rPr lang="en-US" altLang="zh-TW" sz="2000" dirty="0">
                <a:solidFill>
                  <a:schemeClr val="bg1"/>
                </a:solidFill>
                <a:latin typeface="Consolas" panose="020B0609020204030204" pitchFamily="49" charset="0"/>
                <a:cs typeface="Consolas" panose="020B0609020204030204" pitchFamily="49" charset="0"/>
              </a:rPr>
              <a:t>, encoding = "</a:t>
            </a:r>
            <a:r>
              <a:rPr lang="en-US" altLang="zh-TW" sz="2000" dirty="0">
                <a:solidFill>
                  <a:srgbClr val="FFC000"/>
                </a:solidFill>
                <a:latin typeface="Consolas" panose="020B0609020204030204" pitchFamily="49" charset="0"/>
                <a:cs typeface="Consolas" panose="020B0609020204030204" pitchFamily="49" charset="0"/>
              </a:rPr>
              <a:t>utf-8</a:t>
            </a:r>
            <a:r>
              <a:rPr lang="en-US" altLang="zh-TW" sz="2000" dirty="0">
                <a:solidFill>
                  <a:schemeClr val="bg1"/>
                </a:solidFill>
                <a:latin typeface="Consolas" panose="020B0609020204030204" pitchFamily="49" charset="0"/>
                <a:cs typeface="Consolas" panose="020B0609020204030204" pitchFamily="49" charset="0"/>
              </a:rPr>
              <a:t>")</a:t>
            </a:r>
          </a:p>
        </p:txBody>
      </p:sp>
      <p:pic>
        <p:nvPicPr>
          <p:cNvPr id="9" name="圖片 8"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4365104"/>
            <a:ext cx="5328592" cy="1910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62989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a:t>請觀察 </a:t>
            </a:r>
            <a:r>
              <a:rPr lang="en-US" altLang="zh-TW" u="sng" dirty="0">
                <a:hlinkClick r:id="rId2"/>
              </a:rPr>
              <a:t>518 </a:t>
            </a:r>
            <a:r>
              <a:rPr lang="zh-TW" altLang="en-US" u="sng" dirty="0">
                <a:hlinkClick r:id="rId2"/>
              </a:rPr>
              <a:t>黃頁網</a:t>
            </a:r>
            <a:r>
              <a:rPr lang="zh-TW" altLang="en-US" dirty="0"/>
              <a:t>，並將店名、地址及電話三個欄位抓下來，並存成表格如下</a:t>
            </a:r>
            <a:endParaRPr lang="en-US" altLang="zh-TW" dirty="0"/>
          </a:p>
          <a:p>
            <a:endParaRPr lang="en-US" altLang="zh-TW" dirty="0"/>
          </a:p>
          <a:p>
            <a:endParaRPr lang="en-US" altLang="zh-TW" dirty="0"/>
          </a:p>
          <a:p>
            <a:endParaRPr lang="en-US" altLang="zh-TW" dirty="0"/>
          </a:p>
          <a:p>
            <a:endParaRPr lang="en-US" altLang="zh-TW" dirty="0"/>
          </a:p>
          <a:p>
            <a:pPr lvl="1"/>
            <a:r>
              <a:rPr lang="zh-TW" altLang="en-US" dirty="0"/>
              <a:t>觀察店名、地址及電話都藏在哪些標籤底下</a:t>
            </a:r>
            <a:r>
              <a:rPr lang="en-US" altLang="zh-TW" dirty="0"/>
              <a:t>?</a:t>
            </a:r>
            <a:r>
              <a:rPr lang="zh-TW" altLang="en-US" dirty="0"/>
              <a:t> 有共通的屬性嗎</a:t>
            </a:r>
            <a:r>
              <a:rPr lang="en-US" altLang="zh-TW" dirty="0"/>
              <a:t>?</a:t>
            </a:r>
          </a:p>
          <a:p>
            <a:pPr lvl="1"/>
            <a:r>
              <a:rPr lang="zh-TW" altLang="en-US" dirty="0"/>
              <a:t>選擇要用 </a:t>
            </a:r>
            <a:r>
              <a:rPr lang="en-US" altLang="zh-TW" dirty="0"/>
              <a:t>r</a:t>
            </a:r>
            <a:r>
              <a:rPr lang="en-US" altLang="zh-TW" dirty="0" smtClean="0"/>
              <a:t>ows</a:t>
            </a:r>
            <a:r>
              <a:rPr lang="zh-TW" altLang="en-US" dirty="0" smtClean="0"/>
              <a:t> </a:t>
            </a:r>
            <a:r>
              <a:rPr lang="zh-TW" altLang="en-US" dirty="0"/>
              <a:t>或 </a:t>
            </a:r>
            <a:r>
              <a:rPr lang="en-US" altLang="zh-TW" dirty="0"/>
              <a:t>c</a:t>
            </a:r>
            <a:r>
              <a:rPr lang="en-US" altLang="zh-TW" dirty="0" smtClean="0"/>
              <a:t>olumns</a:t>
            </a:r>
            <a:r>
              <a:rPr lang="zh-TW" altLang="en-US" dirty="0" smtClean="0"/>
              <a:t> </a:t>
            </a:r>
            <a:r>
              <a:rPr lang="zh-TW" altLang="en-US" dirty="0"/>
              <a:t>來組成 </a:t>
            </a:r>
            <a:r>
              <a:rPr lang="en-US" altLang="zh-TW" dirty="0" err="1"/>
              <a:t>DataFrame</a:t>
            </a:r>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102</a:t>
            </a:fld>
            <a:endParaRPr lang="en-US" altLang="zh-TW" dirty="0"/>
          </a:p>
        </p:txBody>
      </p:sp>
      <p:graphicFrame>
        <p:nvGraphicFramePr>
          <p:cNvPr id="5" name="內容版面配置區 5">
            <a:extLst>
              <a:ext uri="{FF2B5EF4-FFF2-40B4-BE49-F238E27FC236}">
                <a16:creationId xmlns:a16="http://schemas.microsoft.com/office/drawing/2014/main" xmlns="" id="{59D5BA18-1223-4FA4-AA91-8DD1F691D566}"/>
              </a:ext>
            </a:extLst>
          </p:cNvPr>
          <p:cNvGraphicFramePr>
            <a:graphicFrameLocks/>
          </p:cNvGraphicFramePr>
          <p:nvPr>
            <p:extLst>
              <p:ext uri="{D42A27DB-BD31-4B8C-83A1-F6EECF244321}">
                <p14:modId xmlns:p14="http://schemas.microsoft.com/office/powerpoint/2010/main" val="368199426"/>
              </p:ext>
            </p:extLst>
          </p:nvPr>
        </p:nvGraphicFramePr>
        <p:xfrm>
          <a:off x="827584" y="2420888"/>
          <a:ext cx="7632847" cy="2072640"/>
        </p:xfrm>
        <a:graphic>
          <a:graphicData uri="http://schemas.openxmlformats.org/drawingml/2006/table">
            <a:tbl>
              <a:tblPr firstRow="1" bandRow="1">
                <a:tableStyleId>{00A15C55-8517-42AA-B614-E9B94910E393}</a:tableStyleId>
              </a:tblPr>
              <a:tblGrid>
                <a:gridCol w="2023163">
                  <a:extLst>
                    <a:ext uri="{9D8B030D-6E8A-4147-A177-3AD203B41FA5}">
                      <a16:colId xmlns:a16="http://schemas.microsoft.com/office/drawing/2014/main" xmlns="" val="3334483331"/>
                    </a:ext>
                  </a:extLst>
                </a:gridCol>
                <a:gridCol w="3402595">
                  <a:extLst>
                    <a:ext uri="{9D8B030D-6E8A-4147-A177-3AD203B41FA5}">
                      <a16:colId xmlns:a16="http://schemas.microsoft.com/office/drawing/2014/main" xmlns="" val="3857946945"/>
                    </a:ext>
                  </a:extLst>
                </a:gridCol>
                <a:gridCol w="2207089">
                  <a:extLst>
                    <a:ext uri="{9D8B030D-6E8A-4147-A177-3AD203B41FA5}">
                      <a16:colId xmlns:a16="http://schemas.microsoft.com/office/drawing/2014/main" xmlns="" val="20002"/>
                    </a:ext>
                  </a:extLst>
                </a:gridCol>
              </a:tblGrid>
              <a:tr h="450050">
                <a:tc>
                  <a:txBody>
                    <a:bodyPr/>
                    <a:lstStyle/>
                    <a:p>
                      <a:r>
                        <a:rPr lang="zh-TW" altLang="en-US" sz="2800" dirty="0"/>
                        <a:t>店家</a:t>
                      </a:r>
                    </a:p>
                  </a:txBody>
                  <a:tcPr/>
                </a:tc>
                <a:tc>
                  <a:txBody>
                    <a:bodyPr/>
                    <a:lstStyle/>
                    <a:p>
                      <a:r>
                        <a:rPr lang="zh-TW" altLang="en-US" sz="2800" dirty="0"/>
                        <a:t>地址</a:t>
                      </a:r>
                    </a:p>
                  </a:txBody>
                  <a:tcPr/>
                </a:tc>
                <a:tc>
                  <a:txBody>
                    <a:bodyPr/>
                    <a:lstStyle/>
                    <a:p>
                      <a:r>
                        <a:rPr lang="zh-TW" altLang="en-US" sz="2800" dirty="0"/>
                        <a:t>電話</a:t>
                      </a:r>
                    </a:p>
                  </a:txBody>
                  <a:tcPr/>
                </a:tc>
                <a:extLst>
                  <a:ext uri="{0D108BD9-81ED-4DB2-BD59-A6C34878D82A}">
                    <a16:rowId xmlns:a16="http://schemas.microsoft.com/office/drawing/2014/main" xmlns="" val="211766027"/>
                  </a:ext>
                </a:extLst>
              </a:tr>
              <a:tr h="450050">
                <a:tc>
                  <a:txBody>
                    <a:bodyPr/>
                    <a:lstStyle/>
                    <a:p>
                      <a:r>
                        <a:rPr lang="zh-TW" altLang="en-US" sz="2800" dirty="0"/>
                        <a:t>藍柚小廚</a:t>
                      </a:r>
                    </a:p>
                  </a:txBody>
                  <a:tcPr/>
                </a:tc>
                <a:tc>
                  <a:txBody>
                    <a:bodyPr/>
                    <a:lstStyle/>
                    <a:p>
                      <a:r>
                        <a:rPr lang="zh-TW" altLang="en-US" sz="2800" dirty="0"/>
                        <a:t>新北市</a:t>
                      </a:r>
                      <a:r>
                        <a:rPr lang="en-US" altLang="zh-TW" sz="2800" dirty="0"/>
                        <a:t>/</a:t>
                      </a:r>
                      <a:r>
                        <a:rPr lang="zh-TW" altLang="en-US" sz="2800" dirty="0"/>
                        <a:t>永和區</a:t>
                      </a:r>
                      <a:r>
                        <a:rPr lang="en-US" altLang="zh-TW" sz="2800" dirty="0"/>
                        <a:t>…</a:t>
                      </a:r>
                      <a:endParaRPr lang="zh-TW" altLang="en-US" sz="2800" dirty="0"/>
                    </a:p>
                  </a:txBody>
                  <a:tcPr/>
                </a:tc>
                <a:tc>
                  <a:txBody>
                    <a:bodyPr/>
                    <a:lstStyle/>
                    <a:p>
                      <a:r>
                        <a:rPr lang="en-US" altLang="zh-TW" sz="2800" dirty="0"/>
                        <a:t>02-2924…</a:t>
                      </a:r>
                      <a:endParaRPr lang="zh-TW" altLang="en-US" sz="2800" dirty="0"/>
                    </a:p>
                  </a:txBody>
                  <a:tcPr/>
                </a:tc>
                <a:extLst>
                  <a:ext uri="{0D108BD9-81ED-4DB2-BD59-A6C34878D82A}">
                    <a16:rowId xmlns:a16="http://schemas.microsoft.com/office/drawing/2014/main" xmlns="" val="467541588"/>
                  </a:ext>
                </a:extLst>
              </a:tr>
              <a:tr h="450050">
                <a:tc>
                  <a:txBody>
                    <a:bodyPr/>
                    <a:lstStyle/>
                    <a:p>
                      <a:r>
                        <a:rPr lang="zh-TW" altLang="en-US" sz="2800" dirty="0"/>
                        <a:t>現打果汁</a:t>
                      </a:r>
                    </a:p>
                  </a:txBody>
                  <a:tcPr/>
                </a:tc>
                <a:tc>
                  <a:txBody>
                    <a:bodyPr/>
                    <a:lstStyle/>
                    <a:p>
                      <a:r>
                        <a:rPr lang="zh-TW" altLang="en-US" sz="2800" dirty="0"/>
                        <a:t>桃園縣</a:t>
                      </a:r>
                      <a:r>
                        <a:rPr lang="en-US" altLang="zh-TW" sz="2800" dirty="0"/>
                        <a:t>/</a:t>
                      </a:r>
                      <a:r>
                        <a:rPr lang="zh-TW" altLang="en-US" sz="2800" dirty="0"/>
                        <a:t>龍潭鄉</a:t>
                      </a:r>
                      <a:r>
                        <a:rPr lang="en-US" altLang="zh-TW" sz="2800" dirty="0"/>
                        <a:t>…</a:t>
                      </a:r>
                      <a:endParaRPr lang="zh-TW" alt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dirty="0"/>
                        <a:t>03-470…</a:t>
                      </a:r>
                      <a:endParaRPr lang="zh-TW" altLang="en-US" sz="2800" dirty="0"/>
                    </a:p>
                  </a:txBody>
                  <a:tcPr/>
                </a:tc>
                <a:extLst>
                  <a:ext uri="{0D108BD9-81ED-4DB2-BD59-A6C34878D82A}">
                    <a16:rowId xmlns:a16="http://schemas.microsoft.com/office/drawing/2014/main" xmlns="" val="781179259"/>
                  </a:ext>
                </a:extLst>
              </a:tr>
              <a:tr h="450050">
                <a:tc>
                  <a:txBody>
                    <a:bodyPr/>
                    <a:lstStyle/>
                    <a:p>
                      <a:r>
                        <a:rPr lang="en-US" altLang="zh-TW" sz="2800" dirty="0"/>
                        <a:t>…</a:t>
                      </a:r>
                      <a:endParaRPr lang="zh-TW" altLang="en-US" sz="2800" dirty="0"/>
                    </a:p>
                  </a:txBody>
                  <a:tcPr/>
                </a:tc>
                <a:tc>
                  <a:txBody>
                    <a:bodyPr/>
                    <a:lstStyle/>
                    <a:p>
                      <a:r>
                        <a:rPr lang="en-US" altLang="zh-TW" sz="2800" dirty="0"/>
                        <a:t>…</a:t>
                      </a:r>
                      <a:endParaRPr lang="zh-TW" altLang="en-US" sz="2800" dirty="0"/>
                    </a:p>
                  </a:txBody>
                  <a:tcPr/>
                </a:tc>
                <a:tc>
                  <a:txBody>
                    <a:bodyPr/>
                    <a:lstStyle/>
                    <a:p>
                      <a:r>
                        <a:rPr lang="en-US" altLang="zh-TW" sz="2800" dirty="0"/>
                        <a:t>…</a:t>
                      </a:r>
                      <a:endParaRPr lang="zh-TW" altLang="en-US" sz="2800" dirty="0"/>
                    </a:p>
                  </a:txBody>
                  <a:tcPr/>
                </a:tc>
                <a:extLst>
                  <a:ext uri="{0D108BD9-81ED-4DB2-BD59-A6C34878D82A}">
                    <a16:rowId xmlns:a16="http://schemas.microsoft.com/office/drawing/2014/main" xmlns="" val="1891919160"/>
                  </a:ext>
                </a:extLst>
              </a:tr>
            </a:tbl>
          </a:graphicData>
        </a:graphic>
      </p:graphicFrame>
      <p:sp>
        <p:nvSpPr>
          <p:cNvPr id="6" name="標題 5"/>
          <p:cNvSpPr>
            <a:spLocks noGrp="1"/>
          </p:cNvSpPr>
          <p:nvPr>
            <p:ph type="title"/>
          </p:nvPr>
        </p:nvSpPr>
        <p:spPr>
          <a:xfrm>
            <a:off x="539552" y="185367"/>
            <a:ext cx="8136904" cy="719137"/>
          </a:xfrm>
        </p:spPr>
        <p:txBody>
          <a:bodyPr/>
          <a:lstStyle/>
          <a:p>
            <a:r>
              <a:rPr lang="zh-TW" altLang="en-US" sz="3200" dirty="0"/>
              <a:t>練習 </a:t>
            </a:r>
            <a:r>
              <a:rPr lang="en-US" altLang="zh-TW" sz="3200" dirty="0"/>
              <a:t>05: </a:t>
            </a:r>
            <a:r>
              <a:rPr lang="zh-TW" altLang="en-US" sz="3200" dirty="0"/>
              <a:t>將抓下來的資訊儲存成表格 </a:t>
            </a:r>
            <a:r>
              <a:rPr lang="en-US" altLang="zh-TW" sz="3200" dirty="0"/>
              <a:t>(8 mins)</a:t>
            </a:r>
            <a:endParaRPr lang="zh-TW" altLang="en-US" sz="3200" dirty="0"/>
          </a:p>
        </p:txBody>
      </p:sp>
    </p:spTree>
    <p:extLst>
      <p:ext uri="{BB962C8B-B14F-4D97-AF65-F5344CB8AC3E}">
        <p14:creationId xmlns:p14="http://schemas.microsoft.com/office/powerpoint/2010/main" val="17481869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小結</a:t>
            </a:r>
          </a:p>
        </p:txBody>
      </p:sp>
      <p:sp>
        <p:nvSpPr>
          <p:cNvPr id="6" name="內容版面配置區 5"/>
          <p:cNvSpPr>
            <a:spLocks noGrp="1"/>
          </p:cNvSpPr>
          <p:nvPr>
            <p:ph idx="1"/>
          </p:nvPr>
        </p:nvSpPr>
        <p:spPr/>
        <p:txBody>
          <a:bodyPr/>
          <a:lstStyle/>
          <a:p>
            <a:r>
              <a:rPr lang="en-US" altLang="zh-TW" dirty="0"/>
              <a:t>HTML</a:t>
            </a:r>
          </a:p>
          <a:p>
            <a:pPr lvl="1"/>
            <a:r>
              <a:rPr lang="zh-TW" altLang="en-US" dirty="0"/>
              <a:t>元素所組成的階層式文件</a:t>
            </a:r>
            <a:endParaRPr lang="en-US" altLang="zh-TW" dirty="0"/>
          </a:p>
          <a:p>
            <a:pPr lvl="1"/>
            <a:r>
              <a:rPr lang="zh-TW" altLang="en-US" dirty="0"/>
              <a:t>標籤中含有屬性 </a:t>
            </a:r>
            <a:r>
              <a:rPr lang="en-US" altLang="zh-TW" dirty="0"/>
              <a:t>(attributes) </a:t>
            </a:r>
            <a:r>
              <a:rPr lang="zh-TW" altLang="en-US" dirty="0"/>
              <a:t>以及內容</a:t>
            </a:r>
            <a:endParaRPr lang="en-US" altLang="zh-TW" dirty="0"/>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103</a:t>
            </a:fld>
            <a:endParaRPr lang="en-US" altLang="zh-TW" dirty="0"/>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924944"/>
            <a:ext cx="3312368" cy="3528244"/>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824" y="3219591"/>
            <a:ext cx="4712384" cy="3233597"/>
          </a:xfrm>
          <a:prstGeom prst="rect">
            <a:avLst/>
          </a:prstGeom>
        </p:spPr>
      </p:pic>
    </p:spTree>
    <p:extLst>
      <p:ext uri="{BB962C8B-B14F-4D97-AF65-F5344CB8AC3E}">
        <p14:creationId xmlns:p14="http://schemas.microsoft.com/office/powerpoint/2010/main" val="36411034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小結</a:t>
            </a:r>
          </a:p>
        </p:txBody>
      </p:sp>
      <p:sp>
        <p:nvSpPr>
          <p:cNvPr id="6" name="內容版面配置區 5"/>
          <p:cNvSpPr>
            <a:spLocks noGrp="1"/>
          </p:cNvSpPr>
          <p:nvPr>
            <p:ph idx="1"/>
          </p:nvPr>
        </p:nvSpPr>
        <p:spPr/>
        <p:txBody>
          <a:bodyPr/>
          <a:lstStyle/>
          <a:p>
            <a:r>
              <a:rPr lang="en-US" altLang="zh-TW" dirty="0"/>
              <a:t>Requests</a:t>
            </a:r>
          </a:p>
          <a:p>
            <a:pPr lvl="1"/>
            <a:r>
              <a:rPr lang="en-US" altLang="zh-TW" dirty="0"/>
              <a:t>GET, POST</a:t>
            </a:r>
          </a:p>
          <a:p>
            <a:r>
              <a:rPr lang="en-US" altLang="zh-TW" dirty="0" err="1"/>
              <a:t>BeautifulSoup</a:t>
            </a:r>
            <a:endParaRPr lang="en-US" altLang="zh-TW" dirty="0"/>
          </a:p>
          <a:p>
            <a:pPr lvl="1"/>
            <a:r>
              <a:rPr lang="en-US" altLang="zh-TW" dirty="0" err="1"/>
              <a:t>find_all</a:t>
            </a:r>
            <a:r>
              <a:rPr lang="en-US" altLang="zh-TW" dirty="0"/>
              <a:t>(tags, attributes)</a:t>
            </a:r>
          </a:p>
          <a:p>
            <a:r>
              <a:rPr lang="en-US" altLang="zh-TW" dirty="0"/>
              <a:t>regular expression</a:t>
            </a:r>
          </a:p>
          <a:p>
            <a:pPr lvl="1"/>
            <a:r>
              <a:rPr lang="en-US" altLang="zh-TW" dirty="0" err="1"/>
              <a:t>find_all</a:t>
            </a:r>
            <a:r>
              <a:rPr lang="en-US" altLang="zh-TW" dirty="0"/>
              <a:t>(tags, {attributes: </a:t>
            </a:r>
            <a:r>
              <a:rPr lang="en-US" altLang="zh-TW" dirty="0">
                <a:latin typeface="Consolas" panose="020B0609020204030204" pitchFamily="49" charset="0"/>
                <a:cs typeface="Consolas" panose="020B0609020204030204" pitchFamily="49" charset="0"/>
              </a:rPr>
              <a:t>"</a:t>
            </a:r>
            <a:r>
              <a:rPr lang="en-US" altLang="zh-TW" dirty="0" err="1"/>
              <a:t>your_re</a:t>
            </a:r>
            <a:r>
              <a:rPr lang="en-US" altLang="zh-TW" dirty="0">
                <a:latin typeface="Consolas" panose="020B0609020204030204" pitchFamily="49" charset="0"/>
                <a:cs typeface="Consolas" panose="020B0609020204030204" pitchFamily="49" charset="0"/>
              </a:rPr>
              <a:t>"</a:t>
            </a:r>
            <a:r>
              <a:rPr lang="en-US" altLang="zh-TW" dirty="0"/>
              <a:t>})</a:t>
            </a:r>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104</a:t>
            </a:fld>
            <a:endParaRPr lang="en-US" altLang="zh-TW" dirty="0"/>
          </a:p>
        </p:txBody>
      </p:sp>
    </p:spTree>
    <p:extLst>
      <p:ext uri="{BB962C8B-B14F-4D97-AF65-F5344CB8AC3E}">
        <p14:creationId xmlns:p14="http://schemas.microsoft.com/office/powerpoint/2010/main" val="3952562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爬蟲實戰練習</a:t>
            </a:r>
          </a:p>
        </p:txBody>
      </p:sp>
      <p:sp>
        <p:nvSpPr>
          <p:cNvPr id="6" name="文字版面配置區 5"/>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105</a:t>
            </a:fld>
            <a:endParaRPr lang="en-US" altLang="zh-TW" dirty="0"/>
          </a:p>
        </p:txBody>
      </p:sp>
    </p:spTree>
    <p:extLst>
      <p:ext uri="{BB962C8B-B14F-4D97-AF65-F5344CB8AC3E}">
        <p14:creationId xmlns:p14="http://schemas.microsoft.com/office/powerpoint/2010/main" val="31131955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爬蟲實戰練習</a:t>
            </a:r>
          </a:p>
        </p:txBody>
      </p:sp>
      <p:sp>
        <p:nvSpPr>
          <p:cNvPr id="3" name="內容版面配置區 2"/>
          <p:cNvSpPr>
            <a:spLocks noGrp="1"/>
          </p:cNvSpPr>
          <p:nvPr>
            <p:ph idx="1"/>
          </p:nvPr>
        </p:nvSpPr>
        <p:spPr>
          <a:xfrm>
            <a:off x="395536" y="1196975"/>
            <a:ext cx="8568952" cy="5256213"/>
          </a:xfrm>
        </p:spPr>
        <p:txBody>
          <a:bodyPr/>
          <a:lstStyle/>
          <a:p>
            <a:r>
              <a:rPr lang="zh-TW" altLang="en-US" dirty="0"/>
              <a:t>請運用所學過的方法，嘗試爬取以下這兩個網頁的資訊，並儲存成 </a:t>
            </a:r>
            <a:r>
              <a:rPr lang="en-US" altLang="zh-TW" dirty="0"/>
              <a:t>CSV</a:t>
            </a:r>
          </a:p>
          <a:p>
            <a:pPr lvl="1"/>
            <a:r>
              <a:rPr lang="zh-TW" altLang="en-US" dirty="0">
                <a:hlinkClick r:id="rId2"/>
              </a:rPr>
              <a:t>台北票房觀測站</a:t>
            </a:r>
            <a:r>
              <a:rPr lang="en-US" altLang="zh-TW" dirty="0">
                <a:hlinkClick r:id="rId2"/>
              </a:rPr>
              <a:t>-</a:t>
            </a:r>
            <a:r>
              <a:rPr lang="zh-TW" altLang="en-US" dirty="0">
                <a:hlinkClick r:id="rId2"/>
              </a:rPr>
              <a:t>電影票房 </a:t>
            </a:r>
            <a:r>
              <a:rPr lang="zh-TW" altLang="en-US" dirty="0"/>
              <a:t>，請爬取 </a:t>
            </a:r>
            <a:r>
              <a:rPr lang="en-US" altLang="zh-TW" dirty="0"/>
              <a:t>2016</a:t>
            </a:r>
            <a:r>
              <a:rPr lang="zh-TW" altLang="en-US" dirty="0"/>
              <a:t>、</a:t>
            </a:r>
            <a:r>
              <a:rPr lang="en-US" altLang="zh-TW" dirty="0"/>
              <a:t>2017</a:t>
            </a:r>
            <a:r>
              <a:rPr lang="zh-TW" altLang="en-US" dirty="0"/>
              <a:t> 年度排名</a:t>
            </a:r>
            <a:r>
              <a:rPr lang="en-US" altLang="zh-TW" dirty="0"/>
              <a:t/>
            </a:r>
            <a:br>
              <a:rPr lang="en-US" altLang="zh-TW" dirty="0"/>
            </a:br>
            <a:r>
              <a:rPr lang="en-US" altLang="zh-TW" dirty="0"/>
              <a:t>(15 ~ 20</a:t>
            </a:r>
            <a:r>
              <a:rPr lang="zh-TW" altLang="en-US" dirty="0"/>
              <a:t> </a:t>
            </a:r>
            <a:r>
              <a:rPr lang="en-US" altLang="zh-TW" dirty="0"/>
              <a:t>mins</a:t>
            </a:r>
            <a:r>
              <a:rPr lang="en-US" altLang="zh-TW" dirty="0" smtClean="0"/>
              <a:t>)</a:t>
            </a:r>
          </a:p>
          <a:p>
            <a:pPr lvl="2"/>
            <a:r>
              <a:rPr lang="zh-TW" altLang="en-US" dirty="0" smtClean="0"/>
              <a:t>如果卡住，歡迎隨時參考範例 </a:t>
            </a:r>
            <a:r>
              <a:rPr lang="en-US" altLang="zh-TW" dirty="0" smtClean="0"/>
              <a:t>06</a:t>
            </a:r>
            <a:r>
              <a:rPr lang="zh-TW" altLang="en-US" dirty="0" smtClean="0"/>
              <a:t> 的 </a:t>
            </a:r>
            <a:r>
              <a:rPr lang="en-US" altLang="zh-TW" dirty="0" smtClean="0"/>
              <a:t>code</a:t>
            </a:r>
            <a:endParaRPr lang="en-US" altLang="zh-TW" dirty="0"/>
          </a:p>
          <a:p>
            <a:pPr lvl="1"/>
            <a:r>
              <a:rPr lang="en-US" altLang="zh-TW" dirty="0">
                <a:hlinkClick r:id="rId3"/>
              </a:rPr>
              <a:t>yahoo </a:t>
            </a:r>
            <a:r>
              <a:rPr lang="zh-TW" altLang="en-US" dirty="0">
                <a:hlinkClick r:id="rId3"/>
              </a:rPr>
              <a:t>奇摩電影評論</a:t>
            </a:r>
            <a:r>
              <a:rPr lang="zh-TW" altLang="en-US" dirty="0"/>
              <a:t>，請選擇在票房排行榜上任何一部您喜歡的電影，並將其所有的評論文字、評論星等以及該電影名稱抓下來</a:t>
            </a:r>
            <a:r>
              <a:rPr lang="en-US" altLang="zh-TW" dirty="0"/>
              <a:t/>
            </a:r>
            <a:br>
              <a:rPr lang="en-US" altLang="zh-TW" dirty="0"/>
            </a:br>
            <a:r>
              <a:rPr lang="en-US" altLang="zh-TW" dirty="0"/>
              <a:t>(20 ~ 25</a:t>
            </a:r>
            <a:r>
              <a:rPr lang="zh-TW" altLang="en-US" dirty="0"/>
              <a:t> </a:t>
            </a:r>
            <a:r>
              <a:rPr lang="en-US" altLang="zh-TW" dirty="0"/>
              <a:t>mins</a:t>
            </a:r>
            <a:r>
              <a:rPr lang="en-US" altLang="zh-TW" dirty="0" smtClean="0"/>
              <a:t>)</a:t>
            </a:r>
          </a:p>
          <a:p>
            <a:pPr lvl="2"/>
            <a:r>
              <a:rPr lang="zh-TW" altLang="en-US" dirty="0" smtClean="0"/>
              <a:t>如果卡住的話，歡迎參考練習 </a:t>
            </a:r>
            <a:r>
              <a:rPr lang="en-US" altLang="zh-TW" dirty="0" smtClean="0"/>
              <a:t>06-2</a:t>
            </a:r>
            <a:r>
              <a:rPr lang="zh-TW" altLang="en-US" dirty="0" smtClean="0"/>
              <a:t> 的 提示</a:t>
            </a:r>
            <a:endParaRPr lang="zh-TW" altLang="en-US"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106</a:t>
            </a:fld>
            <a:endParaRPr lang="en-US" altLang="zh-TW" dirty="0"/>
          </a:p>
        </p:txBody>
      </p:sp>
      <p:pic>
        <p:nvPicPr>
          <p:cNvPr id="6" name="圖片 5" descr="畫面剪輯"/>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7538455" y="179885"/>
            <a:ext cx="1281695" cy="108235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50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爬蟲實戰攻略 </a:t>
            </a:r>
            <a:r>
              <a:rPr lang="en-US" altLang="zh-TW" dirty="0"/>
              <a:t>-</a:t>
            </a:r>
            <a:r>
              <a:rPr lang="zh-TW" altLang="en-US" dirty="0"/>
              <a:t> 掌握階層式的架構</a:t>
            </a:r>
          </a:p>
        </p:txBody>
      </p:sp>
      <p:sp>
        <p:nvSpPr>
          <p:cNvPr id="3" name="內容版面配置區 2"/>
          <p:cNvSpPr>
            <a:spLocks noGrp="1"/>
          </p:cNvSpPr>
          <p:nvPr>
            <p:ph idx="1"/>
          </p:nvPr>
        </p:nvSpPr>
        <p:spPr/>
        <p:txBody>
          <a:bodyPr/>
          <a:lstStyle/>
          <a:p>
            <a:r>
              <a:rPr lang="zh-TW" altLang="en-US" dirty="0"/>
              <a:t>當你使用 </a:t>
            </a:r>
            <a:r>
              <a:rPr lang="en-US" altLang="zh-TW" dirty="0" err="1"/>
              <a:t>find_all</a:t>
            </a:r>
            <a:r>
              <a:rPr lang="en-US" altLang="zh-TW" dirty="0"/>
              <a:t>()</a:t>
            </a:r>
            <a:r>
              <a:rPr lang="zh-TW" altLang="en-US" dirty="0"/>
              <a:t> 時，會抓出所有符合條件的標籤，但當你先找到一個特定標籤，在使用 </a:t>
            </a:r>
            <a:r>
              <a:rPr lang="en-US" altLang="zh-TW" dirty="0" err="1"/>
              <a:t>find_all</a:t>
            </a:r>
            <a:r>
              <a:rPr lang="zh-TW" altLang="en-US" dirty="0"/>
              <a:t> </a:t>
            </a:r>
            <a:r>
              <a:rPr lang="en-US" altLang="zh-TW" dirty="0"/>
              <a:t>()</a:t>
            </a:r>
            <a:r>
              <a:rPr lang="zh-TW" altLang="en-US" dirty="0"/>
              <a:t> 時，找到的就是在那特定標籤底下所有符合條件的標籤。</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107</a:t>
            </a:fld>
            <a:endParaRPr lang="en-US" altLang="zh-TW" dirty="0"/>
          </a:p>
        </p:txBody>
      </p:sp>
      <p:sp>
        <p:nvSpPr>
          <p:cNvPr id="5" name="文字方塊 4"/>
          <p:cNvSpPr txBox="1"/>
          <p:nvPr/>
        </p:nvSpPr>
        <p:spPr>
          <a:xfrm>
            <a:off x="423848" y="3491444"/>
            <a:ext cx="8568630" cy="2880320"/>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找出所有 </a:t>
            </a:r>
            <a:r>
              <a:rPr lang="en-US" altLang="zh-TW" sz="2000" dirty="0" err="1">
                <a:solidFill>
                  <a:srgbClr val="92D050"/>
                </a:solidFill>
                <a:latin typeface="Consolas" panose="020B0609020204030204" pitchFamily="49" charset="0"/>
                <a:ea typeface="+mn-ea"/>
                <a:cs typeface="Consolas" panose="020B0609020204030204" pitchFamily="49" charset="0"/>
              </a:rPr>
              <a:t>tr</a:t>
            </a:r>
            <a:r>
              <a:rPr lang="zh-TW" altLang="en-US" sz="2000" dirty="0">
                <a:solidFill>
                  <a:srgbClr val="92D050"/>
                </a:solidFill>
                <a:latin typeface="Consolas" panose="020B0609020204030204" pitchFamily="49" charset="0"/>
                <a:ea typeface="+mn-ea"/>
                <a:cs typeface="Consolas" panose="020B0609020204030204" pitchFamily="49" charset="0"/>
              </a:rPr>
              <a:t> 標籤</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soup.find_all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tr</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i="1"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cs typeface="Consolas" panose="020B0609020204030204" pitchFamily="49" charset="0"/>
              </a:rPr>
              <a:t># </a:t>
            </a:r>
            <a:r>
              <a:rPr lang="zh-TW" altLang="en-US" sz="2000" dirty="0">
                <a:solidFill>
                  <a:srgbClr val="92D050"/>
                </a:solidFill>
                <a:latin typeface="+mn-ea"/>
                <a:ea typeface="+mn-ea"/>
                <a:cs typeface="Consolas" panose="020B0609020204030204" pitchFamily="49" charset="0"/>
              </a:rPr>
              <a:t>找到  </a:t>
            </a:r>
            <a:r>
              <a:rPr lang="en-US" altLang="zh-TW" sz="2000" dirty="0">
                <a:solidFill>
                  <a:srgbClr val="92D050"/>
                </a:solidFill>
                <a:latin typeface="Consolas" panose="020B0609020204030204" pitchFamily="49" charset="0"/>
                <a:ea typeface="+mn-ea"/>
                <a:cs typeface="Consolas" panose="020B0609020204030204" pitchFamily="49" charset="0"/>
              </a:rPr>
              <a:t>table </a:t>
            </a:r>
            <a:r>
              <a:rPr lang="zh-TW" altLang="en-US" sz="2000" dirty="0">
                <a:solidFill>
                  <a:srgbClr val="92D050"/>
                </a:solidFill>
                <a:latin typeface="Consolas" panose="020B0609020204030204" pitchFamily="49" charset="0"/>
                <a:ea typeface="+mn-ea"/>
                <a:cs typeface="Consolas" panose="020B0609020204030204" pitchFamily="49" charset="0"/>
              </a:rPr>
              <a:t>標籤底下的所有 </a:t>
            </a:r>
            <a:r>
              <a:rPr lang="en-US" altLang="zh-TW" sz="2000" dirty="0" err="1">
                <a:solidFill>
                  <a:srgbClr val="92D050"/>
                </a:solidFill>
                <a:latin typeface="Consolas" panose="020B0609020204030204" pitchFamily="49" charset="0"/>
                <a:ea typeface="+mn-ea"/>
                <a:cs typeface="Consolas" panose="020B0609020204030204" pitchFamily="49" charset="0"/>
              </a:rPr>
              <a:t>tr</a:t>
            </a:r>
            <a:r>
              <a:rPr lang="zh-TW" altLang="en-US" sz="2000" dirty="0">
                <a:solidFill>
                  <a:srgbClr val="92D050"/>
                </a:solidFill>
                <a:latin typeface="Consolas" panose="020B0609020204030204" pitchFamily="49" charset="0"/>
                <a:ea typeface="+mn-ea"/>
                <a:cs typeface="Consolas" panose="020B0609020204030204" pitchFamily="49" charset="0"/>
              </a:rPr>
              <a:t> 標籤</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soup.find</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table</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tr</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b="1" i="1" dirty="0">
                <a:solidFill>
                  <a:srgbClr val="92D050"/>
                </a:solidFill>
                <a:latin typeface="Consolas" panose="020B0609020204030204" pitchFamily="49" charset="0"/>
                <a:cs typeface="Consolas" panose="020B0609020204030204" pitchFamily="49" charset="0"/>
              </a:rPr>
              <a:t># </a:t>
            </a:r>
            <a:r>
              <a:rPr lang="en-US" altLang="zh-TW" sz="2000" b="1" u="sng" dirty="0">
                <a:solidFill>
                  <a:srgbClr val="92D050"/>
                </a:solidFill>
                <a:latin typeface="Consolas" panose="020B0609020204030204" pitchFamily="49" charset="0"/>
                <a:cs typeface="Consolas" panose="020B0609020204030204" pitchFamily="49" charset="0"/>
              </a:rPr>
              <a:t>Warning! </a:t>
            </a:r>
            <a:r>
              <a:rPr lang="zh-TW" altLang="en-US" sz="2000" b="1" u="sng" dirty="0">
                <a:solidFill>
                  <a:srgbClr val="92D050"/>
                </a:solidFill>
                <a:latin typeface="+mn-ea"/>
                <a:ea typeface="+mn-ea"/>
                <a:cs typeface="Consolas" panose="020B0609020204030204" pitchFamily="49" charset="0"/>
              </a:rPr>
              <a:t>不可以這樣寫</a:t>
            </a:r>
            <a:r>
              <a:rPr lang="en-US" altLang="zh-TW" sz="2000" b="1" u="sng" dirty="0">
                <a:solidFill>
                  <a:srgbClr val="92D050"/>
                </a:solidFill>
                <a:latin typeface="Consolas" panose="020B0609020204030204" pitchFamily="49" charset="0"/>
                <a:cs typeface="Consolas" panose="020B0609020204030204" pitchFamily="49" charset="0"/>
              </a:rPr>
              <a:t>!</a:t>
            </a:r>
            <a:r>
              <a:rPr lang="zh-TW" altLang="en-US" sz="2000" b="1" u="sng" dirty="0">
                <a:solidFill>
                  <a:srgbClr val="92D050"/>
                </a:solidFill>
                <a:latin typeface="Consolas" panose="020B0609020204030204" pitchFamily="49" charset="0"/>
                <a:cs typeface="Consolas" panose="020B0609020204030204" pitchFamily="49" charset="0"/>
              </a:rPr>
              <a:t> </a:t>
            </a:r>
            <a:r>
              <a:rPr lang="en-US" altLang="zh-TW" sz="2000" b="1" u="sng" dirty="0">
                <a:solidFill>
                  <a:srgbClr val="92D050"/>
                </a:solidFill>
                <a:latin typeface="Consolas" panose="020B0609020204030204" pitchFamily="49" charset="0"/>
                <a:cs typeface="Consolas" panose="020B0609020204030204" pitchFamily="49" charset="0"/>
              </a:rPr>
              <a:t>Why?</a:t>
            </a:r>
          </a:p>
          <a:p>
            <a:pPr marL="90000"/>
            <a:r>
              <a:rPr lang="en-US" altLang="zh-TW" sz="2000" dirty="0" err="1">
                <a:solidFill>
                  <a:schemeClr val="bg1"/>
                </a:solidFill>
                <a:latin typeface="Consolas" panose="020B0609020204030204" pitchFamily="49" charset="0"/>
                <a:cs typeface="Consolas" panose="020B0609020204030204" pitchFamily="49" charset="0"/>
              </a:rPr>
              <a:t>soup.find_all</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rgbClr val="FFC000"/>
                </a:solidFill>
                <a:latin typeface="Consolas" panose="020B0609020204030204" pitchFamily="49" charset="0"/>
                <a:cs typeface="Consolas" panose="020B0609020204030204" pitchFamily="49" charset="0"/>
              </a:rPr>
              <a:t>table</a:t>
            </a:r>
            <a:r>
              <a:rPr lang="en-US" altLang="zh-TW" sz="2000" dirty="0">
                <a:solidFill>
                  <a:schemeClr val="bg1"/>
                </a:solidFill>
                <a:latin typeface="Consolas" panose="020B0609020204030204" pitchFamily="49" charset="0"/>
                <a:cs typeface="Consolas" panose="020B0609020204030204" pitchFamily="49" charset="0"/>
              </a:rPr>
              <a:t>").find("</a:t>
            </a:r>
            <a:r>
              <a:rPr lang="en-US" altLang="zh-TW" sz="2000" dirty="0" err="1">
                <a:solidFill>
                  <a:srgbClr val="FFC000"/>
                </a:solidFill>
                <a:latin typeface="Consolas" panose="020B0609020204030204" pitchFamily="49" charset="0"/>
                <a:cs typeface="Consolas" panose="020B0609020204030204" pitchFamily="49" charset="0"/>
              </a:rPr>
              <a:t>tr</a:t>
            </a:r>
            <a:r>
              <a:rPr lang="en-US" altLang="zh-TW" sz="2000" dirty="0">
                <a:solidFill>
                  <a:schemeClr val="bg1"/>
                </a:solidFill>
                <a:latin typeface="Consolas" panose="020B0609020204030204" pitchFamily="49" charset="0"/>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p:txBody>
      </p:sp>
      <p:pic>
        <p:nvPicPr>
          <p:cNvPr id="18" name="圖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286" y="3321273"/>
            <a:ext cx="3587504" cy="3167633"/>
          </a:xfrm>
          <a:prstGeom prst="rect">
            <a:avLst/>
          </a:prstGeom>
        </p:spPr>
      </p:pic>
    </p:spTree>
    <p:extLst>
      <p:ext uri="{BB962C8B-B14F-4D97-AF65-F5344CB8AC3E}">
        <p14:creationId xmlns:p14="http://schemas.microsoft.com/office/powerpoint/2010/main" val="26643527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爬蟲實戰小技巧</a:t>
            </a:r>
          </a:p>
        </p:txBody>
      </p:sp>
      <p:sp>
        <p:nvSpPr>
          <p:cNvPr id="3" name="內容版面配置區 2"/>
          <p:cNvSpPr>
            <a:spLocks noGrp="1"/>
          </p:cNvSpPr>
          <p:nvPr>
            <p:ph idx="1"/>
          </p:nvPr>
        </p:nvSpPr>
        <p:spPr/>
        <p:txBody>
          <a:bodyPr/>
          <a:lstStyle/>
          <a:p>
            <a:r>
              <a:rPr lang="zh-TW" altLang="en-US" dirty="0"/>
              <a:t>找到目標資訊藏在哪些標籤底下</a:t>
            </a:r>
            <a:r>
              <a:rPr lang="en-US" altLang="zh-TW" dirty="0"/>
              <a:t>?</a:t>
            </a:r>
          </a:p>
          <a:p>
            <a:pPr lvl="1"/>
            <a:r>
              <a:rPr lang="en-US" altLang="zh-TW" dirty="0" err="1"/>
              <a:t>stripped_strings</a:t>
            </a:r>
            <a:r>
              <a:rPr lang="en-US" altLang="zh-TW" dirty="0"/>
              <a:t>: </a:t>
            </a:r>
            <a:r>
              <a:rPr lang="zh-TW" altLang="en-US" dirty="0"/>
              <a:t>找出 </a:t>
            </a:r>
            <a:r>
              <a:rPr lang="en-US" altLang="zh-TW" dirty="0"/>
              <a:t>tag</a:t>
            </a:r>
            <a:r>
              <a:rPr lang="zh-TW" altLang="en-US" dirty="0"/>
              <a:t> 底下所有的文字，且幫你去除所有空格、換行符號等等，需要用 </a:t>
            </a:r>
            <a:r>
              <a:rPr lang="en-US" altLang="zh-TW" dirty="0"/>
              <a:t>iterate</a:t>
            </a:r>
            <a:r>
              <a:rPr lang="zh-TW" altLang="en-US" dirty="0"/>
              <a:t> 的方式取值。</a:t>
            </a:r>
            <a:endParaRPr lang="en-US" altLang="zh-TW" dirty="0"/>
          </a:p>
          <a:p>
            <a:pPr lvl="1"/>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108</a:t>
            </a:fld>
            <a:endParaRPr lang="en-US" altLang="zh-TW" dirty="0"/>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9" y="2780928"/>
            <a:ext cx="8856984" cy="3591767"/>
          </a:xfrm>
          <a:prstGeom prst="rect">
            <a:avLst/>
          </a:prstGeom>
        </p:spPr>
      </p:pic>
    </p:spTree>
    <p:extLst>
      <p:ext uri="{BB962C8B-B14F-4D97-AF65-F5344CB8AC3E}">
        <p14:creationId xmlns:p14="http://schemas.microsoft.com/office/powerpoint/2010/main" val="8493173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爬蟲實戰小技巧</a:t>
            </a:r>
          </a:p>
        </p:txBody>
      </p:sp>
      <p:sp>
        <p:nvSpPr>
          <p:cNvPr id="3" name="內容版面配置區 2"/>
          <p:cNvSpPr>
            <a:spLocks noGrp="1"/>
          </p:cNvSpPr>
          <p:nvPr>
            <p:ph idx="1"/>
          </p:nvPr>
        </p:nvSpPr>
        <p:spPr>
          <a:xfrm>
            <a:off x="395536" y="1196975"/>
            <a:ext cx="8424614" cy="2376041"/>
          </a:xfrm>
        </p:spPr>
        <p:txBody>
          <a:bodyPr/>
          <a:lstStyle/>
          <a:p>
            <a:r>
              <a:rPr lang="zh-TW" altLang="en-US" dirty="0"/>
              <a:t>如何找出沒有任何屬性的標籤</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109</a:t>
            </a:fld>
            <a:endParaRPr lang="en-US" altLang="zh-TW" dirty="0"/>
          </a:p>
        </p:txBody>
      </p:sp>
      <p:pic>
        <p:nvPicPr>
          <p:cNvPr id="6" name="內容版面配置區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White">
          <a:xfrm>
            <a:off x="424448" y="1772816"/>
            <a:ext cx="8136582" cy="1800200"/>
          </a:xfrm>
          <a:prstGeom prst="rect">
            <a:avLst/>
          </a:prstGeom>
          <a:noFill/>
          <a:ln w="9525">
            <a:noFill/>
            <a:miter lim="800000"/>
            <a:headEnd/>
            <a:tailEnd/>
          </a:ln>
        </p:spPr>
      </p:pic>
      <p:sp>
        <p:nvSpPr>
          <p:cNvPr id="7" name="內容版面配置區 2"/>
          <p:cNvSpPr txBox="1">
            <a:spLocks/>
          </p:cNvSpPr>
          <p:nvPr/>
        </p:nvSpPr>
        <p:spPr bwMode="blackWhite">
          <a:xfrm>
            <a:off x="448816" y="3670348"/>
            <a:ext cx="8424614" cy="280816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10000"/>
              </a:spcBef>
              <a:spcAft>
                <a:spcPct val="10000"/>
              </a:spcAft>
              <a:buClr>
                <a:srgbClr val="FF7C80"/>
              </a:buClr>
              <a:buSzPct val="80000"/>
              <a:buFont typeface="Wingdings" panose="05000000000000000000" pitchFamily="2" charset="2"/>
              <a:buChar char="p"/>
              <a:defRPr sz="2800">
                <a:solidFill>
                  <a:schemeClr val="tx1"/>
                </a:solidFill>
                <a:latin typeface="Corbel" pitchFamily="34" charset="0"/>
                <a:ea typeface="+mn-ea"/>
                <a:cs typeface="+mn-cs"/>
              </a:defRPr>
            </a:lvl1pPr>
            <a:lvl2pPr marL="742950" indent="-285750" algn="l" rtl="0" eaLnBrk="0" fontAlgn="base" hangingPunct="0">
              <a:lnSpc>
                <a:spcPct val="120000"/>
              </a:lnSpc>
              <a:spcBef>
                <a:spcPct val="10000"/>
              </a:spcBef>
              <a:spcAft>
                <a:spcPct val="10000"/>
              </a:spcAft>
              <a:buClr>
                <a:srgbClr val="92D050"/>
              </a:buClr>
              <a:buSzPct val="70000"/>
              <a:buFont typeface="Wingdings" panose="05000000000000000000" pitchFamily="2" charset="2"/>
              <a:buChar char="p"/>
              <a:defRPr sz="2400">
                <a:solidFill>
                  <a:schemeClr val="tx1"/>
                </a:solidFill>
                <a:latin typeface="Corbel" pitchFamily="34" charset="0"/>
                <a:ea typeface="+mn-ea"/>
              </a:defRPr>
            </a:lvl2pPr>
            <a:lvl3pPr marL="1143000" indent="-228600" algn="l" rtl="0" eaLnBrk="0" fontAlgn="base" hangingPunct="0">
              <a:lnSpc>
                <a:spcPct val="120000"/>
              </a:lnSpc>
              <a:spcBef>
                <a:spcPct val="10000"/>
              </a:spcBef>
              <a:spcAft>
                <a:spcPct val="10000"/>
              </a:spcAft>
              <a:buClr>
                <a:srgbClr val="FF6600"/>
              </a:buClr>
              <a:buSzPct val="75000"/>
              <a:buFont typeface="Wingdings" panose="05000000000000000000" pitchFamily="2" charset="2"/>
              <a:buChar char="p"/>
              <a:defRPr sz="2000">
                <a:solidFill>
                  <a:schemeClr val="tx1"/>
                </a:solidFill>
                <a:latin typeface="Corbel" pitchFamily="34" charset="0"/>
                <a:ea typeface="+mn-ea"/>
              </a:defRPr>
            </a:lvl3pPr>
            <a:lvl4pPr marL="1600200" indent="-228600" algn="l" rtl="0" eaLnBrk="0" fontAlgn="base" hangingPunct="0">
              <a:lnSpc>
                <a:spcPct val="120000"/>
              </a:lnSpc>
              <a:spcBef>
                <a:spcPct val="10000"/>
              </a:spcBef>
              <a:spcAft>
                <a:spcPct val="10000"/>
              </a:spcAft>
              <a:buClr>
                <a:srgbClr val="0070C0"/>
              </a:buClr>
              <a:buSzPct val="75000"/>
              <a:buFont typeface="Wingdings" panose="05000000000000000000" pitchFamily="2" charset="2"/>
              <a:buChar char="p"/>
              <a:defRPr sz="2000">
                <a:solidFill>
                  <a:schemeClr val="tx1"/>
                </a:solidFill>
                <a:latin typeface="Corbel" pitchFamily="34" charset="0"/>
                <a:ea typeface="+mn-ea"/>
              </a:defRPr>
            </a:lvl4pPr>
            <a:lvl5pPr marL="2057400" indent="-228600" algn="l" rtl="0" eaLnBrk="0" fontAlgn="base" hangingPunct="0">
              <a:lnSpc>
                <a:spcPct val="120000"/>
              </a:lnSpc>
              <a:spcBef>
                <a:spcPct val="10000"/>
              </a:spcBef>
              <a:spcAft>
                <a:spcPct val="10000"/>
              </a:spcAft>
              <a:buClr>
                <a:srgbClr val="FFC000"/>
              </a:buClr>
              <a:buSzPct val="75000"/>
              <a:buFont typeface="Wingdings" panose="05000000000000000000" pitchFamily="2" charset="2"/>
              <a:buChar char="p"/>
              <a:defRPr sz="2000">
                <a:solidFill>
                  <a:schemeClr val="tx1"/>
                </a:solidFill>
                <a:latin typeface="Corbel" pitchFamily="34" charset="0"/>
                <a:ea typeface="+mn-ea"/>
              </a:defRPr>
            </a:lvl5pPr>
            <a:lvl6pPr marL="25146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6pPr>
            <a:lvl7pPr marL="29718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7pPr>
            <a:lvl8pPr marL="34290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8pPr>
            <a:lvl9pPr marL="38862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9pPr>
          </a:lstStyle>
          <a:p>
            <a:r>
              <a:rPr lang="zh-TW" altLang="en-US" kern="0" dirty="0"/>
              <a:t>如何對 </a:t>
            </a:r>
            <a:r>
              <a:rPr lang="en-US" altLang="zh-TW" kern="0" dirty="0"/>
              <a:t>list </a:t>
            </a:r>
            <a:r>
              <a:rPr lang="zh-TW" altLang="en-US" kern="0" dirty="0"/>
              <a:t>做 </a:t>
            </a:r>
            <a:r>
              <a:rPr lang="en-US" altLang="zh-TW" kern="0" dirty="0"/>
              <a:t>loop</a:t>
            </a:r>
            <a:r>
              <a:rPr lang="zh-TW" altLang="en-US" kern="0" dirty="0"/>
              <a:t>，同時增加 </a:t>
            </a:r>
            <a:r>
              <a:rPr lang="en-US" altLang="zh-TW" kern="0" dirty="0"/>
              <a:t>index</a:t>
            </a:r>
            <a:r>
              <a:rPr lang="zh-TW" altLang="en-US" kern="0" dirty="0"/>
              <a:t> 值</a:t>
            </a:r>
            <a:r>
              <a:rPr lang="en-US" altLang="zh-TW" kern="0" dirty="0"/>
              <a:t>?</a:t>
            </a:r>
            <a:endParaRPr lang="zh-TW" altLang="en-US" kern="0" dirty="0"/>
          </a:p>
        </p:txBody>
      </p:sp>
      <p:pic>
        <p:nvPicPr>
          <p:cNvPr id="8" name="圖片 7"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16" y="4501145"/>
            <a:ext cx="7075512" cy="1837715"/>
          </a:xfrm>
          <a:prstGeom prst="rect">
            <a:avLst/>
          </a:prstGeom>
        </p:spPr>
      </p:pic>
    </p:spTree>
    <p:extLst>
      <p:ext uri="{BB962C8B-B14F-4D97-AF65-F5344CB8AC3E}">
        <p14:creationId xmlns:p14="http://schemas.microsoft.com/office/powerpoint/2010/main" val="4023832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網路爬蟲三步驟</a:t>
            </a:r>
          </a:p>
        </p:txBody>
      </p:sp>
      <p:sp>
        <p:nvSpPr>
          <p:cNvPr id="3" name="內容版面配置區 2"/>
          <p:cNvSpPr>
            <a:spLocks noGrp="1"/>
          </p:cNvSpPr>
          <p:nvPr>
            <p:ph idx="1"/>
          </p:nvPr>
        </p:nvSpPr>
        <p:spPr/>
        <p:txBody>
          <a:bodyPr/>
          <a:lstStyle/>
          <a:p>
            <a:pPr marL="514350" indent="-514350">
              <a:buFont typeface="+mj-lt"/>
              <a:buAutoNum type="arabicPeriod"/>
            </a:pPr>
            <a:r>
              <a:rPr lang="zh-TW" altLang="en-US" dirty="0"/>
              <a:t>取得指定網域下的 </a:t>
            </a:r>
            <a:r>
              <a:rPr lang="en-US" altLang="zh-TW" dirty="0"/>
              <a:t>HTML</a:t>
            </a:r>
            <a:r>
              <a:rPr lang="zh-TW" altLang="en-US" dirty="0"/>
              <a:t> 資料</a:t>
            </a:r>
            <a:endParaRPr lang="en-US" altLang="zh-TW" dirty="0"/>
          </a:p>
          <a:p>
            <a:pPr marL="914400" lvl="1" indent="-514350"/>
            <a:r>
              <a:rPr lang="zh-TW" altLang="en-US" dirty="0"/>
              <a:t>透過 </a:t>
            </a:r>
            <a:r>
              <a:rPr lang="en-US" altLang="zh-TW" dirty="0"/>
              <a:t>requests</a:t>
            </a:r>
            <a:r>
              <a:rPr lang="zh-TW" altLang="en-US" dirty="0"/>
              <a:t> 取得 </a:t>
            </a:r>
            <a:r>
              <a:rPr lang="en-US" altLang="zh-TW" dirty="0"/>
              <a:t>HTML</a:t>
            </a:r>
            <a:r>
              <a:rPr lang="zh-TW" altLang="en-US" dirty="0"/>
              <a:t> </a:t>
            </a:r>
            <a:endParaRPr lang="en-US" altLang="zh-TW" dirty="0"/>
          </a:p>
          <a:p>
            <a:pPr marL="514350" indent="-514350">
              <a:buFont typeface="+mj-lt"/>
              <a:buAutoNum type="arabicPeriod"/>
            </a:pPr>
            <a:r>
              <a:rPr lang="zh-TW" altLang="en-US" dirty="0"/>
              <a:t>解析這些資料以取得目標資訊</a:t>
            </a:r>
            <a:endParaRPr lang="en-US" altLang="zh-TW" dirty="0"/>
          </a:p>
          <a:p>
            <a:pPr marL="914400" lvl="1" indent="-514350"/>
            <a:r>
              <a:rPr lang="zh-TW" altLang="en-US" dirty="0"/>
              <a:t>透過開發者工具，觀察目標資訊的位置</a:t>
            </a:r>
            <a:endParaRPr lang="en-US" altLang="zh-TW" dirty="0"/>
          </a:p>
          <a:p>
            <a:pPr marL="914400" lvl="1" indent="-514350"/>
            <a:r>
              <a:rPr lang="zh-TW" altLang="en-US" dirty="0"/>
              <a:t>透過 </a:t>
            </a:r>
            <a:r>
              <a:rPr lang="en-US" altLang="zh-TW" dirty="0" err="1"/>
              <a:t>BeautifulSoup</a:t>
            </a:r>
            <a:r>
              <a:rPr lang="zh-TW" altLang="en-US" dirty="0"/>
              <a:t> 解析 </a:t>
            </a:r>
            <a:r>
              <a:rPr lang="en-US" altLang="zh-TW" dirty="0"/>
              <a:t>HTML</a:t>
            </a:r>
          </a:p>
          <a:p>
            <a:pPr marL="514350" indent="-514350">
              <a:buFont typeface="+mj-lt"/>
              <a:buAutoNum type="arabicPeriod"/>
            </a:pPr>
            <a:r>
              <a:rPr lang="en-US" altLang="zh-TW" dirty="0"/>
              <a:t>Loop!</a:t>
            </a:r>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11</a:t>
            </a:fld>
            <a:endParaRPr lang="en-US" altLang="zh-TW" dirty="0"/>
          </a:p>
        </p:txBody>
      </p:sp>
    </p:spTree>
    <p:extLst>
      <p:ext uri="{BB962C8B-B14F-4D97-AF65-F5344CB8AC3E}">
        <p14:creationId xmlns:p14="http://schemas.microsoft.com/office/powerpoint/2010/main" val="35432321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終於把資料都爬下來了</a:t>
            </a:r>
          </a:p>
        </p:txBody>
      </p:sp>
      <p:sp>
        <p:nvSpPr>
          <p:cNvPr id="3" name="內容版面配置區 2"/>
          <p:cNvSpPr>
            <a:spLocks noGrp="1"/>
          </p:cNvSpPr>
          <p:nvPr>
            <p:ph idx="1"/>
          </p:nvPr>
        </p:nvSpPr>
        <p:spPr>
          <a:xfrm>
            <a:off x="395536" y="1196975"/>
            <a:ext cx="8208912" cy="5256213"/>
          </a:xfrm>
        </p:spPr>
        <p:txBody>
          <a:bodyPr/>
          <a:lstStyle/>
          <a:p>
            <a:r>
              <a:rPr lang="zh-TW" altLang="en-US" dirty="0"/>
              <a:t>恭喜你成功養了一隻會實際爬網頁的爬蟲</a:t>
            </a:r>
            <a:endParaRPr lang="en-US" altLang="zh-TW" dirty="0"/>
          </a:p>
          <a:p>
            <a:endParaRPr lang="en-US" altLang="zh-TW" dirty="0"/>
          </a:p>
          <a:p>
            <a:pPr marL="0" indent="0">
              <a:buNone/>
            </a:pPr>
            <a:endParaRPr lang="en-US" altLang="zh-TW" dirty="0"/>
          </a:p>
          <a:p>
            <a:r>
              <a:rPr lang="zh-TW" altLang="en-US" dirty="0"/>
              <a:t>隨著不同網頁的變化，你的爬蟲要學會變的更</a:t>
            </a:r>
            <a:r>
              <a:rPr lang="en-US" altLang="zh-TW" dirty="0"/>
              <a:t/>
            </a:r>
            <a:br>
              <a:rPr lang="en-US" altLang="zh-TW" dirty="0"/>
            </a:br>
            <a:r>
              <a:rPr lang="zh-TW" altLang="en-US" dirty="0"/>
              <a:t>強大堅韌，才能成功完成任務</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110</a:t>
            </a:fld>
            <a:endParaRPr lang="en-US" altLang="zh-TW" dirty="0"/>
          </a:p>
        </p:txBody>
      </p:sp>
      <p:pic>
        <p:nvPicPr>
          <p:cNvPr id="7170" name="Picture 2" descr="「綠毛蟲」的圖片搜尋結果"/>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8000" y1="14667" x2="12000" y2="12444"/>
                      </a14:backgroundRemoval>
                    </a14:imgEffect>
                  </a14:imgLayer>
                </a14:imgProps>
              </a:ext>
              <a:ext uri="{28A0092B-C50C-407E-A947-70E740481C1C}">
                <a14:useLocalDpi xmlns:a14="http://schemas.microsoft.com/office/drawing/2010/main" val="0"/>
              </a:ext>
            </a:extLst>
          </a:blip>
          <a:srcRect/>
          <a:stretch>
            <a:fillRect/>
          </a:stretch>
        </p:blipFill>
        <p:spPr bwMode="auto">
          <a:xfrm>
            <a:off x="6516216" y="191683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120" y="4005851"/>
            <a:ext cx="2952328" cy="2314415"/>
          </a:xfrm>
          <a:prstGeom prst="rect">
            <a:avLst/>
          </a:prstGeom>
        </p:spPr>
      </p:pic>
    </p:spTree>
    <p:extLst>
      <p:ext uri="{BB962C8B-B14F-4D97-AF65-F5344CB8AC3E}">
        <p14:creationId xmlns:p14="http://schemas.microsoft.com/office/powerpoint/2010/main" val="390439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435">
                                          <p:stCondLst>
                                            <p:cond delay="0"/>
                                          </p:stCondLst>
                                        </p:cTn>
                                        <p:tgtEl>
                                          <p:spTgt spid="7170"/>
                                        </p:tgtEl>
                                      </p:cBhvr>
                                    </p:animEffect>
                                    <p:anim calcmode="lin" valueType="num">
                                      <p:cBhvr>
                                        <p:cTn id="8" dur="1367" tmFilter="0,0; 0.14,0.36; 0.43,0.73; 0.71,0.91; 1.0,1.0">
                                          <p:stCondLst>
                                            <p:cond delay="0"/>
                                          </p:stCondLst>
                                        </p:cTn>
                                        <p:tgtEl>
                                          <p:spTgt spid="7170"/>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7170"/>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7170"/>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7170"/>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7170"/>
                                        </p:tgtEl>
                                        <p:attrNameLst>
                                          <p:attrName>ppt_y</p:attrName>
                                        </p:attrNameLst>
                                      </p:cBhvr>
                                      <p:tavLst>
                                        <p:tav tm="0" fmla="#ppt_y-sin(pi*$)/81">
                                          <p:val>
                                            <p:fltVal val="0"/>
                                          </p:val>
                                        </p:tav>
                                        <p:tav tm="100000">
                                          <p:val>
                                            <p:fltVal val="1"/>
                                          </p:val>
                                        </p:tav>
                                      </p:tavLst>
                                    </p:anim>
                                    <p:animScale>
                                      <p:cBhvr>
                                        <p:cTn id="13" dur="20">
                                          <p:stCondLst>
                                            <p:cond delay="487"/>
                                          </p:stCondLst>
                                        </p:cTn>
                                        <p:tgtEl>
                                          <p:spTgt spid="7170"/>
                                        </p:tgtEl>
                                      </p:cBhvr>
                                      <p:to x="100000" y="60000"/>
                                    </p:animScale>
                                    <p:animScale>
                                      <p:cBhvr>
                                        <p:cTn id="14" dur="124" decel="50000">
                                          <p:stCondLst>
                                            <p:cond delay="507"/>
                                          </p:stCondLst>
                                        </p:cTn>
                                        <p:tgtEl>
                                          <p:spTgt spid="7170"/>
                                        </p:tgtEl>
                                      </p:cBhvr>
                                      <p:to x="100000" y="100000"/>
                                    </p:animScale>
                                    <p:animScale>
                                      <p:cBhvr>
                                        <p:cTn id="15" dur="20">
                                          <p:stCondLst>
                                            <p:cond delay="984"/>
                                          </p:stCondLst>
                                        </p:cTn>
                                        <p:tgtEl>
                                          <p:spTgt spid="7170"/>
                                        </p:tgtEl>
                                      </p:cBhvr>
                                      <p:to x="100000" y="80000"/>
                                    </p:animScale>
                                    <p:animScale>
                                      <p:cBhvr>
                                        <p:cTn id="16" dur="124" decel="50000">
                                          <p:stCondLst>
                                            <p:cond delay="1004"/>
                                          </p:stCondLst>
                                        </p:cTn>
                                        <p:tgtEl>
                                          <p:spTgt spid="7170"/>
                                        </p:tgtEl>
                                      </p:cBhvr>
                                      <p:to x="100000" y="100000"/>
                                    </p:animScale>
                                    <p:animScale>
                                      <p:cBhvr>
                                        <p:cTn id="17" dur="20">
                                          <p:stCondLst>
                                            <p:cond delay="1231"/>
                                          </p:stCondLst>
                                        </p:cTn>
                                        <p:tgtEl>
                                          <p:spTgt spid="7170"/>
                                        </p:tgtEl>
                                      </p:cBhvr>
                                      <p:to x="100000" y="90000"/>
                                    </p:animScale>
                                    <p:animScale>
                                      <p:cBhvr>
                                        <p:cTn id="18" dur="124" decel="50000">
                                          <p:stCondLst>
                                            <p:cond delay="1251"/>
                                          </p:stCondLst>
                                        </p:cTn>
                                        <p:tgtEl>
                                          <p:spTgt spid="7170"/>
                                        </p:tgtEl>
                                      </p:cBhvr>
                                      <p:to x="100000" y="100000"/>
                                    </p:animScale>
                                    <p:animScale>
                                      <p:cBhvr>
                                        <p:cTn id="19" dur="20">
                                          <p:stCondLst>
                                            <p:cond delay="1356"/>
                                          </p:stCondLst>
                                        </p:cTn>
                                        <p:tgtEl>
                                          <p:spTgt spid="7170"/>
                                        </p:tgtEl>
                                      </p:cBhvr>
                                      <p:to x="100000" y="95000"/>
                                    </p:animScale>
                                    <p:animScale>
                                      <p:cBhvr>
                                        <p:cTn id="20" dur="124" decel="50000">
                                          <p:stCondLst>
                                            <p:cond delay="1376"/>
                                          </p:stCondLst>
                                        </p:cTn>
                                        <p:tgtEl>
                                          <p:spTgt spid="717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Outline</a:t>
            </a:r>
            <a:endParaRPr lang="zh-TW" altLang="en-US" dirty="0"/>
          </a:p>
        </p:txBody>
      </p:sp>
      <p:sp>
        <p:nvSpPr>
          <p:cNvPr id="4" name="內容版面配置區 3"/>
          <p:cNvSpPr>
            <a:spLocks noGrp="1"/>
          </p:cNvSpPr>
          <p:nvPr>
            <p:ph idx="1"/>
          </p:nvPr>
        </p:nvSpPr>
        <p:spPr>
          <a:xfrm>
            <a:off x="395536" y="1094490"/>
            <a:ext cx="8424614" cy="5256213"/>
          </a:xfrm>
        </p:spPr>
        <p:txBody>
          <a:bodyPr/>
          <a:lstStyle/>
          <a:p>
            <a:pPr marL="514350" indent="-514350">
              <a:buFont typeface="+mj-lt"/>
              <a:buAutoNum type="alphaUcPeriod" startAt="2"/>
            </a:pPr>
            <a:r>
              <a:rPr lang="zh-TW" altLang="en-US" dirty="0"/>
              <a:t>爬蟲實戰與資料分析</a:t>
            </a:r>
            <a:endParaRPr lang="en-US" altLang="zh-TW" dirty="0"/>
          </a:p>
          <a:p>
            <a:pPr marL="914400" lvl="1" indent="-514350">
              <a:buClr>
                <a:schemeClr val="bg1">
                  <a:lumMod val="75000"/>
                </a:schemeClr>
              </a:buClr>
            </a:pPr>
            <a:r>
              <a:rPr lang="en-US" altLang="zh-TW" dirty="0" err="1">
                <a:solidFill>
                  <a:schemeClr val="bg1">
                    <a:lumMod val="75000"/>
                  </a:schemeClr>
                </a:solidFill>
              </a:rPr>
              <a:t>BeautifulSoup</a:t>
            </a:r>
            <a:r>
              <a:rPr lang="en-US" altLang="zh-TW" dirty="0">
                <a:solidFill>
                  <a:schemeClr val="bg1">
                    <a:lumMod val="75000"/>
                  </a:schemeClr>
                </a:solidFill>
              </a:rPr>
              <a:t> + regular expression</a:t>
            </a:r>
          </a:p>
          <a:p>
            <a:pPr marL="914400" lvl="1" indent="-514350">
              <a:buClr>
                <a:schemeClr val="bg1">
                  <a:lumMod val="75000"/>
                </a:schemeClr>
              </a:buClr>
            </a:pPr>
            <a:r>
              <a:rPr lang="en-US" altLang="zh-TW" dirty="0">
                <a:solidFill>
                  <a:schemeClr val="bg1">
                    <a:lumMod val="75000"/>
                  </a:schemeClr>
                </a:solidFill>
              </a:rPr>
              <a:t>GET</a:t>
            </a:r>
            <a:r>
              <a:rPr lang="zh-TW" altLang="en-US" dirty="0">
                <a:solidFill>
                  <a:schemeClr val="bg1">
                    <a:lumMod val="75000"/>
                  </a:schemeClr>
                </a:solidFill>
              </a:rPr>
              <a:t> </a:t>
            </a:r>
            <a:r>
              <a:rPr lang="en-US" altLang="zh-TW" dirty="0">
                <a:solidFill>
                  <a:schemeClr val="bg1">
                    <a:lumMod val="75000"/>
                  </a:schemeClr>
                </a:solidFill>
              </a:rPr>
              <a:t>vs.</a:t>
            </a:r>
            <a:r>
              <a:rPr lang="zh-TW" altLang="en-US" dirty="0">
                <a:solidFill>
                  <a:schemeClr val="bg1">
                    <a:lumMod val="75000"/>
                  </a:schemeClr>
                </a:solidFill>
              </a:rPr>
              <a:t> </a:t>
            </a:r>
            <a:r>
              <a:rPr lang="en-US" altLang="zh-TW" dirty="0">
                <a:solidFill>
                  <a:schemeClr val="bg1">
                    <a:lumMod val="75000"/>
                  </a:schemeClr>
                </a:solidFill>
              </a:rPr>
              <a:t>POST</a:t>
            </a:r>
          </a:p>
          <a:p>
            <a:pPr marL="914400" lvl="1" indent="-514350">
              <a:buClr>
                <a:schemeClr val="bg1">
                  <a:lumMod val="75000"/>
                </a:schemeClr>
              </a:buClr>
            </a:pPr>
            <a:r>
              <a:rPr lang="zh-TW" altLang="en-US" dirty="0">
                <a:solidFill>
                  <a:schemeClr val="bg1">
                    <a:lumMod val="75000"/>
                  </a:schemeClr>
                </a:solidFill>
              </a:rPr>
              <a:t>使用 </a:t>
            </a:r>
            <a:r>
              <a:rPr lang="en-US" altLang="zh-TW" dirty="0">
                <a:solidFill>
                  <a:schemeClr val="bg1">
                    <a:lumMod val="75000"/>
                  </a:schemeClr>
                </a:solidFill>
              </a:rPr>
              <a:t>pandas</a:t>
            </a:r>
            <a:r>
              <a:rPr lang="zh-TW" altLang="en-US" dirty="0">
                <a:solidFill>
                  <a:schemeClr val="bg1">
                    <a:lumMod val="75000"/>
                  </a:schemeClr>
                </a:solidFill>
              </a:rPr>
              <a:t> 儲存資料</a:t>
            </a:r>
            <a:endParaRPr lang="en-US" altLang="zh-TW" dirty="0">
              <a:solidFill>
                <a:schemeClr val="bg1">
                  <a:lumMod val="75000"/>
                </a:schemeClr>
              </a:solidFill>
            </a:endParaRPr>
          </a:p>
          <a:p>
            <a:pPr marL="914400" lvl="1" indent="-514350"/>
            <a:r>
              <a:rPr lang="zh-TW" altLang="en-US" dirty="0"/>
              <a:t>文字探勘與資料分析</a:t>
            </a:r>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111</a:t>
            </a:fld>
            <a:endParaRPr lang="en-US" altLang="zh-TW" dirty="0"/>
          </a:p>
        </p:txBody>
      </p:sp>
    </p:spTree>
    <p:extLst>
      <p:ext uri="{BB962C8B-B14F-4D97-AF65-F5344CB8AC3E}">
        <p14:creationId xmlns:p14="http://schemas.microsoft.com/office/powerpoint/2010/main" val="1199468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Data Summary</a:t>
            </a:r>
            <a:endParaRPr lang="zh-TW" altLang="en-US" dirty="0"/>
          </a:p>
        </p:txBody>
      </p:sp>
      <p:sp>
        <p:nvSpPr>
          <p:cNvPr id="6" name="內容版面配置區 5"/>
          <p:cNvSpPr>
            <a:spLocks noGrp="1"/>
          </p:cNvSpPr>
          <p:nvPr>
            <p:ph idx="1"/>
          </p:nvPr>
        </p:nvSpPr>
        <p:spPr>
          <a:xfrm>
            <a:off x="395536" y="828699"/>
            <a:ext cx="8424614" cy="5438167"/>
          </a:xfrm>
        </p:spPr>
        <p:txBody>
          <a:bodyPr/>
          <a:lstStyle/>
          <a:p>
            <a:r>
              <a:rPr lang="zh-TW" altLang="en-US" dirty="0"/>
              <a:t>電影票房資料 </a:t>
            </a:r>
            <a:r>
              <a:rPr lang="en-US" altLang="zh-TW" dirty="0"/>
              <a:t>-</a:t>
            </a:r>
            <a:r>
              <a:rPr lang="zh-TW" altLang="en-US" dirty="0"/>
              <a:t> 排名、片名、院數、映期、上映日期、平均票房、累積票房</a:t>
            </a:r>
            <a:endParaRPr lang="en-US" altLang="zh-TW" dirty="0"/>
          </a:p>
          <a:p>
            <a:pPr lvl="1"/>
            <a:r>
              <a:rPr lang="en-US" altLang="zh-TW" dirty="0"/>
              <a:t>2016 ,2017</a:t>
            </a:r>
            <a:r>
              <a:rPr lang="zh-TW" altLang="en-US" dirty="0"/>
              <a:t> 年各 </a:t>
            </a:r>
            <a:r>
              <a:rPr lang="en-US" altLang="zh-TW" dirty="0"/>
              <a:t>100</a:t>
            </a:r>
            <a:r>
              <a:rPr lang="zh-TW" altLang="en-US" dirty="0"/>
              <a:t> 部</a:t>
            </a:r>
            <a:endParaRPr lang="en-US" altLang="zh-TW" dirty="0"/>
          </a:p>
          <a:p>
            <a:pPr lvl="1"/>
            <a:endParaRPr lang="en-US" altLang="zh-TW" dirty="0"/>
          </a:p>
          <a:p>
            <a:pPr marL="457200" lvl="1" indent="0">
              <a:buNone/>
            </a:pPr>
            <a:endParaRPr lang="en-US" altLang="zh-TW" dirty="0"/>
          </a:p>
          <a:p>
            <a:pPr marL="457200" lvl="1" indent="0">
              <a:buNone/>
            </a:pPr>
            <a:endParaRPr lang="en-US" altLang="zh-TW" dirty="0"/>
          </a:p>
          <a:p>
            <a:r>
              <a:rPr lang="zh-TW" altLang="en-US" dirty="0"/>
              <a:t>電影評論資料 </a:t>
            </a:r>
            <a:r>
              <a:rPr lang="en-US" altLang="zh-TW" dirty="0"/>
              <a:t>-</a:t>
            </a:r>
            <a:r>
              <a:rPr lang="zh-TW" altLang="en-US" dirty="0"/>
              <a:t> 片名、評論文字、評論星等</a:t>
            </a:r>
            <a:endParaRPr lang="en-US" altLang="zh-TW" dirty="0"/>
          </a:p>
          <a:p>
            <a:pPr lvl="1"/>
            <a:r>
              <a:rPr lang="en-US" altLang="zh-TW" dirty="0"/>
              <a:t>200</a:t>
            </a:r>
            <a:r>
              <a:rPr lang="zh-TW" altLang="en-US" dirty="0"/>
              <a:t> 部電影的所有評論及星等</a:t>
            </a:r>
            <a:endParaRPr lang="en-US" altLang="zh-TW" dirty="0"/>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112</a:t>
            </a:fld>
            <a:endParaRPr lang="en-US" altLang="zh-TW" dirty="0"/>
          </a:p>
        </p:txBody>
      </p:sp>
      <p:pic>
        <p:nvPicPr>
          <p:cNvPr id="9" name="圖片 8"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95" y="2564904"/>
            <a:ext cx="7674005" cy="1143099"/>
          </a:xfrm>
          <a:prstGeom prst="rect">
            <a:avLst/>
          </a:prstGeom>
        </p:spPr>
      </p:pic>
      <p:pic>
        <p:nvPicPr>
          <p:cNvPr id="11" name="圖片 10"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01" y="4992657"/>
            <a:ext cx="7128792" cy="1274209"/>
          </a:xfrm>
          <a:prstGeom prst="rect">
            <a:avLst/>
          </a:prstGeom>
        </p:spPr>
      </p:pic>
    </p:spTree>
    <p:extLst>
      <p:ext uri="{BB962C8B-B14F-4D97-AF65-F5344CB8AC3E}">
        <p14:creationId xmlns:p14="http://schemas.microsoft.com/office/powerpoint/2010/main" val="36713980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資料清理</a:t>
            </a:r>
          </a:p>
        </p:txBody>
      </p:sp>
      <p:sp>
        <p:nvSpPr>
          <p:cNvPr id="3" name="內容版面配置區 2"/>
          <p:cNvSpPr>
            <a:spLocks noGrp="1"/>
          </p:cNvSpPr>
          <p:nvPr>
            <p:ph idx="1"/>
          </p:nvPr>
        </p:nvSpPr>
        <p:spPr>
          <a:xfrm>
            <a:off x="365314" y="937578"/>
            <a:ext cx="8424614" cy="5256213"/>
          </a:xfrm>
        </p:spPr>
        <p:txBody>
          <a:bodyPr/>
          <a:lstStyle/>
          <a:p>
            <a:r>
              <a:rPr lang="zh-TW" altLang="en-US" dirty="0"/>
              <a:t>在資料分析開始前，資料清理永遠都是最重要的</a:t>
            </a:r>
            <a:r>
              <a:rPr lang="en-US" altLang="zh-TW" dirty="0"/>
              <a:t/>
            </a:r>
            <a:br>
              <a:rPr lang="en-US" altLang="zh-TW" dirty="0"/>
            </a:br>
            <a:r>
              <a:rPr lang="zh-TW" altLang="en-US" dirty="0"/>
              <a:t>工作，資料的乾淨與否會影響分析的結果</a:t>
            </a:r>
            <a:endParaRPr lang="en-US" altLang="zh-TW" dirty="0"/>
          </a:p>
          <a:p>
            <a:pPr lvl="1"/>
            <a:r>
              <a:rPr lang="zh-TW" altLang="en-US" dirty="0"/>
              <a:t>檢查是不是抓下來的資訊是否正確</a:t>
            </a:r>
            <a:r>
              <a:rPr lang="en-US" altLang="zh-TW" dirty="0"/>
              <a:t>?</a:t>
            </a:r>
          </a:p>
          <a:p>
            <a:pPr lvl="1"/>
            <a:endParaRPr lang="en-US" altLang="zh-TW" dirty="0"/>
          </a:p>
          <a:p>
            <a:pPr lvl="1"/>
            <a:endParaRPr lang="en-US" altLang="zh-TW" dirty="0"/>
          </a:p>
          <a:p>
            <a:pPr marL="457200" lvl="1" indent="0">
              <a:buNone/>
            </a:pPr>
            <a:endParaRPr lang="en-US" altLang="zh-TW" dirty="0"/>
          </a:p>
          <a:p>
            <a:pPr lvl="1"/>
            <a:r>
              <a:rPr lang="zh-TW" altLang="en-US" dirty="0"/>
              <a:t>格式是不是可以使用</a:t>
            </a:r>
            <a:r>
              <a:rPr lang="en-US" altLang="zh-TW" dirty="0"/>
              <a:t>?</a:t>
            </a:r>
          </a:p>
          <a:p>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113</a:t>
            </a:fld>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055" y="2492896"/>
            <a:ext cx="4685058" cy="1497506"/>
          </a:xfrm>
          <a:prstGeom prst="rect">
            <a:avLst/>
          </a:prstGeom>
        </p:spPr>
      </p:pic>
      <p:pic>
        <p:nvPicPr>
          <p:cNvPr id="6" name="圖片 5"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4520353"/>
            <a:ext cx="2147424" cy="1850088"/>
          </a:xfrm>
          <a:prstGeom prst="rect">
            <a:avLst/>
          </a:prstGeom>
        </p:spPr>
      </p:pic>
    </p:spTree>
    <p:extLst>
      <p:ext uri="{BB962C8B-B14F-4D97-AF65-F5344CB8AC3E}">
        <p14:creationId xmlns:p14="http://schemas.microsoft.com/office/powerpoint/2010/main" val="223437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可以玩甚麼分析呢</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114</a:t>
            </a:fld>
            <a:endParaRPr lang="en-US" altLang="zh-TW" dirty="0"/>
          </a:p>
        </p:txBody>
      </p:sp>
      <p:sp>
        <p:nvSpPr>
          <p:cNvPr id="6" name="文字方塊 5"/>
          <p:cNvSpPr txBox="1"/>
          <p:nvPr/>
        </p:nvSpPr>
        <p:spPr>
          <a:xfrm>
            <a:off x="395536" y="2204864"/>
            <a:ext cx="3816424" cy="93610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nchorCtr="1">
            <a:noAutofit/>
          </a:bodyPr>
          <a:lstStyle/>
          <a:p>
            <a:r>
              <a:rPr lang="en-US" altLang="zh-TW" sz="2800" dirty="0"/>
              <a:t>200</a:t>
            </a:r>
            <a:r>
              <a:rPr lang="zh-TW" altLang="en-US" sz="2800" dirty="0"/>
              <a:t> 部電影的評論文字</a:t>
            </a:r>
            <a:r>
              <a:rPr lang="en-US" altLang="zh-TW" sz="2800" dirty="0"/>
              <a:t/>
            </a:r>
            <a:br>
              <a:rPr lang="en-US" altLang="zh-TW" sz="2800" dirty="0"/>
            </a:br>
            <a:r>
              <a:rPr lang="zh-TW" altLang="en-US" sz="2800" dirty="0"/>
              <a:t>且有評論星等</a:t>
            </a:r>
          </a:p>
        </p:txBody>
      </p:sp>
      <p:sp>
        <p:nvSpPr>
          <p:cNvPr id="7" name="向右箭號 6"/>
          <p:cNvSpPr/>
          <p:nvPr/>
        </p:nvSpPr>
        <p:spPr bwMode="auto">
          <a:xfrm>
            <a:off x="4860032" y="2456892"/>
            <a:ext cx="648072" cy="432048"/>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pic>
        <p:nvPicPr>
          <p:cNvPr id="10244" name="Picture 4" descr="「text min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128" y="1738046"/>
            <a:ext cx="2492986" cy="186974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383104" y="4441328"/>
            <a:ext cx="3816424" cy="93610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nchorCtr="1">
            <a:noAutofit/>
          </a:bodyPr>
          <a:lstStyle/>
          <a:p>
            <a:r>
              <a:rPr lang="en-US" altLang="zh-TW" sz="2800" dirty="0"/>
              <a:t>200</a:t>
            </a:r>
            <a:r>
              <a:rPr lang="zh-TW" altLang="en-US" sz="2800" dirty="0"/>
              <a:t> 部電影的票房資料</a:t>
            </a:r>
            <a:endParaRPr lang="en-US" altLang="zh-TW" sz="2800" dirty="0"/>
          </a:p>
          <a:p>
            <a:r>
              <a:rPr lang="zh-TW" altLang="en-US" sz="2800" dirty="0"/>
              <a:t>有評論跟星等</a:t>
            </a:r>
          </a:p>
        </p:txBody>
      </p:sp>
      <p:sp>
        <p:nvSpPr>
          <p:cNvPr id="11" name="向右箭號 10"/>
          <p:cNvSpPr/>
          <p:nvPr/>
        </p:nvSpPr>
        <p:spPr bwMode="auto">
          <a:xfrm>
            <a:off x="4860032" y="4693356"/>
            <a:ext cx="648072" cy="432048"/>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pic>
        <p:nvPicPr>
          <p:cNvPr id="10246" name="Picture 6" descr="「data modeling」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4053841"/>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770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文字探勘與文字雲</a:t>
            </a:r>
          </a:p>
        </p:txBody>
      </p:sp>
      <p:sp>
        <p:nvSpPr>
          <p:cNvPr id="3" name="內容版面配置區 2"/>
          <p:cNvSpPr>
            <a:spLocks noGrp="1"/>
          </p:cNvSpPr>
          <p:nvPr>
            <p:ph idx="1"/>
          </p:nvPr>
        </p:nvSpPr>
        <p:spPr/>
        <p:txBody>
          <a:bodyPr/>
          <a:lstStyle/>
          <a:p>
            <a:r>
              <a:rPr lang="en-US" altLang="zh-TW" dirty="0"/>
              <a:t> </a:t>
            </a:r>
            <a:r>
              <a:rPr lang="zh-TW" altLang="en-US" dirty="0"/>
              <a:t>探討評論文字與星等之間的關係</a:t>
            </a:r>
            <a:endParaRPr lang="en-US" altLang="zh-TW" dirty="0"/>
          </a:p>
          <a:p>
            <a:pPr lvl="1"/>
            <a:r>
              <a:rPr lang="zh-TW" altLang="en-US" dirty="0"/>
              <a:t>給五顆星的人都寫了甚麼</a:t>
            </a:r>
            <a:r>
              <a:rPr lang="en-US" altLang="zh-TW" dirty="0"/>
              <a:t>?</a:t>
            </a:r>
          </a:p>
          <a:p>
            <a:pPr lvl="1"/>
            <a:r>
              <a:rPr lang="zh-TW" altLang="en-US" dirty="0"/>
              <a:t>給一顆星的人又都寫了甚麼</a:t>
            </a:r>
            <a:r>
              <a:rPr lang="en-US" altLang="zh-TW" dirty="0"/>
              <a:t>?</a:t>
            </a:r>
          </a:p>
          <a:p>
            <a:r>
              <a:rPr lang="zh-TW" altLang="en-US" dirty="0"/>
              <a:t>文字雲可以美觀地呈現出文字的重要程度</a:t>
            </a:r>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115</a:t>
            </a:fld>
            <a:endParaRPr lang="en-US" altLang="zh-TW" dirty="0"/>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3429000"/>
            <a:ext cx="3331005" cy="2880320"/>
          </a:xfrm>
          <a:prstGeom prst="rect">
            <a:avLst/>
          </a:prstGeom>
        </p:spPr>
      </p:pic>
    </p:spTree>
    <p:extLst>
      <p:ext uri="{BB962C8B-B14F-4D97-AF65-F5344CB8AC3E}">
        <p14:creationId xmlns:p14="http://schemas.microsoft.com/office/powerpoint/2010/main" val="13229083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中文字是需要斷詞的</a:t>
            </a:r>
          </a:p>
        </p:txBody>
      </p:sp>
      <p:sp>
        <p:nvSpPr>
          <p:cNvPr id="3" name="內容版面配置區 2"/>
          <p:cNvSpPr>
            <a:spLocks noGrp="1"/>
          </p:cNvSpPr>
          <p:nvPr>
            <p:ph idx="1"/>
          </p:nvPr>
        </p:nvSpPr>
        <p:spPr/>
        <p:txBody>
          <a:bodyPr/>
          <a:lstStyle/>
          <a:p>
            <a:r>
              <a:rPr lang="zh-TW" altLang="en-US" dirty="0"/>
              <a:t>甚麼是斷詞</a:t>
            </a:r>
            <a:r>
              <a:rPr lang="en-US" altLang="zh-TW" dirty="0"/>
              <a:t>?</a:t>
            </a:r>
          </a:p>
          <a:p>
            <a:pPr lvl="1"/>
            <a:r>
              <a:rPr lang="zh-TW" altLang="en-US" dirty="0"/>
              <a:t>例如：我覺得不行</a:t>
            </a:r>
            <a:endParaRPr lang="en-US" altLang="zh-TW" dirty="0"/>
          </a:p>
          <a:p>
            <a:pPr lvl="1"/>
            <a:r>
              <a:rPr lang="zh-TW" altLang="en-US" dirty="0"/>
              <a:t>我 </a:t>
            </a:r>
            <a:r>
              <a:rPr lang="en-US" altLang="zh-TW" dirty="0"/>
              <a:t>/</a:t>
            </a:r>
            <a:r>
              <a:rPr lang="zh-TW" altLang="en-US" dirty="0"/>
              <a:t> 覺得 </a:t>
            </a:r>
            <a:r>
              <a:rPr lang="en-US" altLang="zh-TW" dirty="0"/>
              <a:t>/</a:t>
            </a:r>
            <a:r>
              <a:rPr lang="zh-TW" altLang="en-US" dirty="0"/>
              <a:t> 不行  ○</a:t>
            </a:r>
            <a:endParaRPr lang="en-US" altLang="zh-TW" dirty="0"/>
          </a:p>
          <a:p>
            <a:pPr lvl="1"/>
            <a:r>
              <a:rPr lang="zh-TW" altLang="en-US" dirty="0"/>
              <a:t>我覺 </a:t>
            </a:r>
            <a:r>
              <a:rPr lang="en-US" altLang="zh-TW" dirty="0"/>
              <a:t>/ </a:t>
            </a:r>
            <a:r>
              <a:rPr lang="zh-TW" altLang="en-US" dirty="0"/>
              <a:t>得不行   </a:t>
            </a:r>
            <a:r>
              <a:rPr lang="en-US" altLang="zh-TW" dirty="0"/>
              <a:t>X</a:t>
            </a:r>
            <a:r>
              <a:rPr lang="zh-TW" altLang="en-US" dirty="0"/>
              <a:t> </a:t>
            </a:r>
            <a:endParaRPr lang="en-US" altLang="zh-TW" dirty="0"/>
          </a:p>
          <a:p>
            <a:r>
              <a:rPr lang="zh-TW" altLang="en-US" dirty="0"/>
              <a:t>英文本身就已經用空格做好斷詞這件事，但是中文真的不行</a:t>
            </a:r>
            <a:endParaRPr lang="en-US" altLang="zh-TW" dirty="0"/>
          </a:p>
          <a:p>
            <a:pPr lvl="1"/>
            <a:r>
              <a:rPr lang="zh-TW" altLang="en-US" dirty="0"/>
              <a:t>乖乖的做斷詞吧</a:t>
            </a:r>
            <a:r>
              <a:rPr lang="en-US" altLang="zh-TW" dirty="0"/>
              <a:t>!</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116</a:t>
            </a:fld>
            <a:endParaRPr lang="en-US" altLang="zh-TW" dirty="0"/>
          </a:p>
        </p:txBody>
      </p:sp>
      <p:pic>
        <p:nvPicPr>
          <p:cNvPr id="11266" name="Picture 2" descr="「幫 QQ」的圖片搜尋結果"/>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99469" l="3579" r="94235">
                        <a14:foregroundMark x1="11332" y1="40318" x2="23857" y2="68966"/>
                        <a14:foregroundMark x1="37376" y1="50398" x2="37376" y2="50398"/>
                        <a14:foregroundMark x1="11730" y1="75066" x2="11730" y2="75066"/>
                        <a14:foregroundMark x1="27634" y1="75597" x2="27634" y2="75597"/>
                      </a14:backgroundRemoval>
                    </a14:imgEffect>
                  </a14:imgLayer>
                </a14:imgProps>
              </a:ext>
              <a:ext uri="{28A0092B-C50C-407E-A947-70E740481C1C}">
                <a14:useLocalDpi xmlns:a14="http://schemas.microsoft.com/office/drawing/2010/main" val="0"/>
              </a:ext>
            </a:extLst>
          </a:blip>
          <a:srcRect/>
          <a:stretch>
            <a:fillRect/>
          </a:stretch>
        </p:blipFill>
        <p:spPr bwMode="auto">
          <a:xfrm>
            <a:off x="4810892" y="4149080"/>
            <a:ext cx="2402535" cy="18002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我覺得可以」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1189974"/>
            <a:ext cx="2023002" cy="202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4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1+#ppt_w/2"/>
                                          </p:val>
                                        </p:tav>
                                        <p:tav tm="100000">
                                          <p:val>
                                            <p:strVal val="#ppt_x"/>
                                          </p:val>
                                        </p:tav>
                                      </p:tavLst>
                                    </p:anim>
                                    <p:anim calcmode="lin" valueType="num">
                                      <p:cBhvr additive="base">
                                        <p:cTn id="8"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jieba</a:t>
            </a:r>
            <a:r>
              <a:rPr lang="en-US" altLang="zh-TW" dirty="0"/>
              <a:t> </a:t>
            </a:r>
            <a:r>
              <a:rPr lang="zh-TW" altLang="en-US" dirty="0"/>
              <a:t>登場</a:t>
            </a:r>
            <a:r>
              <a:rPr lang="en-US" altLang="zh-TW" dirty="0"/>
              <a:t>!</a:t>
            </a:r>
            <a:endParaRPr lang="zh-TW" altLang="en-US" dirty="0"/>
          </a:p>
        </p:txBody>
      </p:sp>
      <p:sp>
        <p:nvSpPr>
          <p:cNvPr id="8" name="內容版面配置區 7"/>
          <p:cNvSpPr>
            <a:spLocks noGrp="1"/>
          </p:cNvSpPr>
          <p:nvPr>
            <p:ph idx="1"/>
          </p:nvPr>
        </p:nvSpPr>
        <p:spPr>
          <a:xfrm>
            <a:off x="395536" y="3964088"/>
            <a:ext cx="8424614" cy="2185562"/>
          </a:xfrm>
        </p:spPr>
        <p:txBody>
          <a:bodyPr/>
          <a:lstStyle/>
          <a:p>
            <a:r>
              <a:rPr lang="zh-TW" altLang="en-US" dirty="0"/>
              <a:t>把每一條評論斷完詞後，我們就可以得到每條評論都用了哪些詞 </a:t>
            </a:r>
            <a:r>
              <a:rPr lang="en-US" altLang="zh-TW" dirty="0"/>
              <a:t>(e.g.,</a:t>
            </a:r>
            <a:r>
              <a:rPr lang="zh-TW" altLang="en-US" dirty="0"/>
              <a:t> 好看、爛片、無聊</a:t>
            </a:r>
            <a:r>
              <a:rPr lang="en-US" altLang="zh-TW" dirty="0"/>
              <a:t>)</a:t>
            </a:r>
          </a:p>
          <a:p>
            <a:r>
              <a:rPr lang="zh-TW" altLang="en-US" dirty="0"/>
              <a:t>再運用統計的方式，計算一下五星評論與一星評論之間的用詞頻率是否有所不同</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117</a:t>
            </a:fld>
            <a:endParaRPr lang="en-US" altLang="zh-TW" dirty="0"/>
          </a:p>
        </p:txBody>
      </p:sp>
      <p:sp>
        <p:nvSpPr>
          <p:cNvPr id="5" name="文字方塊 4"/>
          <p:cNvSpPr txBox="1"/>
          <p:nvPr/>
        </p:nvSpPr>
        <p:spPr>
          <a:xfrm>
            <a:off x="539552" y="1268760"/>
            <a:ext cx="7992888" cy="2331072"/>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載入套件</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a:solidFill>
                  <a:srgbClr val="FF0000"/>
                </a:solidFill>
                <a:latin typeface="Consolas" panose="020B0609020204030204" pitchFamily="49" charset="0"/>
                <a:cs typeface="Consolas" panose="020B0609020204030204" pitchFamily="49" charset="0"/>
              </a:rPr>
              <a:t>import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jieba</a:t>
            </a:r>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endParaRPr lang="en-US" altLang="zh-TW" sz="2000" i="1"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cs typeface="Consolas" panose="020B0609020204030204" pitchFamily="49" charset="0"/>
              </a:rPr>
              <a:t># </a:t>
            </a:r>
            <a:r>
              <a:rPr lang="zh-TW" altLang="en-US" sz="2000" dirty="0">
                <a:solidFill>
                  <a:srgbClr val="92D050"/>
                </a:solidFill>
                <a:latin typeface="+mn-ea"/>
                <a:ea typeface="+mn-ea"/>
                <a:cs typeface="Consolas" panose="020B0609020204030204" pitchFamily="49" charset="0"/>
              </a:rPr>
              <a:t>把</a:t>
            </a:r>
            <a:r>
              <a:rPr lang="en-US" altLang="zh-TW" sz="2000" dirty="0">
                <a:solidFill>
                  <a:srgbClr val="92D050"/>
                </a:solidFill>
                <a:latin typeface="+mn-ea"/>
                <a:ea typeface="+mn-ea"/>
                <a:cs typeface="Consolas" panose="020B0609020204030204" pitchFamily="49" charset="0"/>
              </a:rPr>
              <a:t>"</a:t>
            </a:r>
            <a:r>
              <a:rPr lang="zh-TW" altLang="en-US" sz="2000" dirty="0">
                <a:solidFill>
                  <a:srgbClr val="92D050"/>
                </a:solidFill>
                <a:latin typeface="+mn-ea"/>
                <a:ea typeface="+mn-ea"/>
                <a:cs typeface="Consolas" panose="020B0609020204030204" pitchFamily="49" charset="0"/>
              </a:rPr>
              <a:t>我覺得可以</a:t>
            </a:r>
            <a:r>
              <a:rPr lang="en-US" altLang="zh-TW" sz="2000" dirty="0">
                <a:solidFill>
                  <a:srgbClr val="92D050"/>
                </a:solidFill>
                <a:latin typeface="+mn-ea"/>
                <a:ea typeface="+mn-ea"/>
                <a:cs typeface="Consolas" panose="020B0609020204030204" pitchFamily="49" charset="0"/>
              </a:rPr>
              <a:t>"</a:t>
            </a:r>
            <a:r>
              <a:rPr lang="zh-TW" altLang="en-US" sz="2000" dirty="0">
                <a:solidFill>
                  <a:srgbClr val="92D050"/>
                </a:solidFill>
                <a:latin typeface="+mn-ea"/>
                <a:ea typeface="+mn-ea"/>
                <a:cs typeface="Consolas" panose="020B0609020204030204" pitchFamily="49" charset="0"/>
              </a:rPr>
              <a:t>作斷詞後</a:t>
            </a:r>
            <a:endParaRPr lang="en-US" altLang="zh-TW" sz="2000" dirty="0">
              <a:solidFill>
                <a:srgbClr val="92D050"/>
              </a:solidFill>
              <a:latin typeface="+mn-ea"/>
              <a:ea typeface="+mn-ea"/>
              <a:cs typeface="Consolas" panose="020B0609020204030204" pitchFamily="49" charset="0"/>
            </a:endParaRPr>
          </a:p>
          <a:p>
            <a:pPr marL="90000"/>
            <a:r>
              <a:rPr lang="zh-TW" altLang="zh-TW" sz="2000" dirty="0">
                <a:solidFill>
                  <a:srgbClr val="00FFFF"/>
                </a:solidFill>
                <a:latin typeface="Consolas"/>
                <a:ea typeface="Consolas"/>
                <a:cs typeface="Consolas"/>
                <a:sym typeface="Consolas"/>
              </a:rPr>
              <a:t>print</a:t>
            </a:r>
            <a:r>
              <a:rPr lang="en-US" altLang="zh-TW" sz="2000" dirty="0">
                <a:solidFill>
                  <a:schemeClr val="bg1"/>
                </a:solidFill>
                <a:latin typeface="Consolas" panose="020B0609020204030204" pitchFamily="49" charset="0"/>
                <a:ea typeface="+mn-ea"/>
                <a:cs typeface="Consolas" panose="020B0609020204030204" pitchFamily="49" charset="0"/>
              </a:rPr>
              <a:t>([x</a:t>
            </a:r>
            <a:r>
              <a:rPr lang="en-US" altLang="zh-TW" sz="2000" dirty="0">
                <a:solidFill>
                  <a:srgbClr val="FF0066"/>
                </a:solidFill>
                <a:latin typeface="Consolas" panose="020B0609020204030204" pitchFamily="49" charset="0"/>
                <a:ea typeface="+mn-ea"/>
                <a:cs typeface="Consolas" panose="020B0609020204030204" pitchFamily="49" charset="0"/>
              </a:rPr>
              <a:t> for</a:t>
            </a:r>
            <a:r>
              <a:rPr lang="en-US" altLang="zh-TW" sz="2000" dirty="0">
                <a:solidFill>
                  <a:schemeClr val="bg1"/>
                </a:solidFill>
                <a:latin typeface="Consolas" panose="020B0609020204030204" pitchFamily="49" charset="0"/>
                <a:ea typeface="+mn-ea"/>
                <a:cs typeface="Consolas" panose="020B0609020204030204" pitchFamily="49" charset="0"/>
              </a:rPr>
              <a:t> x </a:t>
            </a:r>
            <a:r>
              <a:rPr lang="en-US" altLang="zh-TW" sz="2000" dirty="0">
                <a:solidFill>
                  <a:srgbClr val="FF0066"/>
                </a:solidFill>
                <a:latin typeface="Consolas" panose="020B0609020204030204" pitchFamily="49" charset="0"/>
                <a:ea typeface="+mn-ea"/>
                <a:cs typeface="Consolas" panose="020B0609020204030204" pitchFamily="49" charset="0"/>
              </a:rPr>
              <a:t>in</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jieba.cut</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chemeClr val="bg1"/>
                </a:solidFill>
                <a:latin typeface="Consolas" panose="020B0609020204030204" pitchFamily="49" charset="0"/>
                <a:cs typeface="Consolas" panose="020B0609020204030204" pitchFamily="49" charset="0"/>
              </a:rPr>
              <a:t>"</a:t>
            </a:r>
            <a:r>
              <a:rPr lang="zh-TW" altLang="en-US" sz="2000" dirty="0">
                <a:solidFill>
                  <a:srgbClr val="FFC000"/>
                </a:solidFill>
                <a:latin typeface="Consolas" panose="020B0609020204030204" pitchFamily="49" charset="0"/>
                <a:ea typeface="+mn-ea"/>
                <a:cs typeface="Consolas" panose="020B0609020204030204" pitchFamily="49" charset="0"/>
              </a:rPr>
              <a:t>我覺得不行</a:t>
            </a:r>
            <a:r>
              <a:rPr lang="en-US" altLang="zh-TW" sz="2000" dirty="0">
                <a:solidFill>
                  <a:schemeClr val="bg1"/>
                </a:solidFill>
                <a:latin typeface="Consolas" panose="020B0609020204030204" pitchFamily="49" charset="0"/>
                <a:ea typeface="+mn-ea"/>
                <a:cs typeface="Consolas" panose="020B0609020204030204" pitchFamily="49" charset="0"/>
              </a:rPr>
              <a:t>")])</a:t>
            </a:r>
          </a:p>
        </p:txBody>
      </p:sp>
      <p:pic>
        <p:nvPicPr>
          <p:cNvPr id="3" name="圖片 2"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996952"/>
            <a:ext cx="3161248" cy="504056"/>
          </a:xfrm>
          <a:prstGeom prst="rect">
            <a:avLst/>
          </a:prstGeom>
        </p:spPr>
      </p:pic>
    </p:spTree>
    <p:extLst>
      <p:ext uri="{BB962C8B-B14F-4D97-AF65-F5344CB8AC3E}">
        <p14:creationId xmlns:p14="http://schemas.microsoft.com/office/powerpoint/2010/main" val="21040594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文字雲的應用</a:t>
            </a:r>
          </a:p>
        </p:txBody>
      </p:sp>
      <p:sp>
        <p:nvSpPr>
          <p:cNvPr id="3" name="內容版面配置區 2"/>
          <p:cNvSpPr>
            <a:spLocks noGrp="1"/>
          </p:cNvSpPr>
          <p:nvPr>
            <p:ph idx="1"/>
          </p:nvPr>
        </p:nvSpPr>
        <p:spPr>
          <a:xfrm>
            <a:off x="395536" y="1196975"/>
            <a:ext cx="8424614" cy="1295921"/>
          </a:xfrm>
        </p:spPr>
        <p:txBody>
          <a:bodyPr/>
          <a:lstStyle/>
          <a:p>
            <a:r>
              <a:rPr lang="zh-TW" altLang="en-US" dirty="0"/>
              <a:t>經過斷詞後，我們得到了詞彙在評論中出現的頻率，透過 </a:t>
            </a:r>
            <a:r>
              <a:rPr lang="en-US" altLang="zh-TW" dirty="0" err="1"/>
              <a:t>WordCloud</a:t>
            </a:r>
            <a:r>
              <a:rPr lang="zh-TW" altLang="en-US" dirty="0"/>
              <a:t> 這個套件可以呈現出這樣的結果</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118</a:t>
            </a:fld>
            <a:endParaRPr lang="en-US" altLang="zh-TW" dirty="0"/>
          </a:p>
        </p:txBody>
      </p:sp>
      <p:pic>
        <p:nvPicPr>
          <p:cNvPr id="12292" name="Picture 4" descr="「dislik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329" y="2369148"/>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islik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6381461" y="2276872"/>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p:cNvPicPr>
            <a:picLocks noChangeAspect="1"/>
          </p:cNvPicPr>
          <p:nvPr/>
        </p:nvPicPr>
        <p:blipFill rotWithShape="1">
          <a:blip r:embed="rId3" cstate="print">
            <a:extLst>
              <a:ext uri="{28A0092B-C50C-407E-A947-70E740481C1C}">
                <a14:useLocalDpi xmlns:a14="http://schemas.microsoft.com/office/drawing/2010/main" val="0"/>
              </a:ext>
            </a:extLst>
          </a:blip>
          <a:srcRect l="16397" t="4901" r="12730" b="12412"/>
          <a:stretch/>
        </p:blipFill>
        <p:spPr>
          <a:xfrm>
            <a:off x="251520" y="3178656"/>
            <a:ext cx="4165715" cy="3240000"/>
          </a:xfrm>
          <a:prstGeom prst="rect">
            <a:avLst/>
          </a:prstGeom>
        </p:spPr>
      </p:pic>
      <p:pic>
        <p:nvPicPr>
          <p:cNvPr id="10" name="圖片 9"/>
          <p:cNvPicPr>
            <a:picLocks noChangeAspect="1"/>
          </p:cNvPicPr>
          <p:nvPr/>
        </p:nvPicPr>
        <p:blipFill rotWithShape="1">
          <a:blip r:embed="rId4" cstate="print">
            <a:extLst>
              <a:ext uri="{28A0092B-C50C-407E-A947-70E740481C1C}">
                <a14:useLocalDpi xmlns:a14="http://schemas.microsoft.com/office/drawing/2010/main" val="0"/>
              </a:ext>
            </a:extLst>
          </a:blip>
          <a:srcRect l="15750" t="6040" r="13377" b="13243"/>
          <a:stretch/>
        </p:blipFill>
        <p:spPr>
          <a:xfrm>
            <a:off x="4679851" y="3140968"/>
            <a:ext cx="4267317" cy="3240000"/>
          </a:xfrm>
          <a:prstGeom prst="rect">
            <a:avLst/>
          </a:prstGeom>
        </p:spPr>
      </p:pic>
    </p:spTree>
    <p:extLst>
      <p:ext uri="{BB962C8B-B14F-4D97-AF65-F5344CB8AC3E}">
        <p14:creationId xmlns:p14="http://schemas.microsoft.com/office/powerpoint/2010/main" val="36160659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TF-IDF</a:t>
            </a:r>
            <a:endParaRPr lang="zh-TW" altLang="en-US" dirty="0"/>
          </a:p>
        </p:txBody>
      </p:sp>
      <p:sp>
        <p:nvSpPr>
          <p:cNvPr id="3" name="內容版面配置區 2"/>
          <p:cNvSpPr>
            <a:spLocks noGrp="1"/>
          </p:cNvSpPr>
          <p:nvPr>
            <p:ph idx="1"/>
          </p:nvPr>
        </p:nvSpPr>
        <p:spPr>
          <a:xfrm>
            <a:off x="395536" y="1196975"/>
            <a:ext cx="8928992" cy="5256213"/>
          </a:xfrm>
        </p:spPr>
        <p:txBody>
          <a:bodyPr/>
          <a:lstStyle/>
          <a:p>
            <a:r>
              <a:rPr lang="zh-TW" altLang="en-US" dirty="0"/>
              <a:t>直接統計頻率好像太 </a:t>
            </a:r>
            <a:r>
              <a:rPr lang="en-US" altLang="zh-TW" dirty="0"/>
              <a:t>Low</a:t>
            </a:r>
            <a:r>
              <a:rPr lang="zh-TW" altLang="en-US" dirty="0"/>
              <a:t> 了，有沒有潮一點的方法</a:t>
            </a:r>
            <a:r>
              <a:rPr lang="en-US" altLang="zh-TW" dirty="0"/>
              <a:t>?</a:t>
            </a:r>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solidFill>
                  <a:srgbClr val="C00000"/>
                </a:solidFill>
              </a:rPr>
              <a:t>T</a:t>
            </a:r>
            <a:r>
              <a:rPr lang="en-US" altLang="zh-TW" dirty="0"/>
              <a:t>erm</a:t>
            </a:r>
            <a:r>
              <a:rPr lang="zh-TW" altLang="en-US" dirty="0"/>
              <a:t> </a:t>
            </a:r>
            <a:r>
              <a:rPr lang="en-US" altLang="zh-TW" dirty="0">
                <a:solidFill>
                  <a:srgbClr val="C00000"/>
                </a:solidFill>
              </a:rPr>
              <a:t>F</a:t>
            </a:r>
            <a:r>
              <a:rPr lang="en-US" altLang="zh-TW" dirty="0"/>
              <a:t>requency</a:t>
            </a:r>
            <a:r>
              <a:rPr lang="zh-TW" altLang="en-US" dirty="0"/>
              <a:t> </a:t>
            </a:r>
            <a:r>
              <a:rPr lang="en-US" altLang="zh-TW" dirty="0"/>
              <a:t>-</a:t>
            </a:r>
            <a:r>
              <a:rPr lang="zh-TW" altLang="en-US" dirty="0"/>
              <a:t> </a:t>
            </a:r>
            <a:r>
              <a:rPr lang="en-US" altLang="zh-TW" dirty="0">
                <a:solidFill>
                  <a:srgbClr val="C00000"/>
                </a:solidFill>
              </a:rPr>
              <a:t>I</a:t>
            </a:r>
            <a:r>
              <a:rPr lang="en-US" altLang="zh-TW" dirty="0"/>
              <a:t>nverse</a:t>
            </a:r>
            <a:r>
              <a:rPr lang="zh-TW" altLang="en-US" dirty="0"/>
              <a:t> </a:t>
            </a:r>
            <a:r>
              <a:rPr lang="en-US" altLang="zh-TW" dirty="0">
                <a:solidFill>
                  <a:srgbClr val="C00000"/>
                </a:solidFill>
              </a:rPr>
              <a:t>D</a:t>
            </a:r>
            <a:r>
              <a:rPr lang="en-US" altLang="zh-TW" dirty="0"/>
              <a:t>ocument</a:t>
            </a:r>
            <a:r>
              <a:rPr lang="zh-TW" altLang="en-US" dirty="0"/>
              <a:t> </a:t>
            </a:r>
            <a:r>
              <a:rPr lang="en-US" altLang="zh-TW" dirty="0">
                <a:solidFill>
                  <a:srgbClr val="C00000"/>
                </a:solidFill>
              </a:rPr>
              <a:t>F</a:t>
            </a:r>
            <a:r>
              <a:rPr lang="en-US" altLang="zh-TW" dirty="0"/>
              <a:t>requency</a:t>
            </a:r>
          </a:p>
          <a:p>
            <a:pPr lvl="1"/>
            <a:r>
              <a:rPr lang="en-US" altLang="zh-TW" dirty="0" err="1"/>
              <a:t>TF</a:t>
            </a:r>
            <a:r>
              <a:rPr lang="en-US" altLang="zh-TW" dirty="0"/>
              <a:t>:</a:t>
            </a:r>
            <a:r>
              <a:rPr lang="zh-TW" altLang="en-US" dirty="0"/>
              <a:t> 詞頻，該詞在某一文件中出現的次數</a:t>
            </a:r>
            <a:endParaRPr lang="en-US" altLang="zh-TW" dirty="0"/>
          </a:p>
          <a:p>
            <a:pPr lvl="1"/>
            <a:r>
              <a:rPr lang="en-US" altLang="zh-TW" dirty="0" err="1"/>
              <a:t>IDF</a:t>
            </a:r>
            <a:r>
              <a:rPr lang="en-US" altLang="zh-TW" dirty="0"/>
              <a:t>: </a:t>
            </a:r>
            <a:r>
              <a:rPr lang="zh-TW" altLang="en-US" dirty="0"/>
              <a:t>逆向文件頻率，該詞在所有文件中出現的次數</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119</a:t>
            </a:fld>
            <a:endParaRPr lang="en-US" altLang="zh-TW" dirty="0"/>
          </a:p>
        </p:txBody>
      </p:sp>
      <p:pic>
        <p:nvPicPr>
          <p:cNvPr id="2052" name="Picture 4" descr="「小小兵」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44" r="35396"/>
          <a:stretch/>
        </p:blipFill>
        <p:spPr bwMode="auto">
          <a:xfrm>
            <a:off x="3995936" y="1772816"/>
            <a:ext cx="1440160" cy="239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667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爬蟲眼中的世界</a:t>
            </a:r>
          </a:p>
        </p:txBody>
      </p:sp>
      <p:pic>
        <p:nvPicPr>
          <p:cNvPr id="2" name="內容版面配置區 1"/>
          <p:cNvPicPr>
            <a:picLocks noGrp="1" noChangeAspect="1"/>
          </p:cNvPicPr>
          <p:nvPr>
            <p:ph idx="1"/>
          </p:nvPr>
        </p:nvPicPr>
        <p:blipFill rotWithShape="1">
          <a:blip r:embed="rId3">
            <a:extLst>
              <a:ext uri="{28A0092B-C50C-407E-A947-70E740481C1C}">
                <a14:useLocalDpi xmlns:a14="http://schemas.microsoft.com/office/drawing/2010/main" val="0"/>
              </a:ext>
            </a:extLst>
          </a:blip>
          <a:srcRect r="48718"/>
          <a:stretch/>
        </p:blipFill>
        <p:spPr>
          <a:xfrm>
            <a:off x="858648" y="1127756"/>
            <a:ext cx="2605767" cy="5173616"/>
          </a:xfrm>
        </p:spPr>
      </p:pic>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12</a:t>
            </a:fld>
            <a:endParaRPr lang="en-US" altLang="zh-TW" dirty="0"/>
          </a:p>
        </p:txBody>
      </p:sp>
      <p:pic>
        <p:nvPicPr>
          <p:cNvPr id="7" name="圖片 6" descr="畫面剪輯"/>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2513" y="3925422"/>
            <a:ext cx="4203199" cy="2338861"/>
          </a:xfrm>
          <a:prstGeom prst="rect">
            <a:avLst/>
          </a:prstGeom>
        </p:spPr>
      </p:pic>
      <p:pic>
        <p:nvPicPr>
          <p:cNvPr id="9" name="圖片 8" descr="畫面剪輯"/>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7231" y="1196752"/>
            <a:ext cx="4203199" cy="2517812"/>
          </a:xfrm>
          <a:prstGeom prst="rect">
            <a:avLst/>
          </a:prstGeom>
        </p:spPr>
      </p:pic>
      <p:pic>
        <p:nvPicPr>
          <p:cNvPr id="1028" name="Picture 4" descr="「瀏覽器」的圖片搜尋結果"/>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7692" b="84066" l="70000" r="98667"/>
                    </a14:imgEffect>
                  </a14:imgLayer>
                </a14:imgProps>
              </a:ext>
              <a:ext uri="{28A0092B-C50C-407E-A947-70E740481C1C}">
                <a14:useLocalDpi xmlns:a14="http://schemas.microsoft.com/office/drawing/2010/main" val="0"/>
              </a:ext>
            </a:extLst>
          </a:blip>
          <a:srcRect l="72796" t="15317" r="2939" b="19231"/>
          <a:stretch/>
        </p:blipFill>
        <p:spPr bwMode="auto">
          <a:xfrm>
            <a:off x="2267744" y="2564904"/>
            <a:ext cx="432000" cy="4712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瀏覽器」的圖片搜尋結果"/>
          <p:cNvPicPr>
            <a:picLocks noChangeAspect="1" noChangeArrowheads="1"/>
          </p:cNvPicPr>
          <p:nvPr/>
        </p:nvPicPr>
        <p:blipFill rotWithShape="1">
          <a:blip r:embed="rId8" cstate="print">
            <a:extLst>
              <a:ext uri="{BEBA8EAE-BF5A-486C-A8C5-ECC9F3942E4B}">
                <a14:imgProps xmlns:a14="http://schemas.microsoft.com/office/drawing/2010/main">
                  <a14:imgLayer r:embed="rId7">
                    <a14:imgEffect>
                      <a14:backgroundRemoval t="10440" b="86264" l="33778" r="63556"/>
                    </a14:imgEffect>
                  </a14:imgLayer>
                </a14:imgProps>
              </a:ext>
              <a:ext uri="{28A0092B-C50C-407E-A947-70E740481C1C}">
                <a14:useLocalDpi xmlns:a14="http://schemas.microsoft.com/office/drawing/2010/main" val="0"/>
              </a:ext>
            </a:extLst>
          </a:blip>
          <a:srcRect l="37225" t="15317" r="36304" b="19231"/>
          <a:stretch/>
        </p:blipFill>
        <p:spPr bwMode="auto">
          <a:xfrm>
            <a:off x="1744627" y="2606618"/>
            <a:ext cx="396000" cy="3960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接點 5"/>
          <p:cNvCxnSpPr/>
          <p:nvPr/>
        </p:nvCxnSpPr>
        <p:spPr bwMode="auto">
          <a:xfrm flipV="1">
            <a:off x="858648" y="3777919"/>
            <a:ext cx="8285352" cy="13010"/>
          </a:xfrm>
          <a:prstGeom prst="line">
            <a:avLst/>
          </a:prstGeom>
          <a:ln w="76200">
            <a:headEnd type="none" w="med" len="med"/>
            <a:tailEnd type="none" w="med" len="med"/>
          </a:ln>
        </p:spPr>
        <p:style>
          <a:lnRef idx="3">
            <a:schemeClr val="accent4"/>
          </a:lnRef>
          <a:fillRef idx="0">
            <a:schemeClr val="accent4"/>
          </a:fillRef>
          <a:effectRef idx="2">
            <a:schemeClr val="accent4"/>
          </a:effectRef>
          <a:fontRef idx="minor">
            <a:schemeClr val="tx1"/>
          </a:fontRef>
        </p:style>
      </p:cxnSp>
      <p:pic>
        <p:nvPicPr>
          <p:cNvPr id="14" name="Picture 4" descr="「瀏覽器」的圖片搜尋結果">
            <a:extLst>
              <a:ext uri="{FF2B5EF4-FFF2-40B4-BE49-F238E27FC236}">
                <a16:creationId xmlns:a16="http://schemas.microsoft.com/office/drawing/2014/main" xmlns="" id="{6A3FEA69-424B-47F5-9234-94727E3C2A05}"/>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7">
                    <a14:imgEffect>
                      <a14:backgroundRemoval t="10440" b="86264" l="33778" r="63556"/>
                    </a14:imgEffect>
                  </a14:imgLayer>
                </a14:imgProps>
              </a:ext>
              <a:ext uri="{28A0092B-C50C-407E-A947-70E740481C1C}">
                <a14:useLocalDpi xmlns:a14="http://schemas.microsoft.com/office/drawing/2010/main" val="0"/>
              </a:ext>
            </a:extLst>
          </a:blip>
          <a:srcRect l="37225" t="15317" r="36304" b="19231"/>
          <a:stretch/>
        </p:blipFill>
        <p:spPr bwMode="auto">
          <a:xfrm>
            <a:off x="1871744" y="4714089"/>
            <a:ext cx="396000" cy="39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瀏覽器」的圖片搜尋結果">
            <a:extLst>
              <a:ext uri="{FF2B5EF4-FFF2-40B4-BE49-F238E27FC236}">
                <a16:creationId xmlns:a16="http://schemas.microsoft.com/office/drawing/2014/main" xmlns="" id="{E19F28F6-ACAE-4547-9089-BE8C578CE399}"/>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7">
                    <a14:imgEffect>
                      <a14:backgroundRemoval t="7692" b="84066" l="70000" r="98667"/>
                    </a14:imgEffect>
                  </a14:imgLayer>
                </a14:imgProps>
              </a:ext>
              <a:ext uri="{28A0092B-C50C-407E-A947-70E740481C1C}">
                <a14:useLocalDpi xmlns:a14="http://schemas.microsoft.com/office/drawing/2010/main" val="0"/>
              </a:ext>
            </a:extLst>
          </a:blip>
          <a:srcRect l="72796" t="15317" r="2939" b="19231"/>
          <a:stretch/>
        </p:blipFill>
        <p:spPr bwMode="auto">
          <a:xfrm>
            <a:off x="2339800" y="4714089"/>
            <a:ext cx="432000" cy="47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6448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TF-IDF</a:t>
            </a:r>
            <a:r>
              <a:rPr lang="zh-TW" altLang="en-US" dirty="0"/>
              <a:t> 的文字雲</a:t>
            </a:r>
          </a:p>
        </p:txBody>
      </p:sp>
      <p:sp>
        <p:nvSpPr>
          <p:cNvPr id="3" name="內容版面配置區 2"/>
          <p:cNvSpPr>
            <a:spLocks noGrp="1"/>
          </p:cNvSpPr>
          <p:nvPr>
            <p:ph idx="1"/>
          </p:nvPr>
        </p:nvSpPr>
        <p:spPr>
          <a:xfrm>
            <a:off x="395536" y="1196975"/>
            <a:ext cx="8424614" cy="1295921"/>
          </a:xfrm>
        </p:spPr>
        <p:txBody>
          <a:bodyPr/>
          <a:lstStyle/>
          <a:p>
            <a:r>
              <a:rPr lang="zh-TW" altLang="en-US" dirty="0"/>
              <a:t>透過 </a:t>
            </a:r>
            <a:r>
              <a:rPr lang="en-US" altLang="zh-TW" dirty="0" err="1"/>
              <a:t>TF-IDF</a:t>
            </a:r>
            <a:r>
              <a:rPr lang="zh-TW" altLang="en-US" dirty="0"/>
              <a:t> 的分析過後，高評論與低評論都經常出現的詞被抓出來的情形就會下降</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120</a:t>
            </a:fld>
            <a:endParaRPr lang="en-US" altLang="zh-TW" dirty="0"/>
          </a:p>
        </p:txBody>
      </p:sp>
      <p:pic>
        <p:nvPicPr>
          <p:cNvPr id="12292" name="Picture 4" descr="「dislik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314" y="2420888"/>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islik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6372200" y="2276872"/>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rotWithShape="1">
          <a:blip r:embed="rId3" cstate="print">
            <a:extLst>
              <a:ext uri="{28A0092B-C50C-407E-A947-70E740481C1C}">
                <a14:useLocalDpi xmlns:a14="http://schemas.microsoft.com/office/drawing/2010/main" val="0"/>
              </a:ext>
            </a:extLst>
          </a:blip>
          <a:srcRect l="15876" t="4721" r="13251" b="12594"/>
          <a:stretch/>
        </p:blipFill>
        <p:spPr>
          <a:xfrm>
            <a:off x="395536" y="3284984"/>
            <a:ext cx="3888432" cy="3024336"/>
          </a:xfrm>
          <a:prstGeom prst="rect">
            <a:avLst/>
          </a:prstGeom>
        </p:spPr>
      </p:pic>
      <p:pic>
        <p:nvPicPr>
          <p:cNvPr id="11" name="圖片 10"/>
          <p:cNvPicPr>
            <a:picLocks noChangeAspect="1"/>
          </p:cNvPicPr>
          <p:nvPr/>
        </p:nvPicPr>
        <p:blipFill rotWithShape="1">
          <a:blip r:embed="rId4" cstate="print">
            <a:extLst>
              <a:ext uri="{28A0092B-C50C-407E-A947-70E740481C1C}">
                <a14:useLocalDpi xmlns:a14="http://schemas.microsoft.com/office/drawing/2010/main" val="0"/>
              </a:ext>
            </a:extLst>
          </a:blip>
          <a:srcRect l="14563" t="4721" r="13251" b="12594"/>
          <a:stretch/>
        </p:blipFill>
        <p:spPr>
          <a:xfrm>
            <a:off x="4775240" y="3284984"/>
            <a:ext cx="3960440" cy="3024336"/>
          </a:xfrm>
          <a:prstGeom prst="rect">
            <a:avLst/>
          </a:prstGeom>
        </p:spPr>
      </p:pic>
    </p:spTree>
    <p:extLst>
      <p:ext uri="{BB962C8B-B14F-4D97-AF65-F5344CB8AC3E}">
        <p14:creationId xmlns:p14="http://schemas.microsoft.com/office/powerpoint/2010/main" val="9482906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文字探勘</a:t>
            </a:r>
          </a:p>
        </p:txBody>
      </p:sp>
      <p:sp>
        <p:nvSpPr>
          <p:cNvPr id="3" name="內容版面配置區 2"/>
          <p:cNvSpPr>
            <a:spLocks noGrp="1"/>
          </p:cNvSpPr>
          <p:nvPr>
            <p:ph idx="1"/>
          </p:nvPr>
        </p:nvSpPr>
        <p:spPr/>
        <p:txBody>
          <a:bodyPr/>
          <a:lstStyle/>
          <a:p>
            <a:r>
              <a:rPr lang="zh-TW" altLang="en-US" dirty="0"/>
              <a:t>只要有 </a:t>
            </a:r>
            <a:r>
              <a:rPr lang="en-US" altLang="zh-TW" dirty="0"/>
              <a:t>Data</a:t>
            </a:r>
            <a:r>
              <a:rPr lang="zh-TW" altLang="en-US" dirty="0"/>
              <a:t>，不怕沒得玩</a:t>
            </a:r>
            <a:endParaRPr lang="en-US" altLang="zh-TW" dirty="0"/>
          </a:p>
          <a:p>
            <a:pPr lvl="1"/>
            <a:r>
              <a:rPr lang="zh-TW" altLang="en-US" dirty="0"/>
              <a:t>換套斷詞方式 </a:t>
            </a:r>
            <a:r>
              <a:rPr lang="en-US" altLang="zh-TW" dirty="0"/>
              <a:t>(</a:t>
            </a:r>
            <a:r>
              <a:rPr lang="zh-TW" altLang="en-US" dirty="0">
                <a:hlinkClick r:id="rId2"/>
              </a:rPr>
              <a:t>中研院斷詞系統 </a:t>
            </a:r>
            <a:r>
              <a:rPr lang="en-US" altLang="zh-TW" dirty="0"/>
              <a:t>)</a:t>
            </a:r>
            <a:r>
              <a:rPr lang="zh-TW" altLang="en-US" dirty="0"/>
              <a:t> </a:t>
            </a:r>
            <a:endParaRPr lang="en-US" altLang="zh-TW" dirty="0"/>
          </a:p>
          <a:p>
            <a:pPr lvl="1"/>
            <a:r>
              <a:rPr lang="en-US" altLang="zh-TW" dirty="0"/>
              <a:t>word2vec (</a:t>
            </a:r>
            <a:r>
              <a:rPr lang="zh-TW" altLang="en-US" dirty="0"/>
              <a:t>詞向量</a:t>
            </a:r>
            <a:r>
              <a:rPr lang="en-US" altLang="zh-TW" dirty="0"/>
              <a:t>)</a:t>
            </a:r>
          </a:p>
          <a:p>
            <a:pPr lvl="1"/>
            <a:endParaRPr lang="en-US" altLang="zh-TW" dirty="0"/>
          </a:p>
          <a:p>
            <a:r>
              <a:rPr lang="zh-TW" altLang="en-US" dirty="0"/>
              <a:t>工商服務時間</a:t>
            </a:r>
            <a:endParaRPr lang="en-US" altLang="zh-TW" dirty="0"/>
          </a:p>
          <a:p>
            <a:pPr lvl="1"/>
            <a:r>
              <a:rPr lang="en-US" altLang="zh-TW" dirty="0"/>
              <a:t>09/03</a:t>
            </a:r>
            <a:r>
              <a:rPr lang="zh-TW" altLang="en-US" dirty="0"/>
              <a:t> </a:t>
            </a:r>
            <a:r>
              <a:rPr lang="en-US" altLang="zh-TW" dirty="0"/>
              <a:t>(</a:t>
            </a:r>
            <a:r>
              <a:rPr lang="zh-TW" altLang="en-US" dirty="0"/>
              <a:t>日</a:t>
            </a:r>
            <a:r>
              <a:rPr lang="en-US" altLang="zh-TW" dirty="0"/>
              <a:t>)</a:t>
            </a:r>
            <a:r>
              <a:rPr lang="zh-TW" altLang="en-US" dirty="0"/>
              <a:t> </a:t>
            </a:r>
            <a:r>
              <a:rPr lang="zh-TW" altLang="en-US" dirty="0">
                <a:hlinkClick r:id="rId3"/>
              </a:rPr>
              <a:t>無所不在的自然語言處理</a:t>
            </a:r>
            <a:r>
              <a:rPr lang="en-US" altLang="zh-TW" dirty="0">
                <a:hlinkClick r:id="rId3"/>
              </a:rPr>
              <a:t>—</a:t>
            </a:r>
            <a:r>
              <a:rPr lang="zh-TW" altLang="en-US" dirty="0">
                <a:hlinkClick r:id="rId3"/>
              </a:rPr>
              <a:t>基礎概念、技術與工具介紹</a:t>
            </a:r>
            <a:endParaRPr lang="en-US" altLang="zh-TW" dirty="0"/>
          </a:p>
          <a:p>
            <a:pPr lvl="1"/>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121</a:t>
            </a:fld>
            <a:endParaRPr lang="en-US" altLang="zh-TW" dirty="0"/>
          </a:p>
        </p:txBody>
      </p:sp>
    </p:spTree>
    <p:extLst>
      <p:ext uri="{BB962C8B-B14F-4D97-AF65-F5344CB8AC3E}">
        <p14:creationId xmlns:p14="http://schemas.microsoft.com/office/powerpoint/2010/main" val="8440320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票房資料分析</a:t>
            </a:r>
          </a:p>
        </p:txBody>
      </p:sp>
      <p:sp>
        <p:nvSpPr>
          <p:cNvPr id="3" name="內容版面配置區 2"/>
          <p:cNvSpPr>
            <a:spLocks noGrp="1"/>
          </p:cNvSpPr>
          <p:nvPr>
            <p:ph idx="1"/>
          </p:nvPr>
        </p:nvSpPr>
        <p:spPr>
          <a:xfrm>
            <a:off x="395536" y="4077072"/>
            <a:ext cx="8424614" cy="1728044"/>
          </a:xfrm>
        </p:spPr>
        <p:txBody>
          <a:bodyPr/>
          <a:lstStyle/>
          <a:p>
            <a:r>
              <a:rPr lang="zh-TW" altLang="en-US" dirty="0"/>
              <a:t>叫好就會叫座嗎</a:t>
            </a:r>
            <a:r>
              <a:rPr lang="en-US" altLang="zh-TW" dirty="0"/>
              <a:t>?</a:t>
            </a:r>
          </a:p>
          <a:p>
            <a:r>
              <a:rPr lang="zh-TW" altLang="en-US" dirty="0"/>
              <a:t>讓我們用資料找真相</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122</a:t>
            </a:fld>
            <a:endParaRPr lang="en-US" altLang="zh-TW" dirty="0"/>
          </a:p>
        </p:txBody>
      </p:sp>
      <p:sp>
        <p:nvSpPr>
          <p:cNvPr id="5" name="文字方塊 4"/>
          <p:cNvSpPr txBox="1"/>
          <p:nvPr/>
        </p:nvSpPr>
        <p:spPr>
          <a:xfrm>
            <a:off x="2627784" y="1160322"/>
            <a:ext cx="3816424" cy="93610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nchorCtr="1">
            <a:noAutofit/>
          </a:bodyPr>
          <a:lstStyle/>
          <a:p>
            <a:r>
              <a:rPr lang="zh-TW" altLang="en-US" sz="3600" dirty="0"/>
              <a:t>叫</a:t>
            </a:r>
            <a:r>
              <a:rPr lang="zh-TW" altLang="en-US" sz="3600" b="1" dirty="0"/>
              <a:t>好</a:t>
            </a:r>
            <a:r>
              <a:rPr lang="zh-TW" altLang="en-US" sz="3600" dirty="0"/>
              <a:t>又叫</a:t>
            </a:r>
            <a:r>
              <a:rPr lang="zh-TW" altLang="en-US" sz="3600" b="1" dirty="0"/>
              <a:t>座</a:t>
            </a:r>
          </a:p>
        </p:txBody>
      </p:sp>
      <p:pic>
        <p:nvPicPr>
          <p:cNvPr id="2052" name="Picture 4" descr="「lik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310" y="2204864"/>
            <a:ext cx="1444575" cy="1444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的圖片搜尋結果"/>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3908" y="2119162"/>
            <a:ext cx="1771798" cy="1771799"/>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4367844" y="2774790"/>
            <a:ext cx="576064" cy="460542"/>
          </a:xfrm>
          <a:prstGeom prst="rect">
            <a:avLst/>
          </a:prstGeom>
          <a:noFill/>
        </p:spPr>
        <p:txBody>
          <a:bodyPr wrap="square" rtlCol="0" anchor="ctr" anchorCtr="1">
            <a:noAutofit/>
          </a:bodyPr>
          <a:lstStyle/>
          <a:p>
            <a:r>
              <a:rPr lang="en-US" altLang="zh-TW" sz="4400" b="1" dirty="0">
                <a:latin typeface="Corbel" pitchFamily="34" charset="0"/>
                <a:ea typeface="+mn-ea"/>
              </a:rPr>
              <a:t>&amp;</a:t>
            </a:r>
            <a:endParaRPr lang="zh-TW" altLang="en-US" sz="4400" b="1" dirty="0">
              <a:latin typeface="Corbel" pitchFamily="34" charset="0"/>
              <a:ea typeface="+mn-ea"/>
            </a:endParaRPr>
          </a:p>
        </p:txBody>
      </p:sp>
      <p:pic>
        <p:nvPicPr>
          <p:cNvPr id="5122" name="Picture 2" descr="「柯南」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4088258"/>
            <a:ext cx="1296906" cy="183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21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用平均星等來預測票房</a:t>
            </a:r>
          </a:p>
        </p:txBody>
      </p:sp>
      <p:sp>
        <p:nvSpPr>
          <p:cNvPr id="3" name="內容版面配置區 2"/>
          <p:cNvSpPr>
            <a:spLocks noGrp="1"/>
          </p:cNvSpPr>
          <p:nvPr>
            <p:ph idx="1"/>
          </p:nvPr>
        </p:nvSpPr>
        <p:spPr>
          <a:xfrm>
            <a:off x="370280" y="3159413"/>
            <a:ext cx="8424614" cy="2453310"/>
          </a:xfrm>
        </p:spPr>
        <p:txBody>
          <a:bodyPr/>
          <a:lstStyle/>
          <a:p>
            <a:r>
              <a:rPr lang="zh-TW" altLang="en-US" dirty="0"/>
              <a:t>將電影所有的評論星等作平均，即可獲得該電影的平均評價</a:t>
            </a:r>
            <a:endParaRPr lang="en-US" altLang="zh-TW" dirty="0"/>
          </a:p>
          <a:p>
            <a:r>
              <a:rPr lang="zh-TW" altLang="en-US" dirty="0"/>
              <a:t>透過 </a:t>
            </a:r>
            <a:r>
              <a:rPr lang="en-US" altLang="zh-TW" dirty="0"/>
              <a:t>Linear</a:t>
            </a:r>
            <a:r>
              <a:rPr lang="zh-TW" altLang="en-US" dirty="0"/>
              <a:t> </a:t>
            </a:r>
            <a:r>
              <a:rPr lang="en-US" altLang="zh-TW" dirty="0"/>
              <a:t>Regression</a:t>
            </a:r>
            <a:r>
              <a:rPr lang="zh-TW" altLang="en-US" dirty="0"/>
              <a:t>，來探討平均星等與票房之間的關係</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123</a:t>
            </a:fld>
            <a:endParaRPr lang="en-US" altLang="zh-TW" dirty="0"/>
          </a:p>
        </p:txBody>
      </p:sp>
      <p:grpSp>
        <p:nvGrpSpPr>
          <p:cNvPr id="13" name="群組 12"/>
          <p:cNvGrpSpPr/>
          <p:nvPr/>
        </p:nvGrpSpPr>
        <p:grpSpPr>
          <a:xfrm>
            <a:off x="1187624" y="1052736"/>
            <a:ext cx="1584176" cy="1584176"/>
            <a:chOff x="1475656" y="1916832"/>
            <a:chExt cx="880864" cy="808856"/>
          </a:xfrm>
        </p:grpSpPr>
        <p:sp>
          <p:nvSpPr>
            <p:cNvPr id="5" name="五角星形 4"/>
            <p:cNvSpPr/>
            <p:nvPr/>
          </p:nvSpPr>
          <p:spPr bwMode="auto">
            <a:xfrm>
              <a:off x="1475656" y="1916832"/>
              <a:ext cx="576064" cy="504056"/>
            </a:xfrm>
            <a:prstGeom prst="star5">
              <a:avLst/>
            </a:prstGeom>
            <a:solidFill>
              <a:srgbClr val="FFFF00"/>
            </a:solidFill>
            <a:ln w="19050" cap="flat" cmpd="sng" algn="ctr">
              <a:solidFill>
                <a:srgbClr val="FF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
          <p:nvSpPr>
            <p:cNvPr id="11" name="五角星形 10"/>
            <p:cNvSpPr/>
            <p:nvPr/>
          </p:nvSpPr>
          <p:spPr bwMode="auto">
            <a:xfrm>
              <a:off x="1628056" y="2069232"/>
              <a:ext cx="576064" cy="504056"/>
            </a:xfrm>
            <a:prstGeom prst="star5">
              <a:avLst/>
            </a:prstGeom>
            <a:solidFill>
              <a:srgbClr val="FFFF00"/>
            </a:solidFill>
            <a:ln w="19050" cap="flat" cmpd="sng" algn="ctr">
              <a:solidFill>
                <a:srgbClr val="FF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
          <p:nvSpPr>
            <p:cNvPr id="12" name="五角星形 11"/>
            <p:cNvSpPr/>
            <p:nvPr/>
          </p:nvSpPr>
          <p:spPr bwMode="auto">
            <a:xfrm>
              <a:off x="1780456" y="2221632"/>
              <a:ext cx="576064" cy="504056"/>
            </a:xfrm>
            <a:prstGeom prst="star5">
              <a:avLst/>
            </a:prstGeom>
            <a:solidFill>
              <a:srgbClr val="FFFF00"/>
            </a:solidFill>
            <a:ln w="19050" cap="flat" cmpd="sng" algn="ctr">
              <a:solidFill>
                <a:srgbClr val="FF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grpSp>
      <p:sp>
        <p:nvSpPr>
          <p:cNvPr id="14" name="向右箭號 13"/>
          <p:cNvSpPr/>
          <p:nvPr/>
        </p:nvSpPr>
        <p:spPr bwMode="auto">
          <a:xfrm>
            <a:off x="3563888" y="1417483"/>
            <a:ext cx="1296144" cy="1043689"/>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zh-TW" altLang="en-US" sz="2800" b="1" dirty="0">
                <a:solidFill>
                  <a:schemeClr val="tx1"/>
                </a:solidFill>
                <a:latin typeface="+mn-ea"/>
              </a:rPr>
              <a:t>預測</a:t>
            </a:r>
            <a:endParaRPr kumimoji="0" lang="zh-TW" altLang="en-US" sz="2800" b="1" i="0" u="none" strike="noStrike" cap="none" normalizeH="0" baseline="0" dirty="0">
              <a:ln>
                <a:noFill/>
              </a:ln>
              <a:solidFill>
                <a:schemeClr val="tx1"/>
              </a:solidFill>
              <a:effectLst/>
              <a:latin typeface="+mn-ea"/>
            </a:endParaRPr>
          </a:p>
        </p:txBody>
      </p:sp>
      <p:pic>
        <p:nvPicPr>
          <p:cNvPr id="6146" name="Picture 2" descr="「票」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781467"/>
            <a:ext cx="2257425"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80414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Linear Regression on </a:t>
            </a:r>
            <a:r>
              <a:rPr lang="en-US" altLang="zh-TW" dirty="0" err="1"/>
              <a:t>Scikit</a:t>
            </a:r>
            <a:r>
              <a:rPr lang="en-US" altLang="zh-TW" dirty="0"/>
              <a:t>-Learn</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124</a:t>
            </a:fld>
            <a:endParaRPr lang="en-US" altLang="zh-TW" dirty="0"/>
          </a:p>
        </p:txBody>
      </p:sp>
      <p:sp>
        <p:nvSpPr>
          <p:cNvPr id="5" name="文字方塊 4"/>
          <p:cNvSpPr txBox="1"/>
          <p:nvPr/>
        </p:nvSpPr>
        <p:spPr>
          <a:xfrm>
            <a:off x="395536" y="1052736"/>
            <a:ext cx="8568630" cy="4682628"/>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切 </a:t>
            </a:r>
            <a:r>
              <a:rPr lang="en-US" altLang="zh-TW" sz="2000" dirty="0">
                <a:solidFill>
                  <a:srgbClr val="92D050"/>
                </a:solidFill>
                <a:latin typeface="Consolas" panose="020B0609020204030204" pitchFamily="49" charset="0"/>
                <a:ea typeface="+mn-ea"/>
                <a:cs typeface="Consolas" panose="020B0609020204030204" pitchFamily="49" charset="0"/>
              </a:rPr>
              <a:t>training data </a:t>
            </a:r>
            <a:r>
              <a:rPr lang="zh-TW" altLang="en-US" sz="2000" dirty="0">
                <a:solidFill>
                  <a:srgbClr val="92D050"/>
                </a:solidFill>
                <a:latin typeface="Consolas" panose="020B0609020204030204" pitchFamily="49" charset="0"/>
                <a:ea typeface="+mn-ea"/>
                <a:cs typeface="Consolas" panose="020B0609020204030204" pitchFamily="49" charset="0"/>
              </a:rPr>
              <a:t>跟 </a:t>
            </a:r>
            <a:r>
              <a:rPr lang="en-US" altLang="zh-TW" sz="2000" dirty="0">
                <a:solidFill>
                  <a:srgbClr val="92D050"/>
                </a:solidFill>
                <a:latin typeface="Consolas" panose="020B0609020204030204" pitchFamily="49" charset="0"/>
                <a:ea typeface="+mn-ea"/>
                <a:cs typeface="Consolas" panose="020B0609020204030204" pitchFamily="49" charset="0"/>
              </a:rPr>
              <a:t>testing data</a:t>
            </a:r>
          </a:p>
          <a:p>
            <a:pPr marL="90000"/>
            <a:r>
              <a:rPr lang="en-US" altLang="zh-TW" sz="2000" dirty="0" err="1">
                <a:solidFill>
                  <a:schemeClr val="bg1"/>
                </a:solidFill>
                <a:latin typeface="Consolas" panose="020B0609020204030204" pitchFamily="49" charset="0"/>
                <a:cs typeface="Consolas" panose="020B0609020204030204" pitchFamily="49" charset="0"/>
              </a:rPr>
              <a:t>X_train,X_test,y_train,y_test</a:t>
            </a:r>
            <a:r>
              <a:rPr lang="en-US" altLang="zh-TW" sz="2000" dirty="0">
                <a:solidFill>
                  <a:schemeClr val="bg1"/>
                </a:solidFill>
                <a:latin typeface="Consolas" panose="020B0609020204030204" pitchFamily="49" charset="0"/>
                <a:cs typeface="Consolas" panose="020B0609020204030204" pitchFamily="49" charset="0"/>
              </a:rPr>
              <a:t> = </a:t>
            </a:r>
            <a:r>
              <a:rPr lang="en-US" altLang="zh-TW" sz="2000" dirty="0" err="1">
                <a:solidFill>
                  <a:schemeClr val="bg1"/>
                </a:solidFill>
                <a:latin typeface="Consolas" panose="020B0609020204030204" pitchFamily="49" charset="0"/>
                <a:cs typeface="Consolas" panose="020B0609020204030204" pitchFamily="49" charset="0"/>
              </a:rPr>
              <a:t>train_test_split</a:t>
            </a:r>
            <a:r>
              <a:rPr lang="en-US" altLang="zh-TW" sz="2000" dirty="0">
                <a:solidFill>
                  <a:schemeClr val="bg1"/>
                </a:solidFill>
                <a:latin typeface="Consolas" panose="020B0609020204030204" pitchFamily="49" charset="0"/>
                <a:cs typeface="Consolas" panose="020B0609020204030204" pitchFamily="49" charset="0"/>
              </a:rPr>
              <a:t>(</a:t>
            </a:r>
            <a:br>
              <a:rPr lang="en-US" altLang="zh-TW" sz="2000" dirty="0">
                <a:solidFill>
                  <a:schemeClr val="bg1"/>
                </a:solidFill>
                <a:latin typeface="Consolas" panose="020B0609020204030204" pitchFamily="49" charset="0"/>
                <a:cs typeface="Consolas" panose="020B0609020204030204" pitchFamily="49" charset="0"/>
              </a:rPr>
            </a:br>
            <a:r>
              <a:rPr lang="en-US" altLang="zh-TW" sz="2000" dirty="0" err="1">
                <a:solidFill>
                  <a:schemeClr val="bg1"/>
                </a:solidFill>
                <a:latin typeface="Consolas" panose="020B0609020204030204" pitchFamily="49" charset="0"/>
                <a:cs typeface="Consolas" panose="020B0609020204030204" pitchFamily="49" charset="0"/>
              </a:rPr>
              <a:t>movie_box</a:t>
            </a:r>
            <a:r>
              <a:rPr lang="en-US" altLang="zh-TW" sz="2000" dirty="0">
                <a:solidFill>
                  <a:schemeClr val="bg1"/>
                </a:solidFill>
                <a:latin typeface="Consolas" panose="020B0609020204030204" pitchFamily="49" charset="0"/>
                <a:cs typeface="Consolas" panose="020B0609020204030204" pitchFamily="49" charset="0"/>
              </a:rPr>
              <a:t>["</a:t>
            </a:r>
            <a:r>
              <a:rPr lang="zh-TW" altLang="en-US" sz="2000" dirty="0">
                <a:solidFill>
                  <a:srgbClr val="FFC000"/>
                </a:solidFill>
                <a:latin typeface="Consolas" panose="020B0609020204030204" pitchFamily="49" charset="0"/>
                <a:cs typeface="Consolas" panose="020B0609020204030204" pitchFamily="49" charset="0"/>
              </a:rPr>
              <a:t>平均星等</a:t>
            </a:r>
            <a:r>
              <a:rPr lang="en-US" altLang="zh-TW" sz="2000" dirty="0">
                <a:solidFill>
                  <a:schemeClr val="bg1"/>
                </a:solidFill>
                <a:latin typeface="Consolas" panose="020B0609020204030204" pitchFamily="49" charset="0"/>
                <a:cs typeface="Consolas" panose="020B0609020204030204" pitchFamily="49" charset="0"/>
              </a:rPr>
              <a:t>"], np.log10(</a:t>
            </a:r>
            <a:r>
              <a:rPr lang="en-US" altLang="zh-TW" sz="2000" dirty="0" err="1">
                <a:solidFill>
                  <a:schemeClr val="bg1"/>
                </a:solidFill>
                <a:latin typeface="Consolas" panose="020B0609020204030204" pitchFamily="49" charset="0"/>
                <a:cs typeface="Consolas" panose="020B0609020204030204" pitchFamily="49" charset="0"/>
              </a:rPr>
              <a:t>movie_box</a:t>
            </a:r>
            <a:r>
              <a:rPr lang="en-US" altLang="zh-TW" sz="2000" dirty="0">
                <a:solidFill>
                  <a:schemeClr val="bg1"/>
                </a:solidFill>
                <a:latin typeface="Consolas" panose="020B0609020204030204" pitchFamily="49" charset="0"/>
                <a:cs typeface="Consolas" panose="020B0609020204030204" pitchFamily="49" charset="0"/>
              </a:rPr>
              <a:t>["</a:t>
            </a:r>
            <a:r>
              <a:rPr lang="zh-TW" altLang="en-US" sz="2000" dirty="0">
                <a:solidFill>
                  <a:srgbClr val="FFC000"/>
                </a:solidFill>
                <a:latin typeface="Consolas" panose="020B0609020204030204" pitchFamily="49" charset="0"/>
                <a:cs typeface="Consolas" panose="020B0609020204030204" pitchFamily="49" charset="0"/>
              </a:rPr>
              <a:t>平均票房</a:t>
            </a:r>
            <a:r>
              <a:rPr lang="en-US" altLang="zh-TW" sz="2000" dirty="0">
                <a:solidFill>
                  <a:schemeClr val="bg1"/>
                </a:solidFill>
                <a:latin typeface="Consolas" panose="020B0609020204030204" pitchFamily="49" charset="0"/>
                <a:cs typeface="Consolas" panose="020B0609020204030204" pitchFamily="49" charset="0"/>
              </a:rPr>
              <a:t>"]))</a:t>
            </a:r>
          </a:p>
          <a:p>
            <a:pPr marL="90000"/>
            <a:endParaRPr lang="en-US" altLang="zh-TW" sz="2000" i="1"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cs typeface="Consolas" panose="020B0609020204030204" pitchFamily="49" charset="0"/>
              </a:rPr>
              <a:t># </a:t>
            </a:r>
            <a:r>
              <a:rPr lang="zh-TW" altLang="en-US" sz="2000" dirty="0">
                <a:solidFill>
                  <a:srgbClr val="92D050"/>
                </a:solidFill>
                <a:latin typeface="Consolas" panose="020B0609020204030204" pitchFamily="49" charset="0"/>
                <a:cs typeface="Consolas" panose="020B0609020204030204" pitchFamily="49" charset="0"/>
              </a:rPr>
              <a:t>建立 </a:t>
            </a:r>
            <a:r>
              <a:rPr lang="en-US" altLang="zh-TW" sz="2000" dirty="0">
                <a:solidFill>
                  <a:srgbClr val="92D050"/>
                </a:solidFill>
                <a:latin typeface="Consolas" panose="020B0609020204030204" pitchFamily="49" charset="0"/>
                <a:cs typeface="Consolas" panose="020B0609020204030204" pitchFamily="49" charset="0"/>
              </a:rPr>
              <a:t>Regression</a:t>
            </a:r>
            <a:r>
              <a:rPr lang="zh-TW" altLang="en-US" sz="2000" dirty="0">
                <a:solidFill>
                  <a:srgbClr val="92D050"/>
                </a:solidFill>
                <a:latin typeface="Consolas" panose="020B0609020204030204" pitchFamily="49" charset="0"/>
                <a:cs typeface="Consolas" panose="020B0609020204030204" pitchFamily="49" charset="0"/>
              </a:rPr>
              <a:t> 模型</a:t>
            </a:r>
            <a:endParaRPr lang="en-US" altLang="zh-TW" sz="2000" i="1" dirty="0">
              <a:solidFill>
                <a:schemeClr val="bg1"/>
              </a:solidFill>
              <a:latin typeface="Consolas" panose="020B0609020204030204" pitchFamily="49" charset="0"/>
              <a:ea typeface="+mn-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reg</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LinearRegression</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cs typeface="Consolas" panose="020B0609020204030204" pitchFamily="49" charset="0"/>
              </a:rPr>
              <a:t>#</a:t>
            </a:r>
            <a:r>
              <a:rPr lang="zh-TW" altLang="en-US" sz="2000" i="1" dirty="0">
                <a:solidFill>
                  <a:srgbClr val="92D050"/>
                </a:solidFill>
                <a:latin typeface="Consolas" panose="020B0609020204030204" pitchFamily="49" charset="0"/>
                <a:cs typeface="Consolas" panose="020B0609020204030204" pitchFamily="49" charset="0"/>
              </a:rPr>
              <a:t> </a:t>
            </a:r>
            <a:r>
              <a:rPr lang="zh-TW" altLang="en-US" sz="2000" dirty="0">
                <a:solidFill>
                  <a:srgbClr val="92D050"/>
                </a:solidFill>
                <a:latin typeface="Consolas" panose="020B0609020204030204" pitchFamily="49" charset="0"/>
                <a:cs typeface="Consolas" panose="020B0609020204030204" pitchFamily="49" charset="0"/>
              </a:rPr>
              <a:t>放入 </a:t>
            </a:r>
            <a:r>
              <a:rPr lang="en-US" altLang="zh-TW" sz="2000" dirty="0">
                <a:solidFill>
                  <a:srgbClr val="92D050"/>
                </a:solidFill>
                <a:latin typeface="Consolas" panose="020B0609020204030204" pitchFamily="49" charset="0"/>
                <a:cs typeface="Consolas" panose="020B0609020204030204" pitchFamily="49" charset="0"/>
              </a:rPr>
              <a:t>training data </a:t>
            </a:r>
            <a:r>
              <a:rPr lang="zh-TW" altLang="en-US" sz="2000" dirty="0">
                <a:solidFill>
                  <a:srgbClr val="92D050"/>
                </a:solidFill>
                <a:latin typeface="Consolas" panose="020B0609020204030204" pitchFamily="49" charset="0"/>
                <a:cs typeface="Consolas" panose="020B0609020204030204" pitchFamily="49" charset="0"/>
              </a:rPr>
              <a:t>進行訓練</a:t>
            </a:r>
            <a:endParaRPr lang="en-US" altLang="zh-TW" sz="2000" dirty="0">
              <a:solidFill>
                <a:srgbClr val="92D050"/>
              </a:solidFill>
              <a:latin typeface="Consolas" panose="020B0609020204030204" pitchFamily="49" charset="0"/>
              <a:cs typeface="Consolas" panose="020B0609020204030204" pitchFamily="49" charset="0"/>
            </a:endParaRPr>
          </a:p>
          <a:p>
            <a:pPr marL="90000"/>
            <a:r>
              <a:rPr lang="fr-FR" altLang="zh-TW" sz="2000" dirty="0">
                <a:solidFill>
                  <a:schemeClr val="bg1"/>
                </a:solidFill>
                <a:latin typeface="Consolas" panose="020B0609020204030204" pitchFamily="49" charset="0"/>
                <a:ea typeface="+mn-ea"/>
                <a:cs typeface="Consolas" panose="020B0609020204030204" pitchFamily="49" charset="0"/>
              </a:rPr>
              <a:t>reg.fit(X_train, y_train)</a:t>
            </a:r>
          </a:p>
          <a:p>
            <a:pPr marL="90000"/>
            <a:endParaRPr lang="fr-FR"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cs typeface="Consolas" panose="020B0609020204030204" pitchFamily="49" charset="0"/>
              </a:rPr>
              <a:t>#</a:t>
            </a:r>
            <a:r>
              <a:rPr lang="zh-TW" altLang="en-US" sz="2000" i="1" dirty="0">
                <a:solidFill>
                  <a:srgbClr val="92D050"/>
                </a:solidFill>
                <a:latin typeface="Consolas" panose="020B0609020204030204" pitchFamily="49" charset="0"/>
                <a:cs typeface="Consolas" panose="020B0609020204030204" pitchFamily="49" charset="0"/>
              </a:rPr>
              <a:t> </a:t>
            </a:r>
            <a:r>
              <a:rPr lang="zh-TW" altLang="en-US" sz="2000" dirty="0">
                <a:solidFill>
                  <a:srgbClr val="92D050"/>
                </a:solidFill>
                <a:latin typeface="Consolas" panose="020B0609020204030204" pitchFamily="49" charset="0"/>
                <a:cs typeface="Consolas" panose="020B0609020204030204" pitchFamily="49" charset="0"/>
              </a:rPr>
              <a:t>用 </a:t>
            </a:r>
            <a:r>
              <a:rPr lang="en-US" altLang="zh-TW" sz="2000" dirty="0">
                <a:solidFill>
                  <a:srgbClr val="92D050"/>
                </a:solidFill>
                <a:latin typeface="Consolas" panose="020B0609020204030204" pitchFamily="49" charset="0"/>
                <a:cs typeface="Consolas" panose="020B0609020204030204" pitchFamily="49" charset="0"/>
              </a:rPr>
              <a:t>testing</a:t>
            </a:r>
            <a:r>
              <a:rPr lang="zh-TW" altLang="en-US" sz="2000" dirty="0">
                <a:solidFill>
                  <a:srgbClr val="92D050"/>
                </a:solidFill>
                <a:latin typeface="Consolas" panose="020B0609020204030204" pitchFamily="49" charset="0"/>
                <a:cs typeface="Consolas" panose="020B0609020204030204" pitchFamily="49" charset="0"/>
              </a:rPr>
              <a:t> </a:t>
            </a:r>
            <a:r>
              <a:rPr lang="en-US" altLang="zh-TW" sz="2000" dirty="0">
                <a:solidFill>
                  <a:srgbClr val="92D050"/>
                </a:solidFill>
                <a:latin typeface="Consolas" panose="020B0609020204030204" pitchFamily="49" charset="0"/>
                <a:cs typeface="Consolas" panose="020B0609020204030204" pitchFamily="49" charset="0"/>
              </a:rPr>
              <a:t>data</a:t>
            </a:r>
            <a:r>
              <a:rPr lang="zh-TW" altLang="en-US" sz="2000" dirty="0">
                <a:solidFill>
                  <a:srgbClr val="92D050"/>
                </a:solidFill>
                <a:latin typeface="Consolas" panose="020B0609020204030204" pitchFamily="49" charset="0"/>
                <a:cs typeface="Consolas" panose="020B0609020204030204" pitchFamily="49" charset="0"/>
              </a:rPr>
              <a:t> 做預測</a:t>
            </a:r>
            <a:endParaRPr lang="en-US" altLang="zh-TW" sz="2000" dirty="0">
              <a:solidFill>
                <a:srgbClr val="92D050"/>
              </a:solidFill>
              <a:latin typeface="Consolas" panose="020B0609020204030204" pitchFamily="49" charset="0"/>
              <a:cs typeface="Consolas" panose="020B0609020204030204" pitchFamily="49" charset="0"/>
            </a:endParaRPr>
          </a:p>
          <a:p>
            <a:pPr marL="90000"/>
            <a:r>
              <a:rPr lang="fr-FR" altLang="zh-TW" sz="2000" dirty="0">
                <a:solidFill>
                  <a:schemeClr val="bg1"/>
                </a:solidFill>
                <a:latin typeface="Consolas" panose="020B0609020204030204" pitchFamily="49" charset="0"/>
                <a:cs typeface="Consolas" panose="020B0609020204030204" pitchFamily="49" charset="0"/>
              </a:rPr>
              <a:t>y_pred = reg.predict(X_test)</a:t>
            </a:r>
          </a:p>
          <a:p>
            <a:pPr marL="90000"/>
            <a:endParaRPr lang="fr-FR"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cs typeface="Consolas" panose="020B0609020204030204" pitchFamily="49" charset="0"/>
              </a:rPr>
              <a:t>#</a:t>
            </a:r>
            <a:r>
              <a:rPr lang="zh-TW" altLang="en-US" sz="2000" i="1" dirty="0">
                <a:solidFill>
                  <a:srgbClr val="92D050"/>
                </a:solidFill>
                <a:latin typeface="Consolas" panose="020B0609020204030204" pitchFamily="49" charset="0"/>
                <a:cs typeface="Consolas" panose="020B0609020204030204" pitchFamily="49" charset="0"/>
              </a:rPr>
              <a:t> </a:t>
            </a:r>
            <a:r>
              <a:rPr lang="zh-TW" altLang="en-US" sz="2000" dirty="0">
                <a:solidFill>
                  <a:srgbClr val="92D050"/>
                </a:solidFill>
                <a:latin typeface="Consolas" panose="020B0609020204030204" pitchFamily="49" charset="0"/>
                <a:cs typeface="Consolas" panose="020B0609020204030204" pitchFamily="49" charset="0"/>
              </a:rPr>
              <a:t>算出 </a:t>
            </a:r>
            <a:r>
              <a:rPr lang="en-US" altLang="zh-TW" sz="2000" dirty="0">
                <a:solidFill>
                  <a:srgbClr val="92D050"/>
                </a:solidFill>
                <a:latin typeface="Consolas" panose="020B0609020204030204" pitchFamily="49" charset="0"/>
                <a:cs typeface="Consolas" panose="020B0609020204030204" pitchFamily="49" charset="0"/>
              </a:rPr>
              <a:t>testing</a:t>
            </a:r>
            <a:r>
              <a:rPr lang="zh-TW" altLang="en-US" sz="2000" dirty="0">
                <a:solidFill>
                  <a:srgbClr val="92D050"/>
                </a:solidFill>
                <a:latin typeface="Consolas" panose="020B0609020204030204" pitchFamily="49" charset="0"/>
                <a:cs typeface="Consolas" panose="020B0609020204030204" pitchFamily="49" charset="0"/>
              </a:rPr>
              <a:t> </a:t>
            </a:r>
            <a:r>
              <a:rPr lang="en-US" altLang="zh-TW" sz="2000" dirty="0">
                <a:solidFill>
                  <a:srgbClr val="92D050"/>
                </a:solidFill>
                <a:latin typeface="Consolas" panose="020B0609020204030204" pitchFamily="49" charset="0"/>
                <a:cs typeface="Consolas" panose="020B0609020204030204" pitchFamily="49" charset="0"/>
              </a:rPr>
              <a:t>data</a:t>
            </a:r>
            <a:r>
              <a:rPr lang="zh-TW" altLang="en-US" sz="2000" dirty="0">
                <a:solidFill>
                  <a:srgbClr val="92D050"/>
                </a:solidFill>
                <a:latin typeface="Consolas" panose="020B0609020204030204" pitchFamily="49" charset="0"/>
                <a:cs typeface="Consolas" panose="020B0609020204030204" pitchFamily="49" charset="0"/>
              </a:rPr>
              <a:t> 與預測結果的相關係數</a:t>
            </a:r>
            <a:endParaRPr lang="en-US" altLang="zh-TW" sz="2000" dirty="0">
              <a:solidFill>
                <a:srgbClr val="92D050"/>
              </a:solidFill>
              <a:latin typeface="Consolas" panose="020B0609020204030204" pitchFamily="49" charset="0"/>
              <a:cs typeface="Consolas" panose="020B0609020204030204" pitchFamily="49" charset="0"/>
            </a:endParaRPr>
          </a:p>
          <a:p>
            <a:pPr marL="90000"/>
            <a:r>
              <a:rPr lang="zh-TW" altLang="zh-TW" sz="2000" dirty="0">
                <a:solidFill>
                  <a:srgbClr val="00FFFF"/>
                </a:solidFill>
                <a:latin typeface="Consolas"/>
                <a:ea typeface="Consolas"/>
                <a:cs typeface="Consolas"/>
                <a:sym typeface="Consolas"/>
              </a:rPr>
              <a:t>print</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pearsonr</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y_pred</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y_test</a:t>
            </a:r>
            <a:r>
              <a:rPr lang="en-US" altLang="zh-TW" sz="2000" dirty="0">
                <a:solidFill>
                  <a:schemeClr val="bg1"/>
                </a:solidFill>
                <a:latin typeface="Consolas" panose="020B0609020204030204" pitchFamily="49" charset="0"/>
                <a:ea typeface="+mn-ea"/>
                <a:cs typeface="Consolas" panose="020B0609020204030204" pitchFamily="49" charset="0"/>
              </a:rPr>
              <a:t>))</a:t>
            </a:r>
          </a:p>
        </p:txBody>
      </p:sp>
      <p:sp>
        <p:nvSpPr>
          <p:cNvPr id="6" name="矩形 5"/>
          <p:cNvSpPr/>
          <p:nvPr/>
        </p:nvSpPr>
        <p:spPr bwMode="auto">
          <a:xfrm>
            <a:off x="6084168" y="5157192"/>
            <a:ext cx="1008112" cy="52540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r>
              <a:rPr kumimoji="0" lang="en-US" altLang="zh-TW" sz="28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0.21</a:t>
            </a:r>
            <a:endParaRPr kumimoji="0" lang="zh-TW" altLang="en-US" sz="28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pic>
        <p:nvPicPr>
          <p:cNvPr id="3" name="圖片 2"/>
          <p:cNvPicPr>
            <a:picLocks noChangeAspect="1"/>
          </p:cNvPicPr>
          <p:nvPr/>
        </p:nvPicPr>
        <p:blipFill>
          <a:blip r:embed="rId2"/>
          <a:stretch>
            <a:fillRect/>
          </a:stretch>
        </p:blipFill>
        <p:spPr>
          <a:xfrm>
            <a:off x="7236296" y="4306926"/>
            <a:ext cx="1295761" cy="1375667"/>
          </a:xfrm>
          <a:prstGeom prst="rect">
            <a:avLst/>
          </a:prstGeom>
        </p:spPr>
      </p:pic>
    </p:spTree>
    <p:extLst>
      <p:ext uri="{BB962C8B-B14F-4D97-AF65-F5344CB8AC3E}">
        <p14:creationId xmlns:p14="http://schemas.microsoft.com/office/powerpoint/2010/main" val="84802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為什麼這麼差</a:t>
            </a:r>
            <a:r>
              <a:rPr lang="en-US" altLang="zh-TW" dirty="0"/>
              <a:t>?</a:t>
            </a:r>
            <a:r>
              <a:rPr lang="zh-TW" altLang="en-US" dirty="0"/>
              <a:t> </a:t>
            </a:r>
            <a:r>
              <a:rPr lang="en-US" altLang="zh-TW" dirty="0"/>
              <a:t>(1/2)</a:t>
            </a:r>
            <a:endParaRPr lang="zh-TW" altLang="en-US" dirty="0"/>
          </a:p>
        </p:txBody>
      </p:sp>
      <p:sp>
        <p:nvSpPr>
          <p:cNvPr id="3" name="內容版面配置區 2"/>
          <p:cNvSpPr>
            <a:spLocks noGrp="1"/>
          </p:cNvSpPr>
          <p:nvPr>
            <p:ph idx="1"/>
          </p:nvPr>
        </p:nvSpPr>
        <p:spPr/>
        <p:txBody>
          <a:bodyPr/>
          <a:lstStyle/>
          <a:p>
            <a:r>
              <a:rPr lang="zh-TW" altLang="en-US" dirty="0"/>
              <a:t>評論星等跟票房沒有很強烈的線性關係</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125</a:t>
            </a:fld>
            <a:endParaRPr lang="en-US" altLang="zh-TW" dirty="0"/>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455" y="1844676"/>
            <a:ext cx="7128792" cy="4608512"/>
          </a:xfrm>
          <a:prstGeom prst="rect">
            <a:avLst/>
          </a:prstGeom>
        </p:spPr>
      </p:pic>
    </p:spTree>
    <p:extLst>
      <p:ext uri="{BB962C8B-B14F-4D97-AF65-F5344CB8AC3E}">
        <p14:creationId xmlns:p14="http://schemas.microsoft.com/office/powerpoint/2010/main" val="278362222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為什麼這麼差</a:t>
            </a:r>
            <a:r>
              <a:rPr lang="en-US" altLang="zh-TW" dirty="0"/>
              <a:t>?</a:t>
            </a:r>
            <a:r>
              <a:rPr lang="zh-TW" altLang="en-US" dirty="0"/>
              <a:t> </a:t>
            </a:r>
            <a:r>
              <a:rPr lang="en-US" altLang="zh-TW" dirty="0"/>
              <a:t>(2/2)</a:t>
            </a:r>
            <a:endParaRPr lang="zh-TW" altLang="en-US" dirty="0"/>
          </a:p>
        </p:txBody>
      </p:sp>
      <p:sp>
        <p:nvSpPr>
          <p:cNvPr id="3" name="內容版面配置區 2"/>
          <p:cNvSpPr>
            <a:spLocks noGrp="1"/>
          </p:cNvSpPr>
          <p:nvPr>
            <p:ph idx="1"/>
          </p:nvPr>
        </p:nvSpPr>
        <p:spPr/>
        <p:txBody>
          <a:bodyPr/>
          <a:lstStyle/>
          <a:p>
            <a:r>
              <a:rPr lang="en-US" altLang="zh-TW" dirty="0"/>
              <a:t>Features </a:t>
            </a:r>
            <a:r>
              <a:rPr lang="zh-TW" altLang="en-US" dirty="0"/>
              <a:t>用的太少</a:t>
            </a:r>
            <a:endParaRPr lang="en-US" altLang="zh-TW" dirty="0"/>
          </a:p>
          <a:p>
            <a:pPr lvl="1"/>
            <a:r>
              <a:rPr lang="zh-TW" altLang="en-US" dirty="0"/>
              <a:t>還有很多變數可以解釋票房的變異</a:t>
            </a:r>
            <a:endParaRPr lang="en-US" altLang="zh-TW" dirty="0"/>
          </a:p>
          <a:p>
            <a:endParaRPr lang="en-US" altLang="zh-TW" dirty="0"/>
          </a:p>
          <a:p>
            <a:pPr marL="0" indent="0">
              <a:buNone/>
            </a:pPr>
            <a:endParaRPr lang="en-US" altLang="zh-TW" dirty="0"/>
          </a:p>
          <a:p>
            <a:r>
              <a:rPr lang="zh-TW" altLang="en-US" dirty="0"/>
              <a:t>回歸太難了</a:t>
            </a:r>
            <a:endParaRPr lang="en-US" altLang="zh-TW" dirty="0"/>
          </a:p>
          <a:p>
            <a:pPr lvl="1"/>
            <a:r>
              <a:rPr lang="zh-TW" altLang="en-US" dirty="0"/>
              <a:t>試試用分類吧</a:t>
            </a:r>
            <a:r>
              <a:rPr lang="en-US" altLang="zh-TW" dirty="0"/>
              <a:t>!</a:t>
            </a:r>
          </a:p>
          <a:p>
            <a:pPr lvl="1"/>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126</a:t>
            </a:fld>
            <a:endParaRPr lang="en-US" altLang="zh-TW" dirty="0"/>
          </a:p>
        </p:txBody>
      </p:sp>
      <p:pic>
        <p:nvPicPr>
          <p:cNvPr id="6" name="Picture 2" descr="「give me more」的圖片搜尋結果"/>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276872"/>
            <a:ext cx="2622168" cy="118471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bwMode="auto">
          <a:xfrm>
            <a:off x="1710355" y="5085184"/>
            <a:ext cx="5321122" cy="58695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indent="0" algn="ctr">
              <a:buNone/>
            </a:pPr>
            <a:r>
              <a:rPr lang="zh-TW" altLang="en-US" sz="3200" dirty="0">
                <a:latin typeface="+mn-ea"/>
                <a:ea typeface="+mn-ea"/>
              </a:rPr>
              <a:t>不叫座</a:t>
            </a:r>
            <a:r>
              <a:rPr lang="en-US" altLang="zh-TW" sz="3200" dirty="0">
                <a:latin typeface="+mn-ea"/>
                <a:ea typeface="+mn-ea"/>
              </a:rPr>
              <a:t>&lt;</a:t>
            </a:r>
            <a:r>
              <a:rPr lang="zh-TW" altLang="en-US" sz="3200" dirty="0">
                <a:latin typeface="+mn-ea"/>
                <a:ea typeface="+mn-ea"/>
              </a:rPr>
              <a:t>票房中位數</a:t>
            </a:r>
            <a:r>
              <a:rPr lang="en-US" altLang="zh-TW" sz="3200" dirty="0">
                <a:latin typeface="+mn-ea"/>
                <a:ea typeface="+mn-ea"/>
              </a:rPr>
              <a:t>&lt;</a:t>
            </a:r>
            <a:r>
              <a:rPr lang="zh-TW" altLang="en-US" sz="3200" dirty="0">
                <a:latin typeface="+mn-ea"/>
                <a:ea typeface="+mn-ea"/>
              </a:rPr>
              <a:t>叫座</a:t>
            </a:r>
          </a:p>
        </p:txBody>
      </p:sp>
      <p:pic>
        <p:nvPicPr>
          <p:cNvPr id="5122" name="Picture 2" descr="Boss and employee with coins Free Vector">
            <a:extLst>
              <a:ext uri="{FF2B5EF4-FFF2-40B4-BE49-F238E27FC236}">
                <a16:creationId xmlns:a16="http://schemas.microsoft.com/office/drawing/2014/main" xmlns="" id="{D834298B-7C0F-434F-8E3E-FACFE3AF42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95" b="92111" l="50160" r="97604">
                        <a14:foregroundMark x1="55751" y1="33689" x2="55751" y2="33689"/>
                        <a14:foregroundMark x1="59744" y1="29638" x2="59744" y2="29638"/>
                        <a14:foregroundMark x1="64537" y1="31983" x2="64537" y2="31983"/>
                      </a14:backgroundRemoval>
                    </a14:imgEffect>
                  </a14:imgLayer>
                </a14:imgProps>
              </a:ext>
              <a:ext uri="{28A0092B-C50C-407E-A947-70E740481C1C}">
                <a14:useLocalDpi xmlns:a14="http://schemas.microsoft.com/office/drawing/2010/main" val="0"/>
              </a:ext>
            </a:extLst>
          </a:blip>
          <a:srcRect/>
          <a:stretch>
            <a:fillRect/>
          </a:stretch>
        </p:blipFill>
        <p:spPr bwMode="auto">
          <a:xfrm>
            <a:off x="5334769" y="3841936"/>
            <a:ext cx="3485381" cy="26112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oss and employee with coins Free Vector">
            <a:extLst>
              <a:ext uri="{FF2B5EF4-FFF2-40B4-BE49-F238E27FC236}">
                <a16:creationId xmlns:a16="http://schemas.microsoft.com/office/drawing/2014/main" xmlns="" id="{FE0D2B22-8C57-4B6A-A2CD-40E9FC77BA9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3646" b="96162" l="4313" r="51757">
                        <a14:foregroundMark x1="44089" y1="54584" x2="44089" y2="54584"/>
                      </a14:backgroundRemoval>
                    </a14:imgEffect>
                  </a14:imgLayer>
                </a14:imgProps>
              </a:ext>
              <a:ext uri="{28A0092B-C50C-407E-A947-70E740481C1C}">
                <a14:useLocalDpi xmlns:a14="http://schemas.microsoft.com/office/drawing/2010/main" val="0"/>
              </a:ext>
            </a:extLst>
          </a:blip>
          <a:srcRect/>
          <a:stretch>
            <a:fillRect/>
          </a:stretch>
        </p:blipFill>
        <p:spPr bwMode="auto">
          <a:xfrm>
            <a:off x="0" y="3858359"/>
            <a:ext cx="3485381" cy="261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6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分類問題的好幫手 </a:t>
            </a:r>
            <a:r>
              <a:rPr lang="en-US" altLang="zh-TW" dirty="0"/>
              <a:t>-</a:t>
            </a:r>
            <a:r>
              <a:rPr lang="zh-TW" altLang="en-US" dirty="0"/>
              <a:t> 決策樹 </a:t>
            </a:r>
            <a:r>
              <a:rPr lang="en-US" altLang="zh-TW" dirty="0"/>
              <a:t>(Decision</a:t>
            </a:r>
            <a:r>
              <a:rPr lang="zh-TW" altLang="en-US" dirty="0"/>
              <a:t> </a:t>
            </a:r>
            <a:r>
              <a:rPr lang="en-US" altLang="zh-TW" dirty="0"/>
              <a:t>Tree)</a:t>
            </a:r>
            <a:endParaRPr lang="zh-TW" altLang="en-US" dirty="0"/>
          </a:p>
        </p:txBody>
      </p:sp>
      <p:pic>
        <p:nvPicPr>
          <p:cNvPr id="419841" name="Picture 1" descr="C:\Users\Fred yu\Downloads\tree1.jpg"/>
          <p:cNvPicPr>
            <a:picLocks noChangeAspect="1" noChangeArrowheads="1"/>
          </p:cNvPicPr>
          <p:nvPr/>
        </p:nvPicPr>
        <p:blipFill>
          <a:blip r:embed="rId3" cstate="print"/>
          <a:srcRect l="49444"/>
          <a:stretch>
            <a:fillRect/>
          </a:stretch>
        </p:blipFill>
        <p:spPr bwMode="auto">
          <a:xfrm>
            <a:off x="350520" y="3251765"/>
            <a:ext cx="4379493" cy="2411417"/>
          </a:xfrm>
          <a:prstGeom prst="rect">
            <a:avLst/>
          </a:prstGeom>
          <a:noFill/>
        </p:spPr>
      </p:pic>
      <p:pic>
        <p:nvPicPr>
          <p:cNvPr id="6" name="Picture 1" descr="C:\Users\Fred yu\Downloads\tree1.jpg"/>
          <p:cNvPicPr>
            <a:picLocks noChangeAspect="1" noChangeArrowheads="1"/>
          </p:cNvPicPr>
          <p:nvPr/>
        </p:nvPicPr>
        <p:blipFill>
          <a:blip r:embed="rId3" cstate="print"/>
          <a:srcRect r="53241"/>
          <a:stretch>
            <a:fillRect/>
          </a:stretch>
        </p:blipFill>
        <p:spPr bwMode="auto">
          <a:xfrm>
            <a:off x="4782344" y="3116952"/>
            <a:ext cx="4050633" cy="2411417"/>
          </a:xfrm>
          <a:prstGeom prst="rect">
            <a:avLst/>
          </a:prstGeom>
          <a:noFill/>
        </p:spPr>
      </p:pic>
      <p:sp>
        <p:nvSpPr>
          <p:cNvPr id="8" name="內容版面配置區 2"/>
          <p:cNvSpPr>
            <a:spLocks noGrp="1"/>
          </p:cNvSpPr>
          <p:nvPr>
            <p:ph sz="quarter" idx="4294967295"/>
          </p:nvPr>
        </p:nvSpPr>
        <p:spPr>
          <a:xfrm>
            <a:off x="857151" y="1421382"/>
            <a:ext cx="7962999" cy="4241800"/>
          </a:xfrm>
          <a:prstGeom prst="rect">
            <a:avLst/>
          </a:prstGeom>
        </p:spPr>
        <p:txBody>
          <a:bodyPr/>
          <a:lstStyle/>
          <a:p>
            <a:r>
              <a:rPr lang="zh-TW" altLang="en-US" dirty="0"/>
              <a:t>在空間中找到一些線 </a:t>
            </a:r>
            <a:r>
              <a:rPr lang="en-US" altLang="zh-TW" dirty="0"/>
              <a:t>(rule)</a:t>
            </a:r>
            <a:r>
              <a:rPr lang="zh-TW" altLang="en-US" dirty="0"/>
              <a:t> 讓這些點可以被分開</a:t>
            </a:r>
            <a:endParaRPr lang="en-US" altLang="zh-TW" dirty="0"/>
          </a:p>
          <a:p>
            <a:r>
              <a:rPr lang="zh-TW" altLang="en-US" dirty="0"/>
              <a:t>每個分支就好像在做決策 </a:t>
            </a:r>
            <a:r>
              <a:rPr lang="en-US" altLang="zh-TW" dirty="0"/>
              <a:t>(Decision)</a:t>
            </a:r>
          </a:p>
        </p:txBody>
      </p:sp>
      <p:sp>
        <p:nvSpPr>
          <p:cNvPr id="3" name="投影片編號版面配置區 2"/>
          <p:cNvSpPr>
            <a:spLocks noGrp="1"/>
          </p:cNvSpPr>
          <p:nvPr>
            <p:ph type="sldNum" sz="quarter" idx="4294967295"/>
          </p:nvPr>
        </p:nvSpPr>
        <p:spPr>
          <a:xfrm>
            <a:off x="7969462" y="6439003"/>
            <a:ext cx="730250" cy="274320"/>
          </a:xfrm>
          <a:prstGeom prst="rect">
            <a:avLst/>
          </a:prstGeom>
        </p:spPr>
        <p:txBody>
          <a:bodyPr/>
          <a:lstStyle/>
          <a:p>
            <a:fld id="{364BDB6F-CBE5-4A85-93E9-3C808163A065}" type="slidenum">
              <a:rPr lang="zh-TW" altLang="en-US" smtClean="0"/>
              <a:pPr/>
              <a:t>127</a:t>
            </a:fld>
            <a:endParaRPr lang="zh-TW" altLang="en-US" dirty="0"/>
          </a:p>
        </p:txBody>
      </p:sp>
    </p:spTree>
    <p:extLst>
      <p:ext uri="{BB962C8B-B14F-4D97-AF65-F5344CB8AC3E}">
        <p14:creationId xmlns:p14="http://schemas.microsoft.com/office/powerpoint/2010/main" val="31066428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Decision Tree on </a:t>
            </a:r>
            <a:r>
              <a:rPr lang="en-US" altLang="zh-TW" dirty="0" err="1"/>
              <a:t>Scikit</a:t>
            </a:r>
            <a:r>
              <a:rPr lang="en-US" altLang="zh-TW" dirty="0"/>
              <a:t>-Learn</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128</a:t>
            </a:fld>
            <a:endParaRPr lang="en-US" altLang="zh-TW" dirty="0"/>
          </a:p>
        </p:txBody>
      </p:sp>
      <p:sp>
        <p:nvSpPr>
          <p:cNvPr id="5" name="文字方塊 4"/>
          <p:cNvSpPr txBox="1"/>
          <p:nvPr/>
        </p:nvSpPr>
        <p:spPr>
          <a:xfrm>
            <a:off x="395536" y="1052736"/>
            <a:ext cx="8568630" cy="5112568"/>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切 </a:t>
            </a:r>
            <a:r>
              <a:rPr lang="en-US" altLang="zh-TW" sz="2000" dirty="0">
                <a:solidFill>
                  <a:srgbClr val="92D050"/>
                </a:solidFill>
                <a:latin typeface="Consolas" panose="020B0609020204030204" pitchFamily="49" charset="0"/>
                <a:ea typeface="+mj-ea"/>
                <a:cs typeface="Consolas" panose="020B0609020204030204" pitchFamily="49" charset="0"/>
              </a:rPr>
              <a:t>training data </a:t>
            </a:r>
            <a:r>
              <a:rPr lang="zh-TW" altLang="en-US" sz="2000" dirty="0">
                <a:solidFill>
                  <a:srgbClr val="92D050"/>
                </a:solidFill>
                <a:latin typeface="Consolas" panose="020B0609020204030204" pitchFamily="49" charset="0"/>
                <a:ea typeface="+mj-ea"/>
                <a:cs typeface="Consolas" panose="020B0609020204030204" pitchFamily="49" charset="0"/>
              </a:rPr>
              <a:t>跟 </a:t>
            </a:r>
            <a:r>
              <a:rPr lang="en-US" altLang="zh-TW" sz="2000" dirty="0">
                <a:solidFill>
                  <a:srgbClr val="92D050"/>
                </a:solidFill>
                <a:latin typeface="Consolas" panose="020B0609020204030204" pitchFamily="49" charset="0"/>
                <a:ea typeface="+mj-ea"/>
                <a:cs typeface="Consolas" panose="020B0609020204030204" pitchFamily="49" charset="0"/>
              </a:rPr>
              <a:t>testing data</a:t>
            </a:r>
          </a:p>
          <a:p>
            <a:pPr marL="90000"/>
            <a:r>
              <a:rPr lang="en-US" altLang="zh-TW" sz="2000" dirty="0" err="1">
                <a:solidFill>
                  <a:schemeClr val="bg1"/>
                </a:solidFill>
                <a:latin typeface="Consolas" panose="020B0609020204030204" pitchFamily="49" charset="0"/>
                <a:ea typeface="+mj-ea"/>
                <a:cs typeface="Consolas" panose="020B0609020204030204" pitchFamily="49" charset="0"/>
              </a:rPr>
              <a:t>X_train,X_test,y_train,y_test</a:t>
            </a:r>
            <a:r>
              <a:rPr lang="en-US" altLang="zh-TW" sz="2000" dirty="0">
                <a:solidFill>
                  <a:schemeClr val="bg1"/>
                </a:solidFill>
                <a:latin typeface="Consolas" panose="020B0609020204030204" pitchFamily="49" charset="0"/>
                <a:ea typeface="+mj-ea"/>
                <a:cs typeface="Consolas" panose="020B0609020204030204" pitchFamily="49" charset="0"/>
              </a:rPr>
              <a:t> = </a:t>
            </a:r>
            <a:r>
              <a:rPr lang="en-US" altLang="zh-TW" sz="2000" dirty="0" err="1">
                <a:solidFill>
                  <a:schemeClr val="bg1"/>
                </a:solidFill>
                <a:latin typeface="Consolas" panose="020B0609020204030204" pitchFamily="49" charset="0"/>
                <a:ea typeface="+mj-ea"/>
                <a:cs typeface="Consolas" panose="020B0609020204030204" pitchFamily="49" charset="0"/>
              </a:rPr>
              <a:t>train_test_split</a:t>
            </a:r>
            <a:r>
              <a:rPr lang="en-US" altLang="zh-TW" sz="2000" dirty="0">
                <a:solidFill>
                  <a:schemeClr val="bg1"/>
                </a:solidFill>
                <a:latin typeface="Consolas" panose="020B0609020204030204" pitchFamily="49" charset="0"/>
                <a:ea typeface="+mj-ea"/>
                <a:cs typeface="Consolas" panose="020B0609020204030204" pitchFamily="49" charset="0"/>
              </a:rPr>
              <a:t>(</a:t>
            </a:r>
            <a:br>
              <a:rPr lang="en-US" altLang="zh-TW" sz="2000" dirty="0">
                <a:solidFill>
                  <a:schemeClr val="bg1"/>
                </a:solidFill>
                <a:latin typeface="Consolas" panose="020B0609020204030204" pitchFamily="49" charset="0"/>
                <a:ea typeface="+mj-ea"/>
                <a:cs typeface="Consolas" panose="020B0609020204030204" pitchFamily="49" charset="0"/>
              </a:rPr>
            </a:br>
            <a:r>
              <a:rPr lang="en-US" altLang="zh-TW" sz="2000" dirty="0" err="1">
                <a:solidFill>
                  <a:schemeClr val="bg1"/>
                </a:solidFill>
                <a:latin typeface="Consolas" panose="020B0609020204030204" pitchFamily="49" charset="0"/>
                <a:ea typeface="+mj-ea"/>
                <a:cs typeface="Consolas" panose="020B0609020204030204" pitchFamily="49" charset="0"/>
              </a:rPr>
              <a:t>movie_box</a:t>
            </a:r>
            <a:r>
              <a:rPr lang="en-US" altLang="zh-TW" sz="2000" dirty="0">
                <a:solidFill>
                  <a:schemeClr val="bg1"/>
                </a:solidFill>
                <a:latin typeface="Consolas" panose="020B0609020204030204" pitchFamily="49" charset="0"/>
                <a:ea typeface="+mj-ea"/>
                <a:cs typeface="Consolas" panose="020B0609020204030204" pitchFamily="49" charset="0"/>
              </a:rPr>
              <a:t>[["</a:t>
            </a:r>
            <a:r>
              <a:rPr lang="zh-TW" altLang="en-US" sz="2000" dirty="0">
                <a:solidFill>
                  <a:srgbClr val="FFC000"/>
                </a:solidFill>
                <a:latin typeface="Consolas" panose="020B0609020204030204" pitchFamily="49" charset="0"/>
                <a:ea typeface="+mj-ea"/>
                <a:cs typeface="Consolas" panose="020B0609020204030204" pitchFamily="49" charset="0"/>
              </a:rPr>
              <a:t>評論數量</a:t>
            </a:r>
            <a:r>
              <a:rPr lang="en-US" altLang="zh-TW" sz="2000" dirty="0">
                <a:solidFill>
                  <a:schemeClr val="bg1"/>
                </a:solidFill>
                <a:latin typeface="Consolas" panose="020B0609020204030204" pitchFamily="49" charset="0"/>
                <a:ea typeface="+mj-ea"/>
                <a:cs typeface="Consolas" panose="020B0609020204030204" pitchFamily="49" charset="0"/>
              </a:rPr>
              <a:t>", "</a:t>
            </a:r>
            <a:r>
              <a:rPr lang="zh-TW" altLang="en-US" sz="2000" dirty="0">
                <a:solidFill>
                  <a:srgbClr val="FFC000"/>
                </a:solidFill>
                <a:latin typeface="Consolas" panose="020B0609020204030204" pitchFamily="49" charset="0"/>
                <a:ea typeface="+mj-ea"/>
                <a:cs typeface="Consolas" panose="020B0609020204030204" pitchFamily="49" charset="0"/>
              </a:rPr>
              <a:t>平均星等</a:t>
            </a:r>
            <a:r>
              <a:rPr lang="en-US" altLang="zh-TW" sz="2000" dirty="0">
                <a:solidFill>
                  <a:schemeClr val="bg1"/>
                </a:solidFill>
                <a:latin typeface="Consolas" panose="020B0609020204030204" pitchFamily="49" charset="0"/>
                <a:ea typeface="+mj-ea"/>
                <a:cs typeface="Consolas" panose="020B0609020204030204" pitchFamily="49" charset="0"/>
              </a:rPr>
              <a:t>", "</a:t>
            </a:r>
            <a:r>
              <a:rPr lang="zh-TW" altLang="en-US" sz="2000" dirty="0">
                <a:solidFill>
                  <a:srgbClr val="FFC000"/>
                </a:solidFill>
                <a:latin typeface="Consolas" panose="020B0609020204030204" pitchFamily="49" charset="0"/>
                <a:ea typeface="+mj-ea"/>
                <a:cs typeface="Consolas" panose="020B0609020204030204" pitchFamily="49" charset="0"/>
              </a:rPr>
              <a:t>映期</a:t>
            </a:r>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err="1">
                <a:solidFill>
                  <a:schemeClr val="bg1"/>
                </a:solidFill>
                <a:latin typeface="Consolas" panose="020B0609020204030204" pitchFamily="49" charset="0"/>
                <a:ea typeface="+mj-ea"/>
                <a:cs typeface="Consolas" panose="020B0609020204030204" pitchFamily="49" charset="0"/>
              </a:rPr>
              <a:t>movie_box</a:t>
            </a:r>
            <a:r>
              <a:rPr lang="en-US" altLang="zh-TW" sz="2000" dirty="0">
                <a:solidFill>
                  <a:schemeClr val="bg1"/>
                </a:solidFill>
                <a:latin typeface="Consolas" panose="020B0609020204030204" pitchFamily="49" charset="0"/>
                <a:ea typeface="+mj-ea"/>
                <a:cs typeface="Consolas" panose="020B0609020204030204" pitchFamily="49" charset="0"/>
              </a:rPr>
              <a:t>["</a:t>
            </a:r>
            <a:r>
              <a:rPr lang="zh-TW" altLang="en-US" sz="2000" dirty="0">
                <a:solidFill>
                  <a:srgbClr val="FFC000"/>
                </a:solidFill>
                <a:latin typeface="Consolas" panose="020B0609020204030204" pitchFamily="49" charset="0"/>
                <a:ea typeface="+mj-ea"/>
                <a:cs typeface="Consolas" panose="020B0609020204030204" pitchFamily="49" charset="0"/>
              </a:rPr>
              <a:t>平均票房</a:t>
            </a:r>
            <a:r>
              <a:rPr lang="en-US" altLang="zh-TW" sz="2000" dirty="0">
                <a:solidFill>
                  <a:schemeClr val="bg1"/>
                </a:solidFill>
                <a:latin typeface="Consolas" panose="020B0609020204030204" pitchFamily="49" charset="0"/>
                <a:ea typeface="+mj-ea"/>
                <a:cs typeface="Consolas" panose="020B0609020204030204" pitchFamily="49" charset="0"/>
              </a:rPr>
              <a:t>"])</a:t>
            </a:r>
          </a:p>
          <a:p>
            <a:pPr marL="90000"/>
            <a:endParaRPr lang="en-US" altLang="zh-TW" sz="2000" i="1" dirty="0">
              <a:solidFill>
                <a:schemeClr val="bg1"/>
              </a:solidFill>
              <a:latin typeface="Consolas" panose="020B0609020204030204" pitchFamily="49" charset="0"/>
              <a:ea typeface="+mj-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建立 </a:t>
            </a:r>
            <a:r>
              <a:rPr lang="en-US" altLang="zh-TW" sz="2000" dirty="0">
                <a:solidFill>
                  <a:srgbClr val="92D050"/>
                </a:solidFill>
                <a:latin typeface="Consolas" panose="020B0609020204030204" pitchFamily="49" charset="0"/>
                <a:ea typeface="+mj-ea"/>
                <a:cs typeface="Consolas" panose="020B0609020204030204" pitchFamily="49" charset="0"/>
              </a:rPr>
              <a:t>Decision Tree</a:t>
            </a:r>
            <a:r>
              <a:rPr lang="zh-TW" altLang="en-US" sz="2000" dirty="0">
                <a:solidFill>
                  <a:srgbClr val="92D050"/>
                </a:solidFill>
                <a:latin typeface="Consolas" panose="020B0609020204030204" pitchFamily="49" charset="0"/>
                <a:ea typeface="+mj-ea"/>
                <a:cs typeface="Consolas" panose="020B0609020204030204" pitchFamily="49" charset="0"/>
              </a:rPr>
              <a:t> 模型</a:t>
            </a:r>
            <a:endParaRPr lang="en-US" altLang="zh-TW" sz="2000" i="1" dirty="0">
              <a:solidFill>
                <a:schemeClr val="bg1"/>
              </a:solidFill>
              <a:latin typeface="Consolas" panose="020B0609020204030204" pitchFamily="49" charset="0"/>
              <a:ea typeface="+mj-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j-ea"/>
                <a:cs typeface="Consolas" panose="020B0609020204030204" pitchFamily="49" charset="0"/>
              </a:rPr>
              <a:t>clf</a:t>
            </a:r>
            <a:r>
              <a:rPr lang="en-US" altLang="zh-TW" sz="2000" dirty="0">
                <a:solidFill>
                  <a:schemeClr val="bg1"/>
                </a:solidFill>
                <a:latin typeface="Consolas" panose="020B0609020204030204" pitchFamily="49" charset="0"/>
                <a:ea typeface="+mj-ea"/>
                <a:cs typeface="Consolas" panose="020B0609020204030204" pitchFamily="49" charset="0"/>
              </a:rPr>
              <a:t> = </a:t>
            </a:r>
            <a:r>
              <a:rPr lang="en-US" altLang="zh-TW" sz="2000" dirty="0" err="1">
                <a:solidFill>
                  <a:schemeClr val="bg1"/>
                </a:solidFill>
                <a:latin typeface="Consolas" panose="020B0609020204030204" pitchFamily="49" charset="0"/>
                <a:ea typeface="+mj-ea"/>
                <a:cs typeface="Consolas" panose="020B0609020204030204" pitchFamily="49" charset="0"/>
              </a:rPr>
              <a:t>DecisionTreeClassifier</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err="1">
                <a:solidFill>
                  <a:schemeClr val="bg1"/>
                </a:solidFill>
                <a:latin typeface="Consolas" panose="020B0609020204030204" pitchFamily="49" charset="0"/>
                <a:ea typeface="+mj-ea"/>
                <a:cs typeface="Consolas" panose="020B0609020204030204" pitchFamily="49" charset="0"/>
              </a:rPr>
              <a:t>max_depth</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a:solidFill>
                  <a:srgbClr val="A366FF"/>
                </a:solidFill>
                <a:latin typeface="Consolas" panose="020B0609020204030204" pitchFamily="49" charset="0"/>
                <a:ea typeface="+mj-ea"/>
                <a:cs typeface="Consolas" panose="020B0609020204030204" pitchFamily="49" charset="0"/>
              </a:rPr>
              <a:t>3</a:t>
            </a:r>
            <a:r>
              <a:rPr lang="en-US" altLang="zh-TW" sz="2000" dirty="0">
                <a:solidFill>
                  <a:schemeClr val="bg1"/>
                </a:solidFill>
                <a:latin typeface="Consolas" panose="020B0609020204030204" pitchFamily="49" charset="0"/>
                <a:ea typeface="+mj-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j-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j-ea"/>
                <a:cs typeface="Consolas" panose="020B0609020204030204" pitchFamily="49" charset="0"/>
              </a:rPr>
              <a:t>#</a:t>
            </a:r>
            <a:r>
              <a:rPr lang="zh-TW" altLang="en-US"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放入 </a:t>
            </a:r>
            <a:r>
              <a:rPr lang="en-US" altLang="zh-TW" sz="2000" dirty="0">
                <a:solidFill>
                  <a:srgbClr val="92D050"/>
                </a:solidFill>
                <a:latin typeface="Consolas" panose="020B0609020204030204" pitchFamily="49" charset="0"/>
                <a:ea typeface="+mj-ea"/>
                <a:cs typeface="Consolas" panose="020B0609020204030204" pitchFamily="49" charset="0"/>
              </a:rPr>
              <a:t>training data </a:t>
            </a:r>
            <a:r>
              <a:rPr lang="zh-TW" altLang="en-US" sz="2000" dirty="0">
                <a:solidFill>
                  <a:srgbClr val="92D050"/>
                </a:solidFill>
                <a:latin typeface="Consolas" panose="020B0609020204030204" pitchFamily="49" charset="0"/>
                <a:ea typeface="+mj-ea"/>
                <a:cs typeface="Consolas" panose="020B0609020204030204" pitchFamily="49" charset="0"/>
              </a:rPr>
              <a:t>進行訓練</a:t>
            </a:r>
            <a:endParaRPr lang="en-US" altLang="zh-TW" sz="2000" dirty="0">
              <a:solidFill>
                <a:srgbClr val="92D050"/>
              </a:solidFill>
              <a:latin typeface="Consolas" panose="020B0609020204030204" pitchFamily="49" charset="0"/>
              <a:ea typeface="+mj-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j-ea"/>
                <a:cs typeface="Consolas" panose="020B0609020204030204" pitchFamily="49" charset="0"/>
              </a:rPr>
              <a:t>clf</a:t>
            </a:r>
            <a:r>
              <a:rPr lang="fr-FR" altLang="zh-TW" sz="2000" dirty="0">
                <a:solidFill>
                  <a:schemeClr val="bg1"/>
                </a:solidFill>
                <a:latin typeface="Consolas" panose="020B0609020204030204" pitchFamily="49" charset="0"/>
                <a:ea typeface="+mj-ea"/>
                <a:cs typeface="Consolas" panose="020B0609020204030204" pitchFamily="49" charset="0"/>
              </a:rPr>
              <a:t>.fit(X_train, y_train)</a:t>
            </a:r>
          </a:p>
          <a:p>
            <a:pPr marL="90000"/>
            <a:endParaRPr lang="fr-FR" altLang="zh-TW" sz="2000" dirty="0">
              <a:solidFill>
                <a:schemeClr val="bg1"/>
              </a:solidFill>
              <a:latin typeface="Consolas" panose="020B0609020204030204" pitchFamily="49" charset="0"/>
              <a:ea typeface="+mj-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j-ea"/>
                <a:cs typeface="Consolas" panose="020B0609020204030204" pitchFamily="49" charset="0"/>
              </a:rPr>
              <a:t>#</a:t>
            </a:r>
            <a:r>
              <a:rPr lang="zh-TW" altLang="en-US"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用 </a:t>
            </a:r>
            <a:r>
              <a:rPr lang="en-US" altLang="zh-TW" sz="2000" dirty="0">
                <a:solidFill>
                  <a:srgbClr val="92D050"/>
                </a:solidFill>
                <a:latin typeface="Consolas" panose="020B0609020204030204" pitchFamily="49" charset="0"/>
                <a:ea typeface="+mj-ea"/>
                <a:cs typeface="Consolas" panose="020B0609020204030204" pitchFamily="49" charset="0"/>
              </a:rPr>
              <a:t>testing</a:t>
            </a:r>
            <a:r>
              <a:rPr lang="zh-TW" altLang="en-US" sz="2000" dirty="0">
                <a:solidFill>
                  <a:srgbClr val="92D050"/>
                </a:solidFill>
                <a:latin typeface="Consolas" panose="020B0609020204030204" pitchFamily="49" charset="0"/>
                <a:ea typeface="+mj-ea"/>
                <a:cs typeface="Consolas" panose="020B0609020204030204" pitchFamily="49" charset="0"/>
              </a:rPr>
              <a:t> </a:t>
            </a:r>
            <a:r>
              <a:rPr lang="en-US" altLang="zh-TW" sz="2000" dirty="0">
                <a:solidFill>
                  <a:srgbClr val="92D050"/>
                </a:solidFill>
                <a:latin typeface="Consolas" panose="020B0609020204030204" pitchFamily="49" charset="0"/>
                <a:ea typeface="+mj-ea"/>
                <a:cs typeface="Consolas" panose="020B0609020204030204" pitchFamily="49" charset="0"/>
              </a:rPr>
              <a:t>data</a:t>
            </a:r>
            <a:r>
              <a:rPr lang="zh-TW" altLang="en-US" sz="2000" dirty="0">
                <a:solidFill>
                  <a:srgbClr val="92D050"/>
                </a:solidFill>
                <a:latin typeface="Consolas" panose="020B0609020204030204" pitchFamily="49" charset="0"/>
                <a:ea typeface="+mj-ea"/>
                <a:cs typeface="Consolas" panose="020B0609020204030204" pitchFamily="49" charset="0"/>
              </a:rPr>
              <a:t> 做預測</a:t>
            </a:r>
            <a:endParaRPr lang="en-US" altLang="zh-TW" sz="2000" dirty="0">
              <a:solidFill>
                <a:srgbClr val="92D050"/>
              </a:solidFill>
              <a:latin typeface="Consolas" panose="020B0609020204030204" pitchFamily="49" charset="0"/>
              <a:ea typeface="+mj-ea"/>
              <a:cs typeface="Consolas" panose="020B0609020204030204" pitchFamily="49" charset="0"/>
            </a:endParaRPr>
          </a:p>
          <a:p>
            <a:pPr marL="90000"/>
            <a:r>
              <a:rPr lang="fr-FR" altLang="zh-TW" sz="2000" dirty="0">
                <a:solidFill>
                  <a:schemeClr val="bg1"/>
                </a:solidFill>
                <a:latin typeface="Consolas" panose="020B0609020204030204" pitchFamily="49" charset="0"/>
                <a:ea typeface="+mj-ea"/>
                <a:cs typeface="Consolas" panose="020B0609020204030204" pitchFamily="49" charset="0"/>
              </a:rPr>
              <a:t>y_pred = reg.predict(X_test)</a:t>
            </a:r>
          </a:p>
          <a:p>
            <a:pPr marL="90000"/>
            <a:endParaRPr lang="fr-FR" altLang="zh-TW" sz="2000" dirty="0">
              <a:solidFill>
                <a:schemeClr val="bg1"/>
              </a:solidFill>
              <a:latin typeface="Consolas" panose="020B0609020204030204" pitchFamily="49" charset="0"/>
              <a:ea typeface="+mj-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j-ea"/>
                <a:cs typeface="Consolas" panose="020B0609020204030204" pitchFamily="49" charset="0"/>
              </a:rPr>
              <a:t>#</a:t>
            </a:r>
            <a:r>
              <a:rPr lang="zh-TW" altLang="en-US"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算出 </a:t>
            </a:r>
            <a:r>
              <a:rPr lang="en-US" altLang="zh-TW" sz="2000" dirty="0">
                <a:solidFill>
                  <a:srgbClr val="92D050"/>
                </a:solidFill>
                <a:latin typeface="Consolas" panose="020B0609020204030204" pitchFamily="49" charset="0"/>
                <a:ea typeface="+mj-ea"/>
                <a:cs typeface="Consolas" panose="020B0609020204030204" pitchFamily="49" charset="0"/>
              </a:rPr>
              <a:t>testing</a:t>
            </a:r>
            <a:r>
              <a:rPr lang="zh-TW" altLang="en-US" sz="2000" dirty="0">
                <a:solidFill>
                  <a:srgbClr val="92D050"/>
                </a:solidFill>
                <a:latin typeface="Consolas" panose="020B0609020204030204" pitchFamily="49" charset="0"/>
                <a:ea typeface="+mj-ea"/>
                <a:cs typeface="Consolas" panose="020B0609020204030204" pitchFamily="49" charset="0"/>
              </a:rPr>
              <a:t> </a:t>
            </a:r>
            <a:r>
              <a:rPr lang="en-US" altLang="zh-TW" sz="2000" dirty="0">
                <a:solidFill>
                  <a:srgbClr val="92D050"/>
                </a:solidFill>
                <a:latin typeface="Consolas" panose="020B0609020204030204" pitchFamily="49" charset="0"/>
                <a:ea typeface="+mj-ea"/>
                <a:cs typeface="Consolas" panose="020B0609020204030204" pitchFamily="49" charset="0"/>
              </a:rPr>
              <a:t>data</a:t>
            </a:r>
            <a:r>
              <a:rPr lang="zh-TW" altLang="en-US" sz="2000" dirty="0">
                <a:solidFill>
                  <a:srgbClr val="92D050"/>
                </a:solidFill>
                <a:latin typeface="Consolas" panose="020B0609020204030204" pitchFamily="49" charset="0"/>
                <a:ea typeface="+mj-ea"/>
                <a:cs typeface="Consolas" panose="020B0609020204030204" pitchFamily="49" charset="0"/>
              </a:rPr>
              <a:t> 與預測結果的準確率</a:t>
            </a:r>
            <a:endParaRPr lang="en-US" altLang="zh-TW" sz="2000" dirty="0">
              <a:solidFill>
                <a:srgbClr val="92D050"/>
              </a:solidFill>
              <a:latin typeface="Consolas" panose="020B0609020204030204" pitchFamily="49" charset="0"/>
              <a:ea typeface="+mj-ea"/>
              <a:cs typeface="Consolas" panose="020B0609020204030204" pitchFamily="49" charset="0"/>
            </a:endParaRPr>
          </a:p>
          <a:p>
            <a:pPr marL="90000"/>
            <a:r>
              <a:rPr lang="en-US" altLang="zh-TW" sz="2000" dirty="0">
                <a:solidFill>
                  <a:schemeClr val="bg1"/>
                </a:solidFill>
                <a:latin typeface="Consolas" panose="020B0609020204030204" pitchFamily="49" charset="0"/>
                <a:ea typeface="+mj-ea"/>
                <a:cs typeface="Consolas" panose="020B0609020204030204" pitchFamily="49" charset="0"/>
              </a:rPr>
              <a:t>print(</a:t>
            </a:r>
            <a:r>
              <a:rPr lang="en-US" altLang="zh-TW" sz="2000" dirty="0" err="1">
                <a:solidFill>
                  <a:schemeClr val="bg1"/>
                </a:solidFill>
                <a:latin typeface="Consolas" panose="020B0609020204030204" pitchFamily="49" charset="0"/>
                <a:ea typeface="+mj-ea"/>
                <a:cs typeface="Consolas" panose="020B0609020204030204" pitchFamily="49" charset="0"/>
              </a:rPr>
              <a:t>accuracy_score</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err="1">
                <a:solidFill>
                  <a:schemeClr val="bg1"/>
                </a:solidFill>
                <a:latin typeface="Consolas" panose="020B0609020204030204" pitchFamily="49" charset="0"/>
                <a:ea typeface="+mj-ea"/>
                <a:cs typeface="Consolas" panose="020B0609020204030204" pitchFamily="49" charset="0"/>
              </a:rPr>
              <a:t>y_pred</a:t>
            </a:r>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err="1">
                <a:solidFill>
                  <a:schemeClr val="bg1"/>
                </a:solidFill>
                <a:latin typeface="Consolas" panose="020B0609020204030204" pitchFamily="49" charset="0"/>
                <a:ea typeface="+mj-ea"/>
                <a:cs typeface="Consolas" panose="020B0609020204030204" pitchFamily="49" charset="0"/>
              </a:rPr>
              <a:t>y_test</a:t>
            </a:r>
            <a:r>
              <a:rPr lang="en-US" altLang="zh-TW" sz="2000" dirty="0">
                <a:solidFill>
                  <a:schemeClr val="bg1"/>
                </a:solidFill>
                <a:latin typeface="Consolas" panose="020B0609020204030204" pitchFamily="49" charset="0"/>
                <a:ea typeface="+mj-ea"/>
                <a:cs typeface="Consolas" panose="020B0609020204030204" pitchFamily="49" charset="0"/>
              </a:rPr>
              <a:t>))</a:t>
            </a:r>
          </a:p>
        </p:txBody>
      </p:sp>
      <p:sp>
        <p:nvSpPr>
          <p:cNvPr id="6" name="矩形 5"/>
          <p:cNvSpPr/>
          <p:nvPr/>
        </p:nvSpPr>
        <p:spPr bwMode="auto">
          <a:xfrm>
            <a:off x="6084168" y="5373216"/>
            <a:ext cx="1008112" cy="52540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r>
              <a:rPr kumimoji="0" lang="en-US" altLang="zh-TW" sz="28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0.84</a:t>
            </a:r>
            <a:endParaRPr kumimoji="0" lang="zh-TW" altLang="en-US" sz="28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pic>
        <p:nvPicPr>
          <p:cNvPr id="4098" name="Picture 2" descr="「小小兵」的圖片搜尋結果"/>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49557" y="4293096"/>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11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生成的決策樹</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129</a:t>
            </a:fld>
            <a:endParaRPr lang="en-US" altLang="zh-TW" dirty="0"/>
          </a:p>
        </p:txBody>
      </p:sp>
      <p:grpSp>
        <p:nvGrpSpPr>
          <p:cNvPr id="16" name="群組 15"/>
          <p:cNvGrpSpPr/>
          <p:nvPr/>
        </p:nvGrpSpPr>
        <p:grpSpPr>
          <a:xfrm>
            <a:off x="2562198" y="1679444"/>
            <a:ext cx="4955739" cy="597428"/>
            <a:chOff x="2915816" y="5085184"/>
            <a:chExt cx="3528392" cy="597428"/>
          </a:xfrm>
        </p:grpSpPr>
        <p:cxnSp>
          <p:nvCxnSpPr>
            <p:cNvPr id="9" name="直線接點 8"/>
            <p:cNvCxnSpPr/>
            <p:nvPr/>
          </p:nvCxnSpPr>
          <p:spPr bwMode="auto">
            <a:xfrm>
              <a:off x="4644008" y="5085184"/>
              <a:ext cx="4783" cy="275806"/>
            </a:xfrm>
            <a:prstGeom prst="line">
              <a:avLst/>
            </a:prstGeom>
            <a:noFill/>
            <a:ln w="38100" cap="flat" cmpd="sng" algn="ctr">
              <a:solidFill>
                <a:schemeClr val="tx1"/>
              </a:solidFill>
              <a:prstDash val="solid"/>
              <a:round/>
              <a:headEnd type="none" w="med" len="med"/>
              <a:tailEnd type="none" w="med" len="med"/>
            </a:ln>
            <a:effectLst/>
          </p:spPr>
        </p:cxnSp>
        <p:grpSp>
          <p:nvGrpSpPr>
            <p:cNvPr id="10" name="群組 9"/>
            <p:cNvGrpSpPr/>
            <p:nvPr/>
          </p:nvGrpSpPr>
          <p:grpSpPr>
            <a:xfrm>
              <a:off x="2915816" y="5360990"/>
              <a:ext cx="3528392" cy="321622"/>
              <a:chOff x="2843808" y="4147472"/>
              <a:chExt cx="4032448" cy="588052"/>
            </a:xfrm>
          </p:grpSpPr>
          <p:cxnSp>
            <p:nvCxnSpPr>
              <p:cNvPr id="11" name="直線接點 10"/>
              <p:cNvCxnSpPr/>
              <p:nvPr/>
            </p:nvCxnSpPr>
            <p:spPr bwMode="auto">
              <a:xfrm>
                <a:off x="2843808" y="4147472"/>
                <a:ext cx="0" cy="588052"/>
              </a:xfrm>
              <a:prstGeom prst="line">
                <a:avLst/>
              </a:prstGeom>
              <a:noFill/>
              <a:ln w="38100" cap="flat" cmpd="sng" algn="ctr">
                <a:solidFill>
                  <a:schemeClr val="tx1"/>
                </a:solidFill>
                <a:prstDash val="solid"/>
                <a:round/>
                <a:headEnd type="none" w="med" len="med"/>
                <a:tailEnd type="none" w="med" len="med"/>
              </a:ln>
              <a:effectLst/>
            </p:spPr>
          </p:cxnSp>
          <p:cxnSp>
            <p:nvCxnSpPr>
              <p:cNvPr id="12" name="直線接點 11"/>
              <p:cNvCxnSpPr/>
              <p:nvPr/>
            </p:nvCxnSpPr>
            <p:spPr bwMode="auto">
              <a:xfrm>
                <a:off x="2843808" y="4159294"/>
                <a:ext cx="4032448" cy="0"/>
              </a:xfrm>
              <a:prstGeom prst="line">
                <a:avLst/>
              </a:prstGeom>
              <a:noFill/>
              <a:ln w="38100" cap="flat" cmpd="sng" algn="ctr">
                <a:solidFill>
                  <a:schemeClr val="tx1"/>
                </a:solidFill>
                <a:prstDash val="solid"/>
                <a:round/>
                <a:headEnd type="none" w="med" len="med"/>
                <a:tailEnd type="none" w="med" len="med"/>
              </a:ln>
              <a:effectLst/>
            </p:spPr>
          </p:cxnSp>
          <p:cxnSp>
            <p:nvCxnSpPr>
              <p:cNvPr id="13" name="直線接點 12"/>
              <p:cNvCxnSpPr/>
              <p:nvPr/>
            </p:nvCxnSpPr>
            <p:spPr bwMode="auto">
              <a:xfrm>
                <a:off x="6866631" y="4147472"/>
                <a:ext cx="4814" cy="588052"/>
              </a:xfrm>
              <a:prstGeom prst="line">
                <a:avLst/>
              </a:prstGeom>
              <a:noFill/>
              <a:ln w="38100" cap="flat" cmpd="sng" algn="ctr">
                <a:solidFill>
                  <a:schemeClr val="tx1"/>
                </a:solidFill>
                <a:prstDash val="solid"/>
                <a:round/>
                <a:headEnd type="none" w="med" len="med"/>
                <a:tailEnd type="none" w="med" len="med"/>
              </a:ln>
              <a:effectLst/>
            </p:spPr>
          </p:cxnSp>
        </p:grpSp>
      </p:grpSp>
      <p:pic>
        <p:nvPicPr>
          <p:cNvPr id="5122" name="Picture 2" descr="「video」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156" y="711836"/>
            <a:ext cx="1512168" cy="1019190"/>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p:cNvSpPr txBox="1"/>
          <p:nvPr/>
        </p:nvSpPr>
        <p:spPr>
          <a:xfrm>
            <a:off x="4072935" y="2166282"/>
            <a:ext cx="1908212" cy="338663"/>
          </a:xfrm>
          <a:prstGeom prst="rect">
            <a:avLst/>
          </a:prstGeom>
          <a:noFill/>
        </p:spPr>
        <p:txBody>
          <a:bodyPr wrap="square" rtlCol="0" anchor="ctr" anchorCtr="1">
            <a:noAutofit/>
          </a:bodyPr>
          <a:lstStyle/>
          <a:p>
            <a:r>
              <a:rPr lang="zh-TW" altLang="en-US" dirty="0">
                <a:solidFill>
                  <a:srgbClr val="3366FF"/>
                </a:solidFill>
                <a:latin typeface="Corbel" pitchFamily="34" charset="0"/>
                <a:ea typeface="+mn-ea"/>
              </a:rPr>
              <a:t>評論數量  </a:t>
            </a:r>
            <a:r>
              <a:rPr lang="en-US" altLang="zh-TW" dirty="0">
                <a:solidFill>
                  <a:srgbClr val="3366FF"/>
                </a:solidFill>
                <a:latin typeface="Corbel" pitchFamily="34" charset="0"/>
                <a:ea typeface="+mn-ea"/>
              </a:rPr>
              <a:t>125</a:t>
            </a:r>
            <a:r>
              <a:rPr lang="zh-TW" altLang="en-US" dirty="0">
                <a:solidFill>
                  <a:srgbClr val="3366FF"/>
                </a:solidFill>
                <a:latin typeface="Corbel" pitchFamily="34" charset="0"/>
                <a:ea typeface="+mn-ea"/>
              </a:rPr>
              <a:t> 筆</a:t>
            </a:r>
          </a:p>
        </p:txBody>
      </p:sp>
      <p:pic>
        <p:nvPicPr>
          <p:cNvPr id="21" name="Picture 2" descr="「video」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278" y="2310470"/>
            <a:ext cx="1415043" cy="9537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video」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026" y="2283338"/>
            <a:ext cx="1368152" cy="922124"/>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7112912" y="1569290"/>
            <a:ext cx="674551" cy="365679"/>
          </a:xfrm>
          <a:prstGeom prst="rect">
            <a:avLst/>
          </a:prstGeom>
          <a:noFill/>
        </p:spPr>
        <p:txBody>
          <a:bodyPr wrap="square" rtlCol="0" anchor="ctr" anchorCtr="1">
            <a:noAutofit/>
          </a:bodyPr>
          <a:lstStyle/>
          <a:p>
            <a:r>
              <a:rPr lang="zh-TW" altLang="en-US" b="1" dirty="0">
                <a:latin typeface="Corbel" pitchFamily="34" charset="0"/>
                <a:ea typeface="+mn-ea"/>
              </a:rPr>
              <a:t>大於</a:t>
            </a:r>
          </a:p>
        </p:txBody>
      </p:sp>
      <p:grpSp>
        <p:nvGrpSpPr>
          <p:cNvPr id="25" name="群組 24"/>
          <p:cNvGrpSpPr/>
          <p:nvPr/>
        </p:nvGrpSpPr>
        <p:grpSpPr>
          <a:xfrm>
            <a:off x="6405875" y="3137220"/>
            <a:ext cx="2270581" cy="597428"/>
            <a:chOff x="2915816" y="5085184"/>
            <a:chExt cx="3528392" cy="597428"/>
          </a:xfrm>
        </p:grpSpPr>
        <p:cxnSp>
          <p:nvCxnSpPr>
            <p:cNvPr id="26" name="直線接點 25"/>
            <p:cNvCxnSpPr/>
            <p:nvPr/>
          </p:nvCxnSpPr>
          <p:spPr bwMode="auto">
            <a:xfrm>
              <a:off x="4644008" y="5085184"/>
              <a:ext cx="4783" cy="275806"/>
            </a:xfrm>
            <a:prstGeom prst="line">
              <a:avLst/>
            </a:prstGeom>
            <a:noFill/>
            <a:ln w="38100" cap="flat" cmpd="sng" algn="ctr">
              <a:solidFill>
                <a:schemeClr val="tx1"/>
              </a:solidFill>
              <a:prstDash val="solid"/>
              <a:round/>
              <a:headEnd type="none" w="med" len="med"/>
              <a:tailEnd type="none" w="med" len="med"/>
            </a:ln>
            <a:effectLst/>
          </p:spPr>
        </p:cxnSp>
        <p:grpSp>
          <p:nvGrpSpPr>
            <p:cNvPr id="27" name="群組 26"/>
            <p:cNvGrpSpPr/>
            <p:nvPr/>
          </p:nvGrpSpPr>
          <p:grpSpPr>
            <a:xfrm>
              <a:off x="2915816" y="5360990"/>
              <a:ext cx="3528392" cy="321622"/>
              <a:chOff x="2843808" y="4147472"/>
              <a:chExt cx="4032448" cy="588052"/>
            </a:xfrm>
          </p:grpSpPr>
          <p:cxnSp>
            <p:nvCxnSpPr>
              <p:cNvPr id="28" name="直線接點 27"/>
              <p:cNvCxnSpPr/>
              <p:nvPr/>
            </p:nvCxnSpPr>
            <p:spPr bwMode="auto">
              <a:xfrm>
                <a:off x="2843808" y="4147472"/>
                <a:ext cx="0" cy="588052"/>
              </a:xfrm>
              <a:prstGeom prst="line">
                <a:avLst/>
              </a:prstGeom>
              <a:noFill/>
              <a:ln w="38100" cap="flat" cmpd="sng" algn="ctr">
                <a:solidFill>
                  <a:schemeClr val="tx1"/>
                </a:solidFill>
                <a:prstDash val="solid"/>
                <a:round/>
                <a:headEnd type="none" w="med" len="med"/>
                <a:tailEnd type="none" w="med" len="med"/>
              </a:ln>
              <a:effectLst/>
            </p:spPr>
          </p:cxnSp>
          <p:cxnSp>
            <p:nvCxnSpPr>
              <p:cNvPr id="29" name="直線接點 28"/>
              <p:cNvCxnSpPr/>
              <p:nvPr/>
            </p:nvCxnSpPr>
            <p:spPr bwMode="auto">
              <a:xfrm>
                <a:off x="2843808" y="4159294"/>
                <a:ext cx="4032448" cy="0"/>
              </a:xfrm>
              <a:prstGeom prst="line">
                <a:avLst/>
              </a:prstGeom>
              <a:noFill/>
              <a:ln w="38100" cap="flat" cmpd="sng" algn="ctr">
                <a:solidFill>
                  <a:schemeClr val="tx1"/>
                </a:solidFill>
                <a:prstDash val="solid"/>
                <a:round/>
                <a:headEnd type="none" w="med" len="med"/>
                <a:tailEnd type="none" w="med" len="med"/>
              </a:ln>
              <a:effectLst/>
            </p:spPr>
          </p:cxnSp>
          <p:cxnSp>
            <p:nvCxnSpPr>
              <p:cNvPr id="30" name="直線接點 29"/>
              <p:cNvCxnSpPr/>
              <p:nvPr/>
            </p:nvCxnSpPr>
            <p:spPr bwMode="auto">
              <a:xfrm>
                <a:off x="6866631" y="4147472"/>
                <a:ext cx="4814" cy="588052"/>
              </a:xfrm>
              <a:prstGeom prst="line">
                <a:avLst/>
              </a:prstGeom>
              <a:noFill/>
              <a:ln w="38100" cap="flat" cmpd="sng" algn="ctr">
                <a:solidFill>
                  <a:schemeClr val="tx1"/>
                </a:solidFill>
                <a:prstDash val="solid"/>
                <a:round/>
                <a:headEnd type="none" w="med" len="med"/>
                <a:tailEnd type="none" w="med" len="med"/>
              </a:ln>
              <a:effectLst/>
            </p:spPr>
          </p:cxnSp>
        </p:grpSp>
      </p:grpSp>
      <p:sp>
        <p:nvSpPr>
          <p:cNvPr id="31" name="文字方塊 30"/>
          <p:cNvSpPr txBox="1"/>
          <p:nvPr/>
        </p:nvSpPr>
        <p:spPr>
          <a:xfrm>
            <a:off x="6473788" y="3524979"/>
            <a:ext cx="1908212" cy="338663"/>
          </a:xfrm>
          <a:prstGeom prst="rect">
            <a:avLst/>
          </a:prstGeom>
          <a:noFill/>
        </p:spPr>
        <p:txBody>
          <a:bodyPr wrap="square" rtlCol="0" anchor="ctr" anchorCtr="1">
            <a:noAutofit/>
          </a:bodyPr>
          <a:lstStyle/>
          <a:p>
            <a:r>
              <a:rPr lang="zh-TW" altLang="en-US" dirty="0">
                <a:solidFill>
                  <a:srgbClr val="FF0000"/>
                </a:solidFill>
                <a:latin typeface="Corbel" pitchFamily="34" charset="0"/>
                <a:ea typeface="+mn-ea"/>
              </a:rPr>
              <a:t>映期 </a:t>
            </a:r>
            <a:r>
              <a:rPr lang="en-US" altLang="zh-TW" dirty="0">
                <a:solidFill>
                  <a:srgbClr val="FF0000"/>
                </a:solidFill>
                <a:latin typeface="Corbel" pitchFamily="34" charset="0"/>
                <a:ea typeface="+mn-ea"/>
              </a:rPr>
              <a:t>58</a:t>
            </a:r>
            <a:r>
              <a:rPr lang="zh-TW" altLang="en-US" dirty="0">
                <a:solidFill>
                  <a:srgbClr val="FF0000"/>
                </a:solidFill>
                <a:latin typeface="Corbel" pitchFamily="34" charset="0"/>
                <a:ea typeface="+mn-ea"/>
              </a:rPr>
              <a:t> 天</a:t>
            </a:r>
          </a:p>
        </p:txBody>
      </p:sp>
      <p:sp>
        <p:nvSpPr>
          <p:cNvPr id="32" name="文字方塊 31"/>
          <p:cNvSpPr txBox="1"/>
          <p:nvPr/>
        </p:nvSpPr>
        <p:spPr>
          <a:xfrm>
            <a:off x="2207712" y="1538358"/>
            <a:ext cx="674551" cy="365679"/>
          </a:xfrm>
          <a:prstGeom prst="rect">
            <a:avLst/>
          </a:prstGeom>
          <a:noFill/>
        </p:spPr>
        <p:txBody>
          <a:bodyPr wrap="square" rtlCol="0" anchor="ctr" anchorCtr="1">
            <a:noAutofit/>
          </a:bodyPr>
          <a:lstStyle/>
          <a:p>
            <a:r>
              <a:rPr lang="zh-TW" altLang="en-US" b="1" dirty="0">
                <a:latin typeface="Corbel" pitchFamily="34" charset="0"/>
                <a:ea typeface="+mn-ea"/>
              </a:rPr>
              <a:t>小於</a:t>
            </a:r>
          </a:p>
        </p:txBody>
      </p:sp>
      <p:sp>
        <p:nvSpPr>
          <p:cNvPr id="33" name="文字方塊 32"/>
          <p:cNvSpPr txBox="1"/>
          <p:nvPr/>
        </p:nvSpPr>
        <p:spPr>
          <a:xfrm>
            <a:off x="6040340" y="3059673"/>
            <a:ext cx="674551" cy="365679"/>
          </a:xfrm>
          <a:prstGeom prst="rect">
            <a:avLst/>
          </a:prstGeom>
          <a:noFill/>
        </p:spPr>
        <p:txBody>
          <a:bodyPr wrap="square" rtlCol="0" anchor="ctr" anchorCtr="1">
            <a:noAutofit/>
          </a:bodyPr>
          <a:lstStyle/>
          <a:p>
            <a:r>
              <a:rPr lang="zh-TW" altLang="en-US" b="1" dirty="0">
                <a:latin typeface="Corbel" pitchFamily="34" charset="0"/>
                <a:ea typeface="+mn-ea"/>
              </a:rPr>
              <a:t>小於</a:t>
            </a:r>
          </a:p>
        </p:txBody>
      </p:sp>
      <p:sp>
        <p:nvSpPr>
          <p:cNvPr id="34" name="文字方塊 33"/>
          <p:cNvSpPr txBox="1"/>
          <p:nvPr/>
        </p:nvSpPr>
        <p:spPr>
          <a:xfrm>
            <a:off x="3276756" y="3188434"/>
            <a:ext cx="674551" cy="365679"/>
          </a:xfrm>
          <a:prstGeom prst="rect">
            <a:avLst/>
          </a:prstGeom>
          <a:noFill/>
        </p:spPr>
        <p:txBody>
          <a:bodyPr wrap="square" rtlCol="0" anchor="ctr" anchorCtr="1">
            <a:noAutofit/>
          </a:bodyPr>
          <a:lstStyle/>
          <a:p>
            <a:r>
              <a:rPr lang="zh-TW" altLang="en-US" b="1" dirty="0">
                <a:latin typeface="Corbel" pitchFamily="34" charset="0"/>
                <a:ea typeface="+mn-ea"/>
              </a:rPr>
              <a:t>大於</a:t>
            </a:r>
          </a:p>
        </p:txBody>
      </p:sp>
      <p:pic>
        <p:nvPicPr>
          <p:cNvPr id="39" name="Picture 2" descr="「video」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838" y="3880407"/>
            <a:ext cx="1234742" cy="832207"/>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群組 39"/>
          <p:cNvGrpSpPr/>
          <p:nvPr/>
        </p:nvGrpSpPr>
        <p:grpSpPr>
          <a:xfrm>
            <a:off x="5542596" y="4776392"/>
            <a:ext cx="1980067" cy="597428"/>
            <a:chOff x="2915816" y="5085184"/>
            <a:chExt cx="3528392" cy="597428"/>
          </a:xfrm>
        </p:grpSpPr>
        <p:cxnSp>
          <p:nvCxnSpPr>
            <p:cNvPr id="41" name="直線接點 40"/>
            <p:cNvCxnSpPr/>
            <p:nvPr/>
          </p:nvCxnSpPr>
          <p:spPr bwMode="auto">
            <a:xfrm>
              <a:off x="4644008" y="5085184"/>
              <a:ext cx="4783" cy="275806"/>
            </a:xfrm>
            <a:prstGeom prst="line">
              <a:avLst/>
            </a:prstGeom>
            <a:noFill/>
            <a:ln w="38100" cap="flat" cmpd="sng" algn="ctr">
              <a:solidFill>
                <a:schemeClr val="tx1"/>
              </a:solidFill>
              <a:prstDash val="solid"/>
              <a:round/>
              <a:headEnd type="none" w="med" len="med"/>
              <a:tailEnd type="none" w="med" len="med"/>
            </a:ln>
            <a:effectLst/>
          </p:spPr>
        </p:cxnSp>
        <p:grpSp>
          <p:nvGrpSpPr>
            <p:cNvPr id="42" name="群組 41"/>
            <p:cNvGrpSpPr/>
            <p:nvPr/>
          </p:nvGrpSpPr>
          <p:grpSpPr>
            <a:xfrm>
              <a:off x="2915816" y="5360990"/>
              <a:ext cx="3528392" cy="321622"/>
              <a:chOff x="2843808" y="4147472"/>
              <a:chExt cx="4032448" cy="588052"/>
            </a:xfrm>
          </p:grpSpPr>
          <p:cxnSp>
            <p:nvCxnSpPr>
              <p:cNvPr id="43" name="直線接點 42"/>
              <p:cNvCxnSpPr/>
              <p:nvPr/>
            </p:nvCxnSpPr>
            <p:spPr bwMode="auto">
              <a:xfrm>
                <a:off x="2843808" y="4147472"/>
                <a:ext cx="0" cy="588052"/>
              </a:xfrm>
              <a:prstGeom prst="line">
                <a:avLst/>
              </a:prstGeom>
              <a:noFill/>
              <a:ln w="38100" cap="flat" cmpd="sng" algn="ctr">
                <a:solidFill>
                  <a:schemeClr val="tx1"/>
                </a:solidFill>
                <a:prstDash val="solid"/>
                <a:round/>
                <a:headEnd type="none" w="med" len="med"/>
                <a:tailEnd type="none" w="med" len="med"/>
              </a:ln>
              <a:effectLst/>
            </p:spPr>
          </p:cxnSp>
          <p:cxnSp>
            <p:nvCxnSpPr>
              <p:cNvPr id="44" name="直線接點 43"/>
              <p:cNvCxnSpPr/>
              <p:nvPr/>
            </p:nvCxnSpPr>
            <p:spPr bwMode="auto">
              <a:xfrm>
                <a:off x="2843808" y="4159294"/>
                <a:ext cx="4032448" cy="0"/>
              </a:xfrm>
              <a:prstGeom prst="line">
                <a:avLst/>
              </a:prstGeom>
              <a:noFill/>
              <a:ln w="38100" cap="flat" cmpd="sng" algn="ctr">
                <a:solidFill>
                  <a:schemeClr val="tx1"/>
                </a:solidFill>
                <a:prstDash val="solid"/>
                <a:round/>
                <a:headEnd type="none" w="med" len="med"/>
                <a:tailEnd type="none" w="med" len="med"/>
              </a:ln>
              <a:effectLst/>
            </p:spPr>
          </p:cxnSp>
          <p:cxnSp>
            <p:nvCxnSpPr>
              <p:cNvPr id="45" name="直線接點 44"/>
              <p:cNvCxnSpPr/>
              <p:nvPr/>
            </p:nvCxnSpPr>
            <p:spPr bwMode="auto">
              <a:xfrm>
                <a:off x="6866631" y="4147472"/>
                <a:ext cx="4814" cy="588052"/>
              </a:xfrm>
              <a:prstGeom prst="line">
                <a:avLst/>
              </a:prstGeom>
              <a:noFill/>
              <a:ln w="38100" cap="flat" cmpd="sng" algn="ctr">
                <a:solidFill>
                  <a:schemeClr val="tx1"/>
                </a:solidFill>
                <a:prstDash val="solid"/>
                <a:round/>
                <a:headEnd type="none" w="med" len="med"/>
                <a:tailEnd type="none" w="med" len="med"/>
              </a:ln>
              <a:effectLst/>
            </p:spPr>
          </p:cxnSp>
        </p:grpSp>
      </p:grpSp>
      <p:sp>
        <p:nvSpPr>
          <p:cNvPr id="46" name="文字方塊 45"/>
          <p:cNvSpPr txBox="1"/>
          <p:nvPr/>
        </p:nvSpPr>
        <p:spPr>
          <a:xfrm>
            <a:off x="5161251" y="4687334"/>
            <a:ext cx="674551" cy="365679"/>
          </a:xfrm>
          <a:prstGeom prst="rect">
            <a:avLst/>
          </a:prstGeom>
          <a:noFill/>
        </p:spPr>
        <p:txBody>
          <a:bodyPr wrap="square" rtlCol="0" anchor="ctr" anchorCtr="1">
            <a:noAutofit/>
          </a:bodyPr>
          <a:lstStyle/>
          <a:p>
            <a:r>
              <a:rPr lang="zh-TW" altLang="en-US" b="1" dirty="0">
                <a:latin typeface="Corbel" pitchFamily="34" charset="0"/>
                <a:ea typeface="+mn-ea"/>
              </a:rPr>
              <a:t>小於</a:t>
            </a:r>
          </a:p>
        </p:txBody>
      </p:sp>
      <p:sp>
        <p:nvSpPr>
          <p:cNvPr id="47" name="文字方塊 46"/>
          <p:cNvSpPr txBox="1"/>
          <p:nvPr/>
        </p:nvSpPr>
        <p:spPr>
          <a:xfrm>
            <a:off x="7222986" y="4691398"/>
            <a:ext cx="674551" cy="365679"/>
          </a:xfrm>
          <a:prstGeom prst="rect">
            <a:avLst/>
          </a:prstGeom>
          <a:noFill/>
        </p:spPr>
        <p:txBody>
          <a:bodyPr wrap="square" rtlCol="0" anchor="ctr" anchorCtr="1">
            <a:noAutofit/>
          </a:bodyPr>
          <a:lstStyle/>
          <a:p>
            <a:r>
              <a:rPr lang="zh-TW" altLang="en-US" b="1" dirty="0">
                <a:latin typeface="Corbel" pitchFamily="34" charset="0"/>
                <a:ea typeface="+mn-ea"/>
              </a:rPr>
              <a:t>大於</a:t>
            </a:r>
          </a:p>
        </p:txBody>
      </p:sp>
      <p:sp>
        <p:nvSpPr>
          <p:cNvPr id="48" name="文字方塊 47"/>
          <p:cNvSpPr txBox="1"/>
          <p:nvPr/>
        </p:nvSpPr>
        <p:spPr>
          <a:xfrm>
            <a:off x="5559575" y="5116744"/>
            <a:ext cx="1908212" cy="338663"/>
          </a:xfrm>
          <a:prstGeom prst="rect">
            <a:avLst/>
          </a:prstGeom>
          <a:noFill/>
        </p:spPr>
        <p:txBody>
          <a:bodyPr wrap="square" rtlCol="0" anchor="ctr" anchorCtr="1">
            <a:noAutofit/>
          </a:bodyPr>
          <a:lstStyle/>
          <a:p>
            <a:r>
              <a:rPr lang="zh-TW" altLang="en-US" dirty="0">
                <a:solidFill>
                  <a:srgbClr val="3366FF"/>
                </a:solidFill>
                <a:latin typeface="Corbel" pitchFamily="34" charset="0"/>
                <a:ea typeface="+mn-ea"/>
              </a:rPr>
              <a:t>評論數量 </a:t>
            </a:r>
            <a:r>
              <a:rPr lang="en-US" altLang="zh-TW" dirty="0">
                <a:solidFill>
                  <a:srgbClr val="3366FF"/>
                </a:solidFill>
                <a:latin typeface="Corbel" pitchFamily="34" charset="0"/>
                <a:ea typeface="+mn-ea"/>
              </a:rPr>
              <a:t>185</a:t>
            </a:r>
            <a:r>
              <a:rPr lang="zh-TW" altLang="en-US" dirty="0">
                <a:solidFill>
                  <a:srgbClr val="3366FF"/>
                </a:solidFill>
                <a:latin typeface="Corbel" pitchFamily="34" charset="0"/>
                <a:ea typeface="+mn-ea"/>
              </a:rPr>
              <a:t> 筆</a:t>
            </a:r>
          </a:p>
        </p:txBody>
      </p:sp>
      <p:grpSp>
        <p:nvGrpSpPr>
          <p:cNvPr id="64" name="群組 63"/>
          <p:cNvGrpSpPr/>
          <p:nvPr/>
        </p:nvGrpSpPr>
        <p:grpSpPr>
          <a:xfrm>
            <a:off x="1056198" y="3232910"/>
            <a:ext cx="2895109" cy="644817"/>
            <a:chOff x="2915816" y="5088418"/>
            <a:chExt cx="3528392" cy="594194"/>
          </a:xfrm>
        </p:grpSpPr>
        <p:cxnSp>
          <p:nvCxnSpPr>
            <p:cNvPr id="65" name="直線接點 64"/>
            <p:cNvCxnSpPr/>
            <p:nvPr/>
          </p:nvCxnSpPr>
          <p:spPr bwMode="auto">
            <a:xfrm>
              <a:off x="4779605" y="5088418"/>
              <a:ext cx="4784" cy="275806"/>
            </a:xfrm>
            <a:prstGeom prst="line">
              <a:avLst/>
            </a:prstGeom>
            <a:noFill/>
            <a:ln w="38100" cap="flat" cmpd="sng" algn="ctr">
              <a:solidFill>
                <a:schemeClr val="tx1"/>
              </a:solidFill>
              <a:prstDash val="solid"/>
              <a:round/>
              <a:headEnd type="none" w="med" len="med"/>
              <a:tailEnd type="none" w="med" len="med"/>
            </a:ln>
            <a:effectLst/>
          </p:spPr>
        </p:cxnSp>
        <p:grpSp>
          <p:nvGrpSpPr>
            <p:cNvPr id="66" name="群組 65"/>
            <p:cNvGrpSpPr/>
            <p:nvPr/>
          </p:nvGrpSpPr>
          <p:grpSpPr>
            <a:xfrm>
              <a:off x="2915816" y="5360990"/>
              <a:ext cx="3528392" cy="321622"/>
              <a:chOff x="2843808" y="4147472"/>
              <a:chExt cx="4032448" cy="588052"/>
            </a:xfrm>
          </p:grpSpPr>
          <p:cxnSp>
            <p:nvCxnSpPr>
              <p:cNvPr id="67" name="直線接點 66"/>
              <p:cNvCxnSpPr/>
              <p:nvPr/>
            </p:nvCxnSpPr>
            <p:spPr bwMode="auto">
              <a:xfrm>
                <a:off x="2843808" y="4147472"/>
                <a:ext cx="0" cy="588052"/>
              </a:xfrm>
              <a:prstGeom prst="line">
                <a:avLst/>
              </a:prstGeom>
              <a:noFill/>
              <a:ln w="38100" cap="flat" cmpd="sng" algn="ctr">
                <a:solidFill>
                  <a:schemeClr val="tx1"/>
                </a:solidFill>
                <a:prstDash val="solid"/>
                <a:round/>
                <a:headEnd type="none" w="med" len="med"/>
                <a:tailEnd type="none" w="med" len="med"/>
              </a:ln>
              <a:effectLst/>
            </p:spPr>
          </p:cxnSp>
          <p:cxnSp>
            <p:nvCxnSpPr>
              <p:cNvPr id="68" name="直線接點 67"/>
              <p:cNvCxnSpPr/>
              <p:nvPr/>
            </p:nvCxnSpPr>
            <p:spPr bwMode="auto">
              <a:xfrm>
                <a:off x="2843808" y="4159294"/>
                <a:ext cx="4032448" cy="0"/>
              </a:xfrm>
              <a:prstGeom prst="line">
                <a:avLst/>
              </a:prstGeom>
              <a:noFill/>
              <a:ln w="38100" cap="flat" cmpd="sng" algn="ctr">
                <a:solidFill>
                  <a:schemeClr val="tx1"/>
                </a:solidFill>
                <a:prstDash val="solid"/>
                <a:round/>
                <a:headEnd type="none" w="med" len="med"/>
                <a:tailEnd type="none" w="med" len="med"/>
              </a:ln>
              <a:effectLst/>
            </p:spPr>
          </p:cxnSp>
          <p:cxnSp>
            <p:nvCxnSpPr>
              <p:cNvPr id="69" name="直線接點 68"/>
              <p:cNvCxnSpPr/>
              <p:nvPr/>
            </p:nvCxnSpPr>
            <p:spPr bwMode="auto">
              <a:xfrm>
                <a:off x="6866631" y="4147472"/>
                <a:ext cx="4814" cy="588052"/>
              </a:xfrm>
              <a:prstGeom prst="line">
                <a:avLst/>
              </a:prstGeom>
              <a:noFill/>
              <a:ln w="38100" cap="flat" cmpd="sng" algn="ctr">
                <a:solidFill>
                  <a:schemeClr val="tx1"/>
                </a:solidFill>
                <a:prstDash val="solid"/>
                <a:round/>
                <a:headEnd type="none" w="med" len="med"/>
                <a:tailEnd type="none" w="med" len="med"/>
              </a:ln>
              <a:effectLst/>
            </p:spPr>
          </p:cxnSp>
        </p:grpSp>
      </p:grpSp>
      <p:sp>
        <p:nvSpPr>
          <p:cNvPr id="70" name="文字方塊 69"/>
          <p:cNvSpPr txBox="1"/>
          <p:nvPr/>
        </p:nvSpPr>
        <p:spPr>
          <a:xfrm>
            <a:off x="513172" y="3181717"/>
            <a:ext cx="674551" cy="365679"/>
          </a:xfrm>
          <a:prstGeom prst="rect">
            <a:avLst/>
          </a:prstGeom>
          <a:noFill/>
        </p:spPr>
        <p:txBody>
          <a:bodyPr wrap="square" rtlCol="0" anchor="ctr" anchorCtr="1">
            <a:noAutofit/>
          </a:bodyPr>
          <a:lstStyle/>
          <a:p>
            <a:r>
              <a:rPr lang="zh-TW" altLang="en-US" b="1" dirty="0">
                <a:latin typeface="Corbel" pitchFamily="34" charset="0"/>
                <a:ea typeface="+mn-ea"/>
              </a:rPr>
              <a:t>小於</a:t>
            </a:r>
          </a:p>
        </p:txBody>
      </p:sp>
      <p:pic>
        <p:nvPicPr>
          <p:cNvPr id="71" name="Picture 2" descr="「video」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77" y="3906860"/>
            <a:ext cx="1415043" cy="95372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video」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1934" y="3928010"/>
            <a:ext cx="1415043" cy="953728"/>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群組 72"/>
          <p:cNvGrpSpPr/>
          <p:nvPr/>
        </p:nvGrpSpPr>
        <p:grpSpPr>
          <a:xfrm>
            <a:off x="3048544" y="4792834"/>
            <a:ext cx="1807684" cy="597428"/>
            <a:chOff x="2915816" y="5085184"/>
            <a:chExt cx="3528392" cy="597428"/>
          </a:xfrm>
        </p:grpSpPr>
        <p:cxnSp>
          <p:nvCxnSpPr>
            <p:cNvPr id="74" name="直線接點 73"/>
            <p:cNvCxnSpPr/>
            <p:nvPr/>
          </p:nvCxnSpPr>
          <p:spPr bwMode="auto">
            <a:xfrm>
              <a:off x="4644008" y="5085184"/>
              <a:ext cx="4783" cy="275806"/>
            </a:xfrm>
            <a:prstGeom prst="line">
              <a:avLst/>
            </a:prstGeom>
            <a:noFill/>
            <a:ln w="38100" cap="flat" cmpd="sng" algn="ctr">
              <a:solidFill>
                <a:schemeClr val="tx1"/>
              </a:solidFill>
              <a:prstDash val="solid"/>
              <a:round/>
              <a:headEnd type="none" w="med" len="med"/>
              <a:tailEnd type="none" w="med" len="med"/>
            </a:ln>
            <a:effectLst/>
          </p:spPr>
        </p:cxnSp>
        <p:grpSp>
          <p:nvGrpSpPr>
            <p:cNvPr id="75" name="群組 74"/>
            <p:cNvGrpSpPr/>
            <p:nvPr/>
          </p:nvGrpSpPr>
          <p:grpSpPr>
            <a:xfrm>
              <a:off x="2915816" y="5360990"/>
              <a:ext cx="3528392" cy="321622"/>
              <a:chOff x="2843808" y="4147472"/>
              <a:chExt cx="4032448" cy="588052"/>
            </a:xfrm>
          </p:grpSpPr>
          <p:cxnSp>
            <p:nvCxnSpPr>
              <p:cNvPr id="76" name="直線接點 75"/>
              <p:cNvCxnSpPr/>
              <p:nvPr/>
            </p:nvCxnSpPr>
            <p:spPr bwMode="auto">
              <a:xfrm>
                <a:off x="2843808" y="4147472"/>
                <a:ext cx="0" cy="588052"/>
              </a:xfrm>
              <a:prstGeom prst="line">
                <a:avLst/>
              </a:prstGeom>
              <a:noFill/>
              <a:ln w="38100" cap="flat" cmpd="sng" algn="ctr">
                <a:solidFill>
                  <a:schemeClr val="tx1"/>
                </a:solidFill>
                <a:prstDash val="solid"/>
                <a:round/>
                <a:headEnd type="none" w="med" len="med"/>
                <a:tailEnd type="none" w="med" len="med"/>
              </a:ln>
              <a:effectLst/>
            </p:spPr>
          </p:cxnSp>
          <p:cxnSp>
            <p:nvCxnSpPr>
              <p:cNvPr id="77" name="直線接點 76"/>
              <p:cNvCxnSpPr/>
              <p:nvPr/>
            </p:nvCxnSpPr>
            <p:spPr bwMode="auto">
              <a:xfrm>
                <a:off x="2843808" y="4159294"/>
                <a:ext cx="4032448" cy="0"/>
              </a:xfrm>
              <a:prstGeom prst="line">
                <a:avLst/>
              </a:prstGeom>
              <a:noFill/>
              <a:ln w="38100" cap="flat" cmpd="sng" algn="ctr">
                <a:solidFill>
                  <a:schemeClr val="tx1"/>
                </a:solidFill>
                <a:prstDash val="solid"/>
                <a:round/>
                <a:headEnd type="none" w="med" len="med"/>
                <a:tailEnd type="none" w="med" len="med"/>
              </a:ln>
              <a:effectLst/>
            </p:spPr>
          </p:cxnSp>
          <p:cxnSp>
            <p:nvCxnSpPr>
              <p:cNvPr id="78" name="直線接點 77"/>
              <p:cNvCxnSpPr/>
              <p:nvPr/>
            </p:nvCxnSpPr>
            <p:spPr bwMode="auto">
              <a:xfrm>
                <a:off x="6866631" y="4147472"/>
                <a:ext cx="4814" cy="588052"/>
              </a:xfrm>
              <a:prstGeom prst="line">
                <a:avLst/>
              </a:prstGeom>
              <a:noFill/>
              <a:ln w="38100" cap="flat" cmpd="sng" algn="ctr">
                <a:solidFill>
                  <a:schemeClr val="tx1"/>
                </a:solidFill>
                <a:prstDash val="solid"/>
                <a:round/>
                <a:headEnd type="none" w="med" len="med"/>
                <a:tailEnd type="none" w="med" len="med"/>
              </a:ln>
              <a:effectLst/>
            </p:spPr>
          </p:cxnSp>
        </p:grpSp>
      </p:grpSp>
      <p:sp>
        <p:nvSpPr>
          <p:cNvPr id="79" name="文字方塊 78"/>
          <p:cNvSpPr txBox="1"/>
          <p:nvPr/>
        </p:nvSpPr>
        <p:spPr>
          <a:xfrm>
            <a:off x="2737449" y="4757044"/>
            <a:ext cx="674551" cy="365679"/>
          </a:xfrm>
          <a:prstGeom prst="rect">
            <a:avLst/>
          </a:prstGeom>
          <a:noFill/>
        </p:spPr>
        <p:txBody>
          <a:bodyPr wrap="square" rtlCol="0" anchor="ctr" anchorCtr="1">
            <a:noAutofit/>
          </a:bodyPr>
          <a:lstStyle/>
          <a:p>
            <a:r>
              <a:rPr lang="zh-TW" altLang="en-US" b="1" dirty="0">
                <a:latin typeface="Corbel" pitchFamily="34" charset="0"/>
                <a:ea typeface="+mn-ea"/>
              </a:rPr>
              <a:t>小於</a:t>
            </a:r>
          </a:p>
        </p:txBody>
      </p:sp>
      <p:sp>
        <p:nvSpPr>
          <p:cNvPr id="80" name="文字方塊 79"/>
          <p:cNvSpPr txBox="1"/>
          <p:nvPr/>
        </p:nvSpPr>
        <p:spPr>
          <a:xfrm>
            <a:off x="4418166" y="4712614"/>
            <a:ext cx="674551" cy="365679"/>
          </a:xfrm>
          <a:prstGeom prst="rect">
            <a:avLst/>
          </a:prstGeom>
          <a:noFill/>
        </p:spPr>
        <p:txBody>
          <a:bodyPr wrap="square" rtlCol="0" anchor="ctr" anchorCtr="1">
            <a:noAutofit/>
          </a:bodyPr>
          <a:lstStyle/>
          <a:p>
            <a:r>
              <a:rPr lang="zh-TW" altLang="en-US" b="1" dirty="0">
                <a:latin typeface="Corbel" pitchFamily="34" charset="0"/>
                <a:ea typeface="+mn-ea"/>
              </a:rPr>
              <a:t>大於</a:t>
            </a:r>
          </a:p>
        </p:txBody>
      </p:sp>
      <p:sp>
        <p:nvSpPr>
          <p:cNvPr id="81" name="文字方塊 80"/>
          <p:cNvSpPr txBox="1"/>
          <p:nvPr/>
        </p:nvSpPr>
        <p:spPr>
          <a:xfrm>
            <a:off x="1494492" y="3637400"/>
            <a:ext cx="1908212" cy="338663"/>
          </a:xfrm>
          <a:prstGeom prst="rect">
            <a:avLst/>
          </a:prstGeom>
          <a:noFill/>
        </p:spPr>
        <p:txBody>
          <a:bodyPr wrap="square" rtlCol="0" anchor="ctr" anchorCtr="1">
            <a:noAutofit/>
          </a:bodyPr>
          <a:lstStyle/>
          <a:p>
            <a:r>
              <a:rPr lang="zh-TW" altLang="en-US" dirty="0">
                <a:solidFill>
                  <a:srgbClr val="FF0000"/>
                </a:solidFill>
                <a:latin typeface="Corbel" pitchFamily="34" charset="0"/>
              </a:rPr>
              <a:t>映期 </a:t>
            </a:r>
            <a:r>
              <a:rPr lang="en-US" altLang="zh-TW" dirty="0">
                <a:solidFill>
                  <a:srgbClr val="FF0000"/>
                </a:solidFill>
                <a:latin typeface="Corbel" pitchFamily="34" charset="0"/>
              </a:rPr>
              <a:t>81</a:t>
            </a:r>
            <a:r>
              <a:rPr lang="zh-TW" altLang="en-US" dirty="0">
                <a:solidFill>
                  <a:srgbClr val="FF0000"/>
                </a:solidFill>
                <a:latin typeface="Corbel" pitchFamily="34" charset="0"/>
              </a:rPr>
              <a:t> 天</a:t>
            </a:r>
          </a:p>
        </p:txBody>
      </p:sp>
      <p:sp>
        <p:nvSpPr>
          <p:cNvPr id="84" name="文字方塊 83"/>
          <p:cNvSpPr txBox="1"/>
          <p:nvPr/>
        </p:nvSpPr>
        <p:spPr>
          <a:xfrm>
            <a:off x="3067028" y="5129851"/>
            <a:ext cx="1806179" cy="338663"/>
          </a:xfrm>
          <a:prstGeom prst="rect">
            <a:avLst/>
          </a:prstGeom>
          <a:noFill/>
        </p:spPr>
        <p:txBody>
          <a:bodyPr wrap="square" rtlCol="0" anchor="ctr" anchorCtr="1">
            <a:noAutofit/>
          </a:bodyPr>
          <a:lstStyle/>
          <a:p>
            <a:r>
              <a:rPr lang="zh-TW" altLang="en-US" dirty="0">
                <a:solidFill>
                  <a:srgbClr val="00B050"/>
                </a:solidFill>
                <a:latin typeface="Corbel" pitchFamily="34" charset="0"/>
                <a:ea typeface="+mn-ea"/>
              </a:rPr>
              <a:t>平均星等 </a:t>
            </a:r>
            <a:r>
              <a:rPr lang="en-US" altLang="zh-TW" dirty="0">
                <a:solidFill>
                  <a:srgbClr val="00B050"/>
                </a:solidFill>
                <a:latin typeface="Corbel" pitchFamily="34" charset="0"/>
                <a:ea typeface="+mn-ea"/>
              </a:rPr>
              <a:t>3.65</a:t>
            </a:r>
            <a:endParaRPr lang="zh-TW" altLang="en-US" dirty="0">
              <a:solidFill>
                <a:srgbClr val="00B050"/>
              </a:solidFill>
              <a:latin typeface="Corbel" pitchFamily="34" charset="0"/>
              <a:ea typeface="+mn-ea"/>
            </a:endParaRPr>
          </a:p>
        </p:txBody>
      </p:sp>
      <p:grpSp>
        <p:nvGrpSpPr>
          <p:cNvPr id="85" name="群組 84"/>
          <p:cNvGrpSpPr/>
          <p:nvPr/>
        </p:nvGrpSpPr>
        <p:grpSpPr>
          <a:xfrm>
            <a:off x="253108" y="4796458"/>
            <a:ext cx="1980067" cy="597428"/>
            <a:chOff x="2915816" y="5085184"/>
            <a:chExt cx="3528392" cy="597428"/>
          </a:xfrm>
        </p:grpSpPr>
        <p:cxnSp>
          <p:nvCxnSpPr>
            <p:cNvPr id="86" name="直線接點 85"/>
            <p:cNvCxnSpPr/>
            <p:nvPr/>
          </p:nvCxnSpPr>
          <p:spPr bwMode="auto">
            <a:xfrm>
              <a:off x="4447984" y="5085184"/>
              <a:ext cx="4783" cy="275806"/>
            </a:xfrm>
            <a:prstGeom prst="line">
              <a:avLst/>
            </a:prstGeom>
            <a:noFill/>
            <a:ln w="38100" cap="flat" cmpd="sng" algn="ctr">
              <a:solidFill>
                <a:schemeClr val="tx1"/>
              </a:solidFill>
              <a:prstDash val="solid"/>
              <a:round/>
              <a:headEnd type="none" w="med" len="med"/>
              <a:tailEnd type="none" w="med" len="med"/>
            </a:ln>
            <a:effectLst/>
          </p:spPr>
        </p:cxnSp>
        <p:grpSp>
          <p:nvGrpSpPr>
            <p:cNvPr id="87" name="群組 86"/>
            <p:cNvGrpSpPr/>
            <p:nvPr/>
          </p:nvGrpSpPr>
          <p:grpSpPr>
            <a:xfrm>
              <a:off x="2915816" y="5360990"/>
              <a:ext cx="3528392" cy="321622"/>
              <a:chOff x="2843808" y="4147472"/>
              <a:chExt cx="4032448" cy="588052"/>
            </a:xfrm>
          </p:grpSpPr>
          <p:cxnSp>
            <p:nvCxnSpPr>
              <p:cNvPr id="88" name="直線接點 87"/>
              <p:cNvCxnSpPr/>
              <p:nvPr/>
            </p:nvCxnSpPr>
            <p:spPr bwMode="auto">
              <a:xfrm>
                <a:off x="2843808" y="4147472"/>
                <a:ext cx="0" cy="588052"/>
              </a:xfrm>
              <a:prstGeom prst="line">
                <a:avLst/>
              </a:prstGeom>
              <a:noFill/>
              <a:ln w="38100" cap="flat" cmpd="sng" algn="ctr">
                <a:solidFill>
                  <a:schemeClr val="tx1"/>
                </a:solidFill>
                <a:prstDash val="solid"/>
                <a:round/>
                <a:headEnd type="none" w="med" len="med"/>
                <a:tailEnd type="none" w="med" len="med"/>
              </a:ln>
              <a:effectLst/>
            </p:spPr>
          </p:cxnSp>
          <p:cxnSp>
            <p:nvCxnSpPr>
              <p:cNvPr id="89" name="直線接點 88"/>
              <p:cNvCxnSpPr/>
              <p:nvPr/>
            </p:nvCxnSpPr>
            <p:spPr bwMode="auto">
              <a:xfrm>
                <a:off x="2843808" y="4159294"/>
                <a:ext cx="4032448" cy="0"/>
              </a:xfrm>
              <a:prstGeom prst="line">
                <a:avLst/>
              </a:prstGeom>
              <a:noFill/>
              <a:ln w="38100" cap="flat" cmpd="sng" algn="ctr">
                <a:solidFill>
                  <a:schemeClr val="tx1"/>
                </a:solidFill>
                <a:prstDash val="solid"/>
                <a:round/>
                <a:headEnd type="none" w="med" len="med"/>
                <a:tailEnd type="none" w="med" len="med"/>
              </a:ln>
              <a:effectLst/>
            </p:spPr>
          </p:cxnSp>
          <p:cxnSp>
            <p:nvCxnSpPr>
              <p:cNvPr id="90" name="直線接點 89"/>
              <p:cNvCxnSpPr/>
              <p:nvPr/>
            </p:nvCxnSpPr>
            <p:spPr bwMode="auto">
              <a:xfrm>
                <a:off x="6866631" y="4147472"/>
                <a:ext cx="4814" cy="588052"/>
              </a:xfrm>
              <a:prstGeom prst="line">
                <a:avLst/>
              </a:prstGeom>
              <a:noFill/>
              <a:ln w="38100" cap="flat" cmpd="sng" algn="ctr">
                <a:solidFill>
                  <a:schemeClr val="tx1"/>
                </a:solidFill>
                <a:prstDash val="solid"/>
                <a:round/>
                <a:headEnd type="none" w="med" len="med"/>
                <a:tailEnd type="none" w="med" len="med"/>
              </a:ln>
              <a:effectLst/>
            </p:spPr>
          </p:cxnSp>
        </p:grpSp>
      </p:grpSp>
      <p:sp>
        <p:nvSpPr>
          <p:cNvPr id="91" name="文字方塊 90"/>
          <p:cNvSpPr txBox="1"/>
          <p:nvPr/>
        </p:nvSpPr>
        <p:spPr>
          <a:xfrm>
            <a:off x="-79717" y="4753588"/>
            <a:ext cx="674551" cy="365679"/>
          </a:xfrm>
          <a:prstGeom prst="rect">
            <a:avLst/>
          </a:prstGeom>
          <a:noFill/>
        </p:spPr>
        <p:txBody>
          <a:bodyPr wrap="square" rtlCol="0" anchor="ctr" anchorCtr="1">
            <a:noAutofit/>
          </a:bodyPr>
          <a:lstStyle/>
          <a:p>
            <a:r>
              <a:rPr lang="zh-TW" altLang="en-US" b="1" dirty="0">
                <a:latin typeface="Corbel" pitchFamily="34" charset="0"/>
                <a:ea typeface="+mn-ea"/>
              </a:rPr>
              <a:t>小於</a:t>
            </a:r>
          </a:p>
        </p:txBody>
      </p:sp>
      <p:sp>
        <p:nvSpPr>
          <p:cNvPr id="92" name="文字方塊 91"/>
          <p:cNvSpPr txBox="1"/>
          <p:nvPr/>
        </p:nvSpPr>
        <p:spPr>
          <a:xfrm>
            <a:off x="303259" y="5136078"/>
            <a:ext cx="1908212" cy="338663"/>
          </a:xfrm>
          <a:prstGeom prst="rect">
            <a:avLst/>
          </a:prstGeom>
          <a:noFill/>
        </p:spPr>
        <p:txBody>
          <a:bodyPr wrap="square" rtlCol="0" anchor="ctr" anchorCtr="1">
            <a:noAutofit/>
          </a:bodyPr>
          <a:lstStyle/>
          <a:p>
            <a:r>
              <a:rPr lang="zh-TW" altLang="en-US" dirty="0">
                <a:solidFill>
                  <a:srgbClr val="3366FF"/>
                </a:solidFill>
                <a:latin typeface="Corbel" pitchFamily="34" charset="0"/>
                <a:ea typeface="+mn-ea"/>
              </a:rPr>
              <a:t>評論數量 </a:t>
            </a:r>
            <a:r>
              <a:rPr lang="en-US" altLang="zh-TW" dirty="0">
                <a:solidFill>
                  <a:srgbClr val="3366FF"/>
                </a:solidFill>
                <a:latin typeface="Corbel" pitchFamily="34" charset="0"/>
                <a:ea typeface="+mn-ea"/>
              </a:rPr>
              <a:t>35</a:t>
            </a:r>
            <a:r>
              <a:rPr lang="zh-TW" altLang="en-US" dirty="0">
                <a:solidFill>
                  <a:srgbClr val="3366FF"/>
                </a:solidFill>
                <a:latin typeface="Corbel" pitchFamily="34" charset="0"/>
                <a:ea typeface="+mn-ea"/>
              </a:rPr>
              <a:t> 筆</a:t>
            </a:r>
          </a:p>
        </p:txBody>
      </p:sp>
      <p:sp>
        <p:nvSpPr>
          <p:cNvPr id="95" name="文字方塊 94"/>
          <p:cNvSpPr txBox="1"/>
          <p:nvPr/>
        </p:nvSpPr>
        <p:spPr>
          <a:xfrm>
            <a:off x="1903459" y="4762790"/>
            <a:ext cx="674551" cy="365679"/>
          </a:xfrm>
          <a:prstGeom prst="rect">
            <a:avLst/>
          </a:prstGeom>
          <a:noFill/>
        </p:spPr>
        <p:txBody>
          <a:bodyPr wrap="square" rtlCol="0" anchor="ctr" anchorCtr="1">
            <a:noAutofit/>
          </a:bodyPr>
          <a:lstStyle/>
          <a:p>
            <a:r>
              <a:rPr lang="zh-TW" altLang="en-US" b="1" dirty="0">
                <a:latin typeface="Corbel" pitchFamily="34" charset="0"/>
                <a:ea typeface="+mn-ea"/>
              </a:rPr>
              <a:t>大於</a:t>
            </a:r>
          </a:p>
        </p:txBody>
      </p:sp>
      <p:sp>
        <p:nvSpPr>
          <p:cNvPr id="96" name="文字方塊 95"/>
          <p:cNvSpPr txBox="1"/>
          <p:nvPr/>
        </p:nvSpPr>
        <p:spPr>
          <a:xfrm>
            <a:off x="8333760" y="3044114"/>
            <a:ext cx="674551" cy="365679"/>
          </a:xfrm>
          <a:prstGeom prst="rect">
            <a:avLst/>
          </a:prstGeom>
          <a:noFill/>
        </p:spPr>
        <p:txBody>
          <a:bodyPr wrap="square" rtlCol="0" anchor="ctr" anchorCtr="1">
            <a:noAutofit/>
          </a:bodyPr>
          <a:lstStyle/>
          <a:p>
            <a:r>
              <a:rPr lang="zh-TW" altLang="en-US" b="1" dirty="0">
                <a:latin typeface="Corbel" pitchFamily="34" charset="0"/>
                <a:ea typeface="+mn-ea"/>
              </a:rPr>
              <a:t>大於</a:t>
            </a:r>
          </a:p>
        </p:txBody>
      </p:sp>
      <p:pic>
        <p:nvPicPr>
          <p:cNvPr id="6146" name="Picture 2" descr="Money video game Free Vector">
            <a:extLst>
              <a:ext uri="{FF2B5EF4-FFF2-40B4-BE49-F238E27FC236}">
                <a16:creationId xmlns:a16="http://schemas.microsoft.com/office/drawing/2014/main" xmlns="" id="{8FB18F55-DB10-409F-B615-BCD1288CF69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53758" t="63719" r="12484" b="7290"/>
          <a:stretch/>
        </p:blipFill>
        <p:spPr bwMode="auto">
          <a:xfrm>
            <a:off x="1575990" y="5491552"/>
            <a:ext cx="1127144" cy="96797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Money video game Free Vector">
            <a:extLst>
              <a:ext uri="{FF2B5EF4-FFF2-40B4-BE49-F238E27FC236}">
                <a16:creationId xmlns:a16="http://schemas.microsoft.com/office/drawing/2014/main" xmlns="" id="{F0F216D2-082F-4253-8638-02DD33D0DE7D}"/>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22843" b="43291" l="9744" r="32907"/>
                    </a14:imgEffect>
                  </a14:imgLayer>
                </a14:imgProps>
              </a:ext>
              <a:ext uri="{28A0092B-C50C-407E-A947-70E740481C1C}">
                <a14:useLocalDpi xmlns:a14="http://schemas.microsoft.com/office/drawing/2010/main" val="0"/>
              </a:ext>
            </a:extLst>
          </a:blip>
          <a:srcRect l="14099" t="23934" r="67123" b="61191"/>
          <a:stretch/>
        </p:blipFill>
        <p:spPr bwMode="auto">
          <a:xfrm>
            <a:off x="35495" y="5661248"/>
            <a:ext cx="492953" cy="39048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Money video game Free Vector">
            <a:extLst>
              <a:ext uri="{FF2B5EF4-FFF2-40B4-BE49-F238E27FC236}">
                <a16:creationId xmlns:a16="http://schemas.microsoft.com/office/drawing/2014/main" xmlns="" id="{676F5ADF-A7A7-412A-BAF6-B90E63CA7996}"/>
              </a:ext>
            </a:extLst>
          </p:cNvPr>
          <p:cNvPicPr>
            <a:picLocks noChangeAspect="1" noChangeArrowheads="1"/>
          </p:cNvPicPr>
          <p:nvPr/>
        </p:nvPicPr>
        <p:blipFill rotWithShape="1">
          <a:blip r:embed="rId6">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53758" t="63719" r="12484" b="7290"/>
          <a:stretch/>
        </p:blipFill>
        <p:spPr bwMode="auto">
          <a:xfrm>
            <a:off x="4139952" y="5464462"/>
            <a:ext cx="1127144" cy="96797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Money video game Free Vector">
            <a:extLst>
              <a:ext uri="{FF2B5EF4-FFF2-40B4-BE49-F238E27FC236}">
                <a16:creationId xmlns:a16="http://schemas.microsoft.com/office/drawing/2014/main" xmlns="" id="{B01C7010-A6D5-4BD1-A625-7375F52D3282}"/>
              </a:ext>
            </a:extLst>
          </p:cNvPr>
          <p:cNvPicPr>
            <a:picLocks noChangeAspect="1" noChangeArrowheads="1"/>
          </p:cNvPicPr>
          <p:nvPr/>
        </p:nvPicPr>
        <p:blipFill rotWithShape="1">
          <a:blip r:embed="rId6">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53758" t="63719" r="12484" b="7290"/>
          <a:stretch/>
        </p:blipFill>
        <p:spPr bwMode="auto">
          <a:xfrm>
            <a:off x="6942536" y="5431899"/>
            <a:ext cx="1127144" cy="967978"/>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Money video game Free Vector">
            <a:extLst>
              <a:ext uri="{FF2B5EF4-FFF2-40B4-BE49-F238E27FC236}">
                <a16:creationId xmlns:a16="http://schemas.microsoft.com/office/drawing/2014/main" xmlns="" id="{4BF9A673-F4CB-4B46-98EF-F3EC3F933B54}"/>
              </a:ext>
            </a:extLst>
          </p:cNvPr>
          <p:cNvPicPr>
            <a:picLocks noChangeAspect="1" noChangeArrowheads="1"/>
          </p:cNvPicPr>
          <p:nvPr/>
        </p:nvPicPr>
        <p:blipFill rotWithShape="1">
          <a:blip r:embed="rId6">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53758" t="63719" r="12484" b="7290"/>
          <a:stretch/>
        </p:blipFill>
        <p:spPr bwMode="auto">
          <a:xfrm>
            <a:off x="8107463" y="3921721"/>
            <a:ext cx="1127144" cy="96797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Money video game Free Vector">
            <a:extLst>
              <a:ext uri="{FF2B5EF4-FFF2-40B4-BE49-F238E27FC236}">
                <a16:creationId xmlns:a16="http://schemas.microsoft.com/office/drawing/2014/main" xmlns="" id="{A4EE2925-0F15-4657-83DA-A4A9F3F862AA}"/>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22843" b="43291" l="9744" r="32907"/>
                    </a14:imgEffect>
                  </a14:imgLayer>
                </a14:imgProps>
              </a:ext>
              <a:ext uri="{28A0092B-C50C-407E-A947-70E740481C1C}">
                <a14:useLocalDpi xmlns:a14="http://schemas.microsoft.com/office/drawing/2010/main" val="0"/>
              </a:ext>
            </a:extLst>
          </a:blip>
          <a:srcRect l="14099" t="23934" r="67123" b="61191"/>
          <a:stretch/>
        </p:blipFill>
        <p:spPr bwMode="auto">
          <a:xfrm>
            <a:off x="2797086" y="5661248"/>
            <a:ext cx="492953" cy="39048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Money video game Free Vector">
            <a:extLst>
              <a:ext uri="{FF2B5EF4-FFF2-40B4-BE49-F238E27FC236}">
                <a16:creationId xmlns:a16="http://schemas.microsoft.com/office/drawing/2014/main" xmlns="" id="{57190A08-FD14-426F-BA02-A6F8582AC60D}"/>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22843" b="43291" l="9744" r="32907"/>
                    </a14:imgEffect>
                  </a14:imgLayer>
                </a14:imgProps>
              </a:ext>
              <a:ext uri="{28A0092B-C50C-407E-A947-70E740481C1C}">
                <a14:useLocalDpi xmlns:a14="http://schemas.microsoft.com/office/drawing/2010/main" val="0"/>
              </a:ext>
            </a:extLst>
          </a:blip>
          <a:srcRect l="14099" t="23934" r="67123" b="61191"/>
          <a:stretch/>
        </p:blipFill>
        <p:spPr bwMode="auto">
          <a:xfrm>
            <a:off x="5375191" y="5661248"/>
            <a:ext cx="492953" cy="39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18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網頁的組成</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13</a:t>
            </a:fld>
            <a:endParaRPr lang="en-US" altLang="zh-TW" dirty="0"/>
          </a:p>
        </p:txBody>
      </p:sp>
      <p:pic>
        <p:nvPicPr>
          <p:cNvPr id="29" name="Picture 4" descr="http://www.advertise-websites.com/images/web_page2.jpg"/>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backgroundRemoval t="3175" b="100000" l="9524" r="94921"/>
                    </a14:imgEffect>
                  </a14:imgLayer>
                </a14:imgProps>
              </a:ext>
              <a:ext uri="{28A0092B-C50C-407E-A947-70E740481C1C}">
                <a14:useLocalDpi xmlns:a14="http://schemas.microsoft.com/office/drawing/2010/main" val="0"/>
              </a:ext>
            </a:extLst>
          </a:blip>
          <a:stretch>
            <a:fillRect/>
          </a:stretch>
        </p:blipFill>
        <p:spPr bwMode="auto">
          <a:xfrm>
            <a:off x="0" y="2162202"/>
            <a:ext cx="2088232" cy="2088232"/>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投影片編號版面配置區 3"/>
          <p:cNvSpPr txBox="1">
            <a:spLocks/>
          </p:cNvSpPr>
          <p:nvPr/>
        </p:nvSpPr>
        <p:spPr bwMode="auto">
          <a:xfrm>
            <a:off x="8670032" y="6520350"/>
            <a:ext cx="762000" cy="333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ko-KR"/>
            </a:defPPr>
            <a:lvl1pPr algn="r" rtl="0" eaLnBrk="1" fontAlgn="base" hangingPunct="1">
              <a:spcBef>
                <a:spcPct val="0"/>
              </a:spcBef>
              <a:spcAft>
                <a:spcPct val="0"/>
              </a:spcAft>
              <a:defRPr sz="1400" kern="1200">
                <a:solidFill>
                  <a:schemeClr val="tx1"/>
                </a:solidFill>
                <a:latin typeface="Corbel" pitchFamily="34" charset="0"/>
                <a:ea typeface="微軟正黑體" pitchFamily="34" charset="-120"/>
                <a:cs typeface="+mn-cs"/>
              </a:defRPr>
            </a:lvl1pPr>
            <a:lvl2pPr marL="457200" algn="l" rtl="0" eaLnBrk="0" fontAlgn="base" hangingPunct="0">
              <a:spcBef>
                <a:spcPct val="0"/>
              </a:spcBef>
              <a:spcAft>
                <a:spcPct val="0"/>
              </a:spcAft>
              <a:defRPr kern="1200">
                <a:solidFill>
                  <a:schemeClr val="tx1"/>
                </a:solidFill>
                <a:latin typeface="Calibri" pitchFamily="34" charset="0"/>
                <a:ea typeface="華康粗黑體" pitchFamily="49" charset="-120"/>
                <a:cs typeface="+mn-cs"/>
              </a:defRPr>
            </a:lvl2pPr>
            <a:lvl3pPr marL="914400" algn="l" rtl="0" eaLnBrk="0" fontAlgn="base" hangingPunct="0">
              <a:spcBef>
                <a:spcPct val="0"/>
              </a:spcBef>
              <a:spcAft>
                <a:spcPct val="0"/>
              </a:spcAft>
              <a:defRPr kern="1200">
                <a:solidFill>
                  <a:schemeClr val="tx1"/>
                </a:solidFill>
                <a:latin typeface="Calibri" pitchFamily="34" charset="0"/>
                <a:ea typeface="華康粗黑體" pitchFamily="49" charset="-120"/>
                <a:cs typeface="+mn-cs"/>
              </a:defRPr>
            </a:lvl3pPr>
            <a:lvl4pPr marL="1371600" algn="l" rtl="0" eaLnBrk="0" fontAlgn="base" hangingPunct="0">
              <a:spcBef>
                <a:spcPct val="0"/>
              </a:spcBef>
              <a:spcAft>
                <a:spcPct val="0"/>
              </a:spcAft>
              <a:defRPr kern="1200">
                <a:solidFill>
                  <a:schemeClr val="tx1"/>
                </a:solidFill>
                <a:latin typeface="Calibri" pitchFamily="34" charset="0"/>
                <a:ea typeface="華康粗黑體" pitchFamily="49" charset="-120"/>
                <a:cs typeface="+mn-cs"/>
              </a:defRPr>
            </a:lvl4pPr>
            <a:lvl5pPr marL="1828800" algn="l" rtl="0" eaLnBrk="0" fontAlgn="base" hangingPunct="0">
              <a:spcBef>
                <a:spcPct val="0"/>
              </a:spcBef>
              <a:spcAft>
                <a:spcPct val="0"/>
              </a:spcAft>
              <a:defRPr kern="1200">
                <a:solidFill>
                  <a:schemeClr val="tx1"/>
                </a:solidFill>
                <a:latin typeface="Calibri" pitchFamily="34" charset="0"/>
                <a:ea typeface="華康粗黑體" pitchFamily="49" charset="-120"/>
                <a:cs typeface="+mn-cs"/>
              </a:defRPr>
            </a:lvl5pPr>
            <a:lvl6pPr marL="2286000" algn="l" defTabSz="914400" rtl="0" eaLnBrk="1" latinLnBrk="0" hangingPunct="1">
              <a:defRPr kern="1200">
                <a:solidFill>
                  <a:schemeClr val="tx1"/>
                </a:solidFill>
                <a:latin typeface="Calibri" pitchFamily="34" charset="0"/>
                <a:ea typeface="華康粗黑體" pitchFamily="49" charset="-120"/>
                <a:cs typeface="+mn-cs"/>
              </a:defRPr>
            </a:lvl6pPr>
            <a:lvl7pPr marL="2743200" algn="l" defTabSz="914400" rtl="0" eaLnBrk="1" latinLnBrk="0" hangingPunct="1">
              <a:defRPr kern="1200">
                <a:solidFill>
                  <a:schemeClr val="tx1"/>
                </a:solidFill>
                <a:latin typeface="Calibri" pitchFamily="34" charset="0"/>
                <a:ea typeface="華康粗黑體" pitchFamily="49" charset="-120"/>
                <a:cs typeface="+mn-cs"/>
              </a:defRPr>
            </a:lvl7pPr>
            <a:lvl8pPr marL="3200400" algn="l" defTabSz="914400" rtl="0" eaLnBrk="1" latinLnBrk="0" hangingPunct="1">
              <a:defRPr kern="1200">
                <a:solidFill>
                  <a:schemeClr val="tx1"/>
                </a:solidFill>
                <a:latin typeface="Calibri" pitchFamily="34" charset="0"/>
                <a:ea typeface="華康粗黑體" pitchFamily="49" charset="-120"/>
                <a:cs typeface="+mn-cs"/>
              </a:defRPr>
            </a:lvl8pPr>
            <a:lvl9pPr marL="3657600" algn="l" defTabSz="914400" rtl="0" eaLnBrk="1" latinLnBrk="0" hangingPunct="1">
              <a:defRPr kern="1200">
                <a:solidFill>
                  <a:schemeClr val="tx1"/>
                </a:solidFill>
                <a:latin typeface="Calibri" pitchFamily="34" charset="0"/>
                <a:ea typeface="華康粗黑體" pitchFamily="49" charset="-120"/>
                <a:cs typeface="+mn-cs"/>
              </a:defRPr>
            </a:lvl9pPr>
          </a:lstStyle>
          <a:p>
            <a:pPr>
              <a:defRPr/>
            </a:pPr>
            <a:fld id="{E8DC7176-3B0F-40D0-88B0-E5F127300873}" type="slidenum">
              <a:rPr lang="zh-TW" altLang="en-US" smtClean="0"/>
              <a:pPr>
                <a:defRPr/>
              </a:pPr>
              <a:t>13</a:t>
            </a:fld>
            <a:endParaRPr lang="en-US" altLang="zh-TW" dirty="0"/>
          </a:p>
        </p:txBody>
      </p:sp>
      <p:sp>
        <p:nvSpPr>
          <p:cNvPr id="34" name="等於 33"/>
          <p:cNvSpPr/>
          <p:nvPr/>
        </p:nvSpPr>
        <p:spPr bwMode="auto">
          <a:xfrm>
            <a:off x="2387820" y="2899624"/>
            <a:ext cx="576064" cy="576064"/>
          </a:xfrm>
          <a:prstGeom prst="mathEqual">
            <a:avLst/>
          </a:prstGeom>
          <a:solidFill>
            <a:schemeClr val="tx1"/>
          </a:solidFill>
          <a:ln w="1905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pic>
        <p:nvPicPr>
          <p:cNvPr id="40" name="圖片 39"/>
          <p:cNvPicPr>
            <a:picLocks noChangeAspect="1"/>
          </p:cNvPicPr>
          <p:nvPr/>
        </p:nvPicPr>
        <p:blipFill>
          <a:blip r:embed="rId5">
            <a:extLst>
              <a:ext uri="{BEBA8EAE-BF5A-486C-A8C5-ECC9F3942E4B}">
                <a14:imgProps xmlns:a14="http://schemas.microsoft.com/office/drawing/2010/main">
                  <a14:imgLayer r:embed="rId6">
                    <a14:imgEffect>
                      <a14:backgroundRemoval t="10000" b="90000" l="7905" r="96381">
                        <a14:foregroundMark x1="17619" y1="20333" x2="8000" y2="20333"/>
                        <a14:foregroundMark x1="12571" y1="20667" x2="9524" y2="60778"/>
                        <a14:foregroundMark x1="10857" y1="42000" x2="29238" y2="45333"/>
                        <a14:foregroundMark x1="29238" y1="45333" x2="31619" y2="16444"/>
                        <a14:foregroundMark x1="13333" y1="19556" x2="11048" y2="14778"/>
                        <a14:foregroundMark x1="20286" y1="44556" x2="21810" y2="12444"/>
                        <a14:foregroundMark x1="20476" y1="43333" x2="25810" y2="78444"/>
                        <a14:foregroundMark x1="71905" y1="16444" x2="71905" y2="16444"/>
                        <a14:foregroundMark x1="72286" y1="83333" x2="72286" y2="83333"/>
                        <a14:foregroundMark x1="95333" y1="83889" x2="95333" y2="83889"/>
                        <a14:foregroundMark x1="95333" y1="20444" x2="95333" y2="20444"/>
                        <a14:foregroundMark x1="72286" y1="15556" x2="95333" y2="20111"/>
                        <a14:foregroundMark x1="71714" y1="17333" x2="72286" y2="81778"/>
                        <a14:foregroundMark x1="72286" y1="81778" x2="94476" y2="83556"/>
                        <a14:foregroundMark x1="94952" y1="22000" x2="95714" y2="83556"/>
                        <a14:foregroundMark x1="26476" y1="78000" x2="45048" y2="66556"/>
                        <a14:foregroundMark x1="36190" y1="70889" x2="31333" y2="77444"/>
                        <a14:foregroundMark x1="10476" y1="41778" x2="7905" y2="69667"/>
                        <a14:foregroundMark x1="72286" y1="49556" x2="94952" y2="51444"/>
                        <a14:foregroundMark x1="83048" y1="19222" x2="83905" y2="50222"/>
                        <a14:foregroundMark x1="32000" y1="31000" x2="72286" y2="15222"/>
                        <a14:foregroundMark x1="83714" y1="83333" x2="93238" y2="19889"/>
                      </a14:backgroundRemoval>
                    </a14:imgEffect>
                  </a14:imgLayer>
                </a14:imgProps>
              </a:ext>
            </a:extLst>
          </a:blip>
          <a:stretch>
            <a:fillRect/>
          </a:stretch>
        </p:blipFill>
        <p:spPr>
          <a:xfrm>
            <a:off x="2627784" y="1371367"/>
            <a:ext cx="6624735" cy="4677846"/>
          </a:xfrm>
          <a:prstGeom prst="rect">
            <a:avLst/>
          </a:prstGeom>
        </p:spPr>
      </p:pic>
      <p:sp>
        <p:nvSpPr>
          <p:cNvPr id="41" name="十字形擴展 18"/>
          <p:cNvSpPr/>
          <p:nvPr/>
        </p:nvSpPr>
        <p:spPr bwMode="auto">
          <a:xfrm>
            <a:off x="4680012" y="2899017"/>
            <a:ext cx="576064" cy="512574"/>
          </a:xfrm>
          <a:prstGeom prst="mathPlus">
            <a:avLst/>
          </a:prstGeom>
          <a:solidFill>
            <a:srgbClr val="000000"/>
          </a:solidFill>
          <a:ln w="19050" cap="flat" cmpd="sng" algn="ctr">
            <a:solidFill>
              <a:srgbClr val="FFFFFF"/>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
        <p:nvSpPr>
          <p:cNvPr id="42" name="十字形擴展 19"/>
          <p:cNvSpPr/>
          <p:nvPr/>
        </p:nvSpPr>
        <p:spPr bwMode="auto">
          <a:xfrm>
            <a:off x="6766924" y="2899625"/>
            <a:ext cx="576064" cy="512574"/>
          </a:xfrm>
          <a:prstGeom prst="mathPlus">
            <a:avLst/>
          </a:prstGeom>
          <a:solidFill>
            <a:srgbClr val="000000"/>
          </a:solidFill>
          <a:ln w="19050" cap="flat" cmpd="sng" algn="ctr">
            <a:solidFill>
              <a:srgbClr val="FFFFFF"/>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Tree>
    <p:extLst>
      <p:ext uri="{BB962C8B-B14F-4D97-AF65-F5344CB8AC3E}">
        <p14:creationId xmlns:p14="http://schemas.microsoft.com/office/powerpoint/2010/main" val="42555389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小結</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130</a:t>
            </a:fld>
            <a:endParaRPr lang="en-US" altLang="zh-TW" dirty="0"/>
          </a:p>
        </p:txBody>
      </p:sp>
      <p:sp>
        <p:nvSpPr>
          <p:cNvPr id="8" name="內容版面配置區 7"/>
          <p:cNvSpPr>
            <a:spLocks noGrp="1"/>
          </p:cNvSpPr>
          <p:nvPr>
            <p:ph idx="1"/>
          </p:nvPr>
        </p:nvSpPr>
        <p:spPr>
          <a:xfrm>
            <a:off x="395536" y="1196975"/>
            <a:ext cx="8424614" cy="2232025"/>
          </a:xfrm>
        </p:spPr>
        <p:txBody>
          <a:bodyPr/>
          <a:lstStyle/>
          <a:p>
            <a:r>
              <a:rPr lang="zh-TW" altLang="en-US" dirty="0"/>
              <a:t>透過 </a:t>
            </a:r>
            <a:r>
              <a:rPr lang="en-US" altLang="zh-TW" dirty="0"/>
              <a:t>Decision</a:t>
            </a:r>
            <a:r>
              <a:rPr lang="zh-TW" altLang="en-US" dirty="0"/>
              <a:t> </a:t>
            </a:r>
            <a:r>
              <a:rPr lang="en-US" altLang="zh-TW" dirty="0"/>
              <a:t>Tree</a:t>
            </a:r>
            <a:r>
              <a:rPr lang="zh-TW" altLang="en-US" dirty="0"/>
              <a:t> 的 </a:t>
            </a:r>
            <a:r>
              <a:rPr lang="en-US" altLang="zh-TW" dirty="0" smtClean="0"/>
              <a:t>f</a:t>
            </a:r>
            <a:r>
              <a:rPr lang="en-US" altLang="zh-TW" dirty="0" smtClean="0"/>
              <a:t>eatures</a:t>
            </a:r>
            <a:r>
              <a:rPr lang="zh-TW" altLang="en-US" dirty="0" smtClean="0"/>
              <a:t> </a:t>
            </a:r>
            <a:r>
              <a:rPr lang="en-US" altLang="zh-TW" dirty="0"/>
              <a:t>importance</a:t>
            </a:r>
            <a:r>
              <a:rPr lang="zh-TW" altLang="en-US" dirty="0"/>
              <a:t>，我們</a:t>
            </a:r>
            <a:r>
              <a:rPr lang="en-US" altLang="zh-TW" dirty="0"/>
              <a:t/>
            </a:r>
            <a:br>
              <a:rPr lang="en-US" altLang="zh-TW" dirty="0"/>
            </a:br>
            <a:r>
              <a:rPr lang="zh-TW" altLang="en-US" dirty="0"/>
              <a:t>可以發現，平均星等根本就不太重要嘛</a:t>
            </a:r>
            <a:r>
              <a:rPr lang="en-US" altLang="zh-TW" dirty="0"/>
              <a:t>!</a:t>
            </a:r>
          </a:p>
          <a:p>
            <a:endParaRPr lang="en-US" altLang="zh-TW" dirty="0"/>
          </a:p>
          <a:p>
            <a:endParaRPr lang="en-US" altLang="zh-TW" dirty="0"/>
          </a:p>
          <a:p>
            <a:endParaRPr lang="en-US" altLang="zh-TW" dirty="0"/>
          </a:p>
          <a:p>
            <a:r>
              <a:rPr lang="zh-TW" altLang="en-US" dirty="0"/>
              <a:t>你還能想出其他的 </a:t>
            </a:r>
            <a:r>
              <a:rPr lang="en-US" altLang="zh-TW" dirty="0"/>
              <a:t>features</a:t>
            </a:r>
            <a:r>
              <a:rPr lang="zh-TW" altLang="en-US" dirty="0"/>
              <a:t> 嗎</a:t>
            </a:r>
            <a:r>
              <a:rPr lang="en-US" altLang="zh-TW" dirty="0"/>
              <a:t>?</a:t>
            </a:r>
            <a:endParaRPr lang="zh-TW" altLang="en-US" dirty="0"/>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4724921"/>
            <a:ext cx="1516511" cy="1516511"/>
          </a:xfrm>
          <a:prstGeom prst="rect">
            <a:avLst/>
          </a:prstGeom>
        </p:spPr>
      </p:pic>
      <p:pic>
        <p:nvPicPr>
          <p:cNvPr id="5" name="圖片 4"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344107"/>
            <a:ext cx="4345418" cy="1620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笑」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6216" y="2801372"/>
            <a:ext cx="1255256" cy="116280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2051720" y="3068960"/>
            <a:ext cx="4345418" cy="432048"/>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Tree>
    <p:extLst>
      <p:ext uri="{BB962C8B-B14F-4D97-AF65-F5344CB8AC3E}">
        <p14:creationId xmlns:p14="http://schemas.microsoft.com/office/powerpoint/2010/main" val="35782382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上午我們學到了</a:t>
            </a:r>
            <a:r>
              <a:rPr lang="en-US" altLang="zh-TW" dirty="0"/>
              <a:t>…</a:t>
            </a:r>
            <a:endParaRPr lang="zh-TW" altLang="en-US" dirty="0"/>
          </a:p>
        </p:txBody>
      </p:sp>
      <p:sp>
        <p:nvSpPr>
          <p:cNvPr id="4" name="內容版面配置區 3"/>
          <p:cNvSpPr>
            <a:spLocks noGrp="1"/>
          </p:cNvSpPr>
          <p:nvPr>
            <p:ph idx="1"/>
          </p:nvPr>
        </p:nvSpPr>
        <p:spPr>
          <a:xfrm>
            <a:off x="288551" y="904504"/>
            <a:ext cx="8820633" cy="5620121"/>
          </a:xfrm>
        </p:spPr>
        <p:txBody>
          <a:bodyPr/>
          <a:lstStyle/>
          <a:p>
            <a:r>
              <a:rPr lang="zh-TW" altLang="en-US" dirty="0"/>
              <a:t>運用 </a:t>
            </a:r>
            <a:r>
              <a:rPr lang="en-US" altLang="zh-TW" dirty="0" err="1"/>
              <a:t>BeautifulSoup</a:t>
            </a:r>
            <a:r>
              <a:rPr lang="zh-TW" altLang="en-US" dirty="0"/>
              <a:t> 解析 </a:t>
            </a:r>
            <a:r>
              <a:rPr lang="en-US" altLang="zh-TW" dirty="0"/>
              <a:t>HTML </a:t>
            </a:r>
            <a:r>
              <a:rPr lang="zh-TW" altLang="en-US" dirty="0"/>
              <a:t>網頁</a:t>
            </a:r>
            <a:endParaRPr lang="en-US" altLang="zh-TW" dirty="0"/>
          </a:p>
          <a:p>
            <a:pPr lvl="1"/>
            <a:endParaRPr lang="en-US" altLang="zh-TW" dirty="0"/>
          </a:p>
          <a:p>
            <a:r>
              <a:rPr lang="zh-TW" altLang="en-US" dirty="0"/>
              <a:t>運用 </a:t>
            </a:r>
            <a:r>
              <a:rPr lang="en-US" altLang="zh-TW" dirty="0"/>
              <a:t>requests</a:t>
            </a:r>
            <a:r>
              <a:rPr lang="zh-TW" altLang="en-US" dirty="0"/>
              <a:t> 發送 </a:t>
            </a:r>
            <a:r>
              <a:rPr lang="en-US" altLang="zh-TW" dirty="0"/>
              <a:t>GET,</a:t>
            </a:r>
            <a:r>
              <a:rPr lang="zh-TW" altLang="en-US" dirty="0"/>
              <a:t> </a:t>
            </a:r>
            <a:r>
              <a:rPr lang="en-US" altLang="zh-TW" dirty="0"/>
              <a:t>POST</a:t>
            </a:r>
            <a:r>
              <a:rPr lang="zh-TW" altLang="en-US" dirty="0"/>
              <a:t> 請求</a:t>
            </a:r>
            <a:endParaRPr lang="en-US" altLang="zh-TW" dirty="0"/>
          </a:p>
          <a:p>
            <a:pPr lvl="1"/>
            <a:endParaRPr lang="en-US" altLang="zh-TW" dirty="0"/>
          </a:p>
          <a:p>
            <a:r>
              <a:rPr lang="zh-TW" altLang="en-US" dirty="0"/>
              <a:t>運用 </a:t>
            </a:r>
            <a:r>
              <a:rPr lang="en-US" altLang="zh-TW" dirty="0"/>
              <a:t>regular expression</a:t>
            </a:r>
            <a:r>
              <a:rPr lang="zh-TW" altLang="en-US" dirty="0"/>
              <a:t> 尋找目標資訊</a:t>
            </a:r>
            <a:endParaRPr lang="en-US" altLang="zh-TW" dirty="0"/>
          </a:p>
          <a:p>
            <a:pPr lvl="1"/>
            <a:endParaRPr lang="en-US" altLang="zh-TW" dirty="0"/>
          </a:p>
          <a:p>
            <a:r>
              <a:rPr lang="zh-TW" altLang="en-US" dirty="0"/>
              <a:t>運用 </a:t>
            </a:r>
            <a:r>
              <a:rPr lang="en-US" altLang="zh-TW" dirty="0"/>
              <a:t>pandas</a:t>
            </a:r>
            <a:r>
              <a:rPr lang="zh-TW" altLang="en-US" dirty="0"/>
              <a:t> 將抓到的資訊儲存為表格</a:t>
            </a:r>
            <a:endParaRPr lang="en-US" altLang="zh-TW" dirty="0"/>
          </a:p>
          <a:p>
            <a:pPr lvl="1"/>
            <a:endParaRPr lang="en-US" altLang="zh-TW" dirty="0"/>
          </a:p>
          <a:p>
            <a:r>
              <a:rPr lang="zh-TW" altLang="en-US" dirty="0"/>
              <a:t>運用 </a:t>
            </a:r>
            <a:r>
              <a:rPr lang="en-US" altLang="zh-TW" dirty="0" err="1"/>
              <a:t>sklearn</a:t>
            </a:r>
            <a:r>
              <a:rPr lang="en-US" altLang="zh-TW" dirty="0"/>
              <a:t>,</a:t>
            </a:r>
            <a:r>
              <a:rPr lang="zh-TW" altLang="en-US" dirty="0"/>
              <a:t> </a:t>
            </a:r>
            <a:r>
              <a:rPr lang="en-US" altLang="zh-TW" dirty="0" err="1"/>
              <a:t>matplotlib</a:t>
            </a:r>
            <a:r>
              <a:rPr lang="en-US" altLang="zh-TW" dirty="0"/>
              <a:t>,</a:t>
            </a:r>
            <a:r>
              <a:rPr lang="zh-TW" altLang="en-US" dirty="0"/>
              <a:t> </a:t>
            </a:r>
            <a:r>
              <a:rPr lang="en-US" altLang="zh-TW" dirty="0" err="1"/>
              <a:t>wordcloud</a:t>
            </a:r>
            <a:r>
              <a:rPr lang="zh-TW" altLang="en-US" dirty="0"/>
              <a:t> 做簡單的資料分析</a:t>
            </a:r>
            <a:endParaRPr lang="en-US" altLang="zh-TW" dirty="0"/>
          </a:p>
          <a:p>
            <a:pPr lvl="1"/>
            <a:endParaRPr lang="en-US" altLang="zh-TW" dirty="0"/>
          </a:p>
          <a:p>
            <a:endParaRPr lang="zh-TW" altLang="en-US" dirty="0"/>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131</a:t>
            </a:fld>
            <a:endParaRPr lang="en-US" altLang="zh-TW" dirty="0"/>
          </a:p>
        </p:txBody>
      </p:sp>
      <p:sp>
        <p:nvSpPr>
          <p:cNvPr id="5" name="文字方塊 4"/>
          <p:cNvSpPr txBox="1"/>
          <p:nvPr/>
        </p:nvSpPr>
        <p:spPr>
          <a:xfrm>
            <a:off x="394232" y="1484784"/>
            <a:ext cx="8694632" cy="426889"/>
          </a:xfrm>
          <a:prstGeom prst="rect">
            <a:avLst/>
          </a:prstGeom>
          <a:solidFill>
            <a:schemeClr val="tx1"/>
          </a:solidFill>
        </p:spPr>
        <p:txBody>
          <a:bodyPr wrap="square" rtlCol="0" anchor="t" anchorCtr="0">
            <a:noAutofit/>
          </a:bodyPr>
          <a:lstStyle/>
          <a:p>
            <a:pPr marL="90000"/>
            <a:r>
              <a:rPr lang="en-US" altLang="zh-TW" sz="2000" dirty="0" err="1">
                <a:solidFill>
                  <a:schemeClr val="bg1"/>
                </a:solidFill>
                <a:latin typeface="Consolas" panose="020B0609020204030204" pitchFamily="49" charset="0"/>
                <a:cs typeface="Consolas" panose="020B0609020204030204" pitchFamily="49" charset="0"/>
              </a:rPr>
              <a:t>requests.get</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rgbClr val="FFC000"/>
                </a:solidFill>
                <a:latin typeface="Consolas" panose="020B0609020204030204" pitchFamily="49" charset="0"/>
                <a:cs typeface="Consolas" panose="020B0609020204030204" pitchFamily="49" charset="0"/>
              </a:rPr>
              <a:t>website</a:t>
            </a:r>
            <a:r>
              <a:rPr lang="en-US" altLang="zh-TW" sz="2000" dirty="0">
                <a:solidFill>
                  <a:schemeClr val="bg1"/>
                </a:solidFill>
                <a:latin typeface="Consolas" panose="020B0609020204030204" pitchFamily="49" charset="0"/>
                <a:cs typeface="Consolas" panose="020B0609020204030204" pitchFamily="49" charset="0"/>
              </a:rPr>
              <a:t>"), </a:t>
            </a:r>
            <a:r>
              <a:rPr lang="en-US" altLang="zh-TW" sz="2000" dirty="0" err="1">
                <a:solidFill>
                  <a:schemeClr val="bg1"/>
                </a:solidFill>
                <a:latin typeface="Consolas" panose="020B0609020204030204" pitchFamily="49" charset="0"/>
                <a:cs typeface="Consolas" panose="020B0609020204030204" pitchFamily="49" charset="0"/>
              </a:rPr>
              <a:t>requests.post</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rgbClr val="FFC000"/>
                </a:solidFill>
                <a:latin typeface="Consolas" panose="020B0609020204030204" pitchFamily="49" charset="0"/>
                <a:cs typeface="Consolas" panose="020B0609020204030204" pitchFamily="49" charset="0"/>
              </a:rPr>
              <a:t>website</a:t>
            </a:r>
            <a:r>
              <a:rPr lang="en-US" altLang="zh-TW" sz="2000" dirty="0">
                <a:solidFill>
                  <a:schemeClr val="bg1"/>
                </a:solidFill>
                <a:latin typeface="Consolas" panose="020B0609020204030204" pitchFamily="49" charset="0"/>
                <a:cs typeface="Consolas" panose="020B0609020204030204" pitchFamily="49" charset="0"/>
              </a:rPr>
              <a:t>", </a:t>
            </a:r>
            <a:r>
              <a:rPr lang="en-US" altLang="zh-TW" sz="2000" dirty="0" err="1">
                <a:solidFill>
                  <a:schemeClr val="bg1"/>
                </a:solidFill>
                <a:latin typeface="Consolas" panose="020B0609020204030204" pitchFamily="49" charset="0"/>
                <a:cs typeface="Consolas" panose="020B0609020204030204" pitchFamily="49" charset="0"/>
              </a:rPr>
              <a:t>form_data</a:t>
            </a:r>
            <a:r>
              <a:rPr lang="en-US" altLang="zh-TW" sz="2000" dirty="0">
                <a:solidFill>
                  <a:schemeClr val="bg1"/>
                </a:solidFill>
                <a:latin typeface="Consolas" panose="020B0609020204030204" pitchFamily="49" charset="0"/>
                <a:cs typeface="Consolas" panose="020B0609020204030204" pitchFamily="49" charset="0"/>
              </a:rPr>
              <a:t>)</a:t>
            </a:r>
            <a:endParaRPr lang="en-US" altLang="zh-TW" sz="2000" dirty="0">
              <a:solidFill>
                <a:schemeClr val="bg1"/>
              </a:solidFill>
              <a:latin typeface="Consolas" panose="020B0609020204030204" pitchFamily="49" charset="0"/>
              <a:ea typeface="+mn-ea"/>
              <a:cs typeface="Consolas" panose="020B0609020204030204" pitchFamily="49" charset="0"/>
            </a:endParaRPr>
          </a:p>
        </p:txBody>
      </p:sp>
      <p:sp>
        <p:nvSpPr>
          <p:cNvPr id="6" name="文字方塊 5"/>
          <p:cNvSpPr txBox="1"/>
          <p:nvPr/>
        </p:nvSpPr>
        <p:spPr>
          <a:xfrm>
            <a:off x="394232" y="2630810"/>
            <a:ext cx="7562144" cy="426889"/>
          </a:xfrm>
          <a:prstGeom prst="rect">
            <a:avLst/>
          </a:prstGeom>
          <a:solidFill>
            <a:schemeClr val="tx1"/>
          </a:solidFill>
        </p:spPr>
        <p:txBody>
          <a:bodyPr wrap="square" rtlCol="0" anchor="t" anchorCtr="0">
            <a:noAutofit/>
          </a:bodyPr>
          <a:lstStyle/>
          <a:p>
            <a:pPr marL="90000"/>
            <a:r>
              <a:rPr lang="en-US" altLang="zh-TW" sz="2000" dirty="0">
                <a:solidFill>
                  <a:schemeClr val="bg1"/>
                </a:solidFill>
                <a:latin typeface="Consolas" panose="020B0609020204030204" pitchFamily="49" charset="0"/>
                <a:cs typeface="Consolas" panose="020B0609020204030204" pitchFamily="49" charset="0"/>
              </a:rPr>
              <a:t>soup = </a:t>
            </a:r>
            <a:r>
              <a:rPr lang="en-US" altLang="zh-TW" sz="2000" dirty="0" err="1">
                <a:solidFill>
                  <a:schemeClr val="bg1"/>
                </a:solidFill>
                <a:latin typeface="Consolas" panose="020B0609020204030204" pitchFamily="49" charset="0"/>
                <a:cs typeface="Consolas" panose="020B0609020204030204" pitchFamily="49" charset="0"/>
              </a:rPr>
              <a:t>BeautifulSoup</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err="1">
                <a:solidFill>
                  <a:schemeClr val="bg1"/>
                </a:solidFill>
                <a:latin typeface="Consolas" panose="020B0609020204030204" pitchFamily="49" charset="0"/>
                <a:cs typeface="Consolas" panose="020B0609020204030204" pitchFamily="49" charset="0"/>
              </a:rPr>
              <a:t>response.text</a:t>
            </a:r>
            <a:r>
              <a:rPr lang="en-US" altLang="zh-TW" sz="2000" dirty="0">
                <a:solidFill>
                  <a:schemeClr val="bg1"/>
                </a:solidFill>
                <a:latin typeface="Consolas" panose="020B0609020204030204" pitchFamily="49" charset="0"/>
                <a:cs typeface="Consolas" panose="020B0609020204030204" pitchFamily="49" charset="0"/>
              </a:rPr>
              <a:t>), </a:t>
            </a:r>
            <a:r>
              <a:rPr lang="en-US" altLang="zh-TW" sz="2000" dirty="0" err="1">
                <a:solidFill>
                  <a:schemeClr val="bg1"/>
                </a:solidFill>
                <a:latin typeface="Consolas" panose="020B0609020204030204" pitchFamily="49" charset="0"/>
                <a:cs typeface="Consolas" panose="020B0609020204030204" pitchFamily="49" charset="0"/>
              </a:rPr>
              <a:t>soup.find_all</a:t>
            </a:r>
            <a:r>
              <a:rPr lang="en-US" altLang="zh-TW" sz="2000" dirty="0">
                <a:solidFill>
                  <a:schemeClr val="bg1"/>
                </a:solidFill>
                <a:latin typeface="Consolas" panose="020B0609020204030204" pitchFamily="49" charset="0"/>
                <a:cs typeface="Consolas" panose="020B0609020204030204" pitchFamily="49" charset="0"/>
              </a:rPr>
              <a:t>()</a:t>
            </a:r>
            <a:endParaRPr lang="en-US" altLang="zh-TW" sz="2000" dirty="0">
              <a:solidFill>
                <a:schemeClr val="bg1"/>
              </a:solidFill>
              <a:latin typeface="Consolas" panose="020B0609020204030204" pitchFamily="49" charset="0"/>
              <a:ea typeface="+mn-ea"/>
              <a:cs typeface="Consolas" panose="020B0609020204030204" pitchFamily="49" charset="0"/>
            </a:endParaRPr>
          </a:p>
        </p:txBody>
      </p:sp>
      <p:sp>
        <p:nvSpPr>
          <p:cNvPr id="7" name="文字方塊 6"/>
          <p:cNvSpPr txBox="1"/>
          <p:nvPr/>
        </p:nvSpPr>
        <p:spPr>
          <a:xfrm>
            <a:off x="394232" y="3809732"/>
            <a:ext cx="4825840" cy="426889"/>
          </a:xfrm>
          <a:prstGeom prst="rect">
            <a:avLst/>
          </a:prstGeom>
          <a:solidFill>
            <a:schemeClr val="tx1"/>
          </a:solidFill>
        </p:spPr>
        <p:txBody>
          <a:bodyPr wrap="square" rtlCol="0" anchor="t" anchorCtr="0">
            <a:noAutofit/>
          </a:bodyPr>
          <a:lstStyle/>
          <a:p>
            <a:pPr marL="90000"/>
            <a:r>
              <a:rPr lang="en-US" altLang="zh-TW" sz="2000" dirty="0" err="1">
                <a:solidFill>
                  <a:schemeClr val="bg1"/>
                </a:solidFill>
                <a:latin typeface="Consolas" panose="020B0609020204030204" pitchFamily="49" charset="0"/>
                <a:cs typeface="Consolas" panose="020B0609020204030204" pitchFamily="49" charset="0"/>
              </a:rPr>
              <a:t>re.findall</a:t>
            </a:r>
            <a:r>
              <a:rPr lang="en-US" altLang="zh-TW" sz="2000" dirty="0">
                <a:solidFill>
                  <a:schemeClr val="bg1"/>
                </a:solidFill>
                <a:latin typeface="Consolas" panose="020B0609020204030204" pitchFamily="49" charset="0"/>
                <a:cs typeface="Consolas" panose="020B0609020204030204" pitchFamily="49" charset="0"/>
              </a:rPr>
              <a:t>(pattern, </a:t>
            </a:r>
            <a:r>
              <a:rPr lang="en-US" altLang="zh-TW" sz="2000" dirty="0" err="1">
                <a:solidFill>
                  <a:schemeClr val="bg1"/>
                </a:solidFill>
                <a:latin typeface="Consolas" panose="020B0609020204030204" pitchFamily="49" charset="0"/>
                <a:cs typeface="Consolas" panose="020B0609020204030204" pitchFamily="49" charset="0"/>
              </a:rPr>
              <a:t>test_string</a:t>
            </a:r>
            <a:r>
              <a:rPr lang="en-US" altLang="zh-TW" sz="2000" dirty="0">
                <a:solidFill>
                  <a:schemeClr val="bg1"/>
                </a:solidFill>
                <a:latin typeface="Consolas" panose="020B0609020204030204" pitchFamily="49" charset="0"/>
                <a:cs typeface="Consolas" panose="020B0609020204030204" pitchFamily="49" charset="0"/>
              </a:rPr>
              <a:t>)</a:t>
            </a:r>
            <a:endParaRPr lang="en-US" altLang="zh-TW" sz="2000" dirty="0">
              <a:solidFill>
                <a:schemeClr val="bg1"/>
              </a:solidFill>
              <a:latin typeface="Consolas" panose="020B0609020204030204" pitchFamily="49" charset="0"/>
              <a:ea typeface="+mn-ea"/>
              <a:cs typeface="Consolas" panose="020B0609020204030204" pitchFamily="49" charset="0"/>
            </a:endParaRPr>
          </a:p>
        </p:txBody>
      </p:sp>
      <p:sp>
        <p:nvSpPr>
          <p:cNvPr id="8" name="文字方塊 7"/>
          <p:cNvSpPr txBox="1"/>
          <p:nvPr/>
        </p:nvSpPr>
        <p:spPr>
          <a:xfrm>
            <a:off x="384568" y="4911284"/>
            <a:ext cx="4115424" cy="426889"/>
          </a:xfrm>
          <a:prstGeom prst="rect">
            <a:avLst/>
          </a:prstGeom>
          <a:solidFill>
            <a:schemeClr val="tx1"/>
          </a:solidFill>
        </p:spPr>
        <p:txBody>
          <a:bodyPr wrap="square" rtlCol="0" anchor="t" anchorCtr="0">
            <a:noAutofit/>
          </a:bodyPr>
          <a:lstStyle/>
          <a:p>
            <a:pPr marL="90000"/>
            <a:r>
              <a:rPr lang="en-US" altLang="zh-TW" sz="2000" dirty="0" err="1">
                <a:solidFill>
                  <a:schemeClr val="bg1"/>
                </a:solidFill>
                <a:latin typeface="Consolas" panose="020B0609020204030204" pitchFamily="49" charset="0"/>
                <a:cs typeface="Consolas" panose="020B0609020204030204" pitchFamily="49" charset="0"/>
              </a:rPr>
              <a:t>DataFrame.to_csv</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err="1">
                <a:solidFill>
                  <a:schemeClr val="bg1"/>
                </a:solidFill>
                <a:latin typeface="Consolas" panose="020B0609020204030204" pitchFamily="49" charset="0"/>
                <a:cs typeface="Consolas" panose="020B0609020204030204" pitchFamily="49" charset="0"/>
              </a:rPr>
              <a:t>file_path</a:t>
            </a:r>
            <a:r>
              <a:rPr lang="en-US" altLang="zh-TW" sz="2000" dirty="0">
                <a:solidFill>
                  <a:schemeClr val="bg1"/>
                </a:solidFill>
                <a:latin typeface="Consolas" panose="020B0609020204030204" pitchFamily="49" charset="0"/>
                <a:cs typeface="Consolas" panose="020B0609020204030204" pitchFamily="49" charset="0"/>
              </a:rPr>
              <a:t>)</a:t>
            </a:r>
            <a:endParaRPr lang="en-US" altLang="zh-TW" sz="2000" dirty="0">
              <a:solidFill>
                <a:schemeClr val="bg1"/>
              </a:solidFill>
              <a:latin typeface="Consolas" panose="020B0609020204030204" pitchFamily="49" charset="0"/>
              <a:ea typeface="+mn-ea"/>
              <a:cs typeface="Consolas" panose="020B0609020204030204" pitchFamily="49" charset="0"/>
            </a:endParaRPr>
          </a:p>
        </p:txBody>
      </p:sp>
      <p:pic>
        <p:nvPicPr>
          <p:cNvPr id="4104" name="Picture 8" descr="「勾勾」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83" t="28644" r="24043" b="28137"/>
          <a:stretch/>
        </p:blipFill>
        <p:spPr bwMode="auto">
          <a:xfrm>
            <a:off x="212964" y="711152"/>
            <a:ext cx="772630" cy="6438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勾勾」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83" t="28644" r="24043" b="28137"/>
          <a:stretch/>
        </p:blipFill>
        <p:spPr bwMode="auto">
          <a:xfrm>
            <a:off x="212964" y="1783096"/>
            <a:ext cx="772630" cy="6438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勾勾」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83" t="28644" r="24043" b="28137"/>
          <a:stretch/>
        </p:blipFill>
        <p:spPr bwMode="auto">
          <a:xfrm>
            <a:off x="212964" y="2876679"/>
            <a:ext cx="772630" cy="6438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勾勾」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83" t="28644" r="24043" b="28137"/>
          <a:stretch/>
        </p:blipFill>
        <p:spPr bwMode="auto">
          <a:xfrm>
            <a:off x="212964" y="4020681"/>
            <a:ext cx="772630" cy="6438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勾勾」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83" t="28644" r="24043" b="28137"/>
          <a:stretch/>
        </p:blipFill>
        <p:spPr bwMode="auto">
          <a:xfrm>
            <a:off x="215106" y="5125233"/>
            <a:ext cx="772630" cy="64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51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104"/>
                                        </p:tgtEl>
                                        <p:attrNameLst>
                                          <p:attrName>style.visibility</p:attrName>
                                        </p:attrNameLst>
                                      </p:cBhvr>
                                      <p:to>
                                        <p:strVal val="visible"/>
                                      </p:to>
                                    </p:set>
                                    <p:animEffect transition="in" filter="wipe(down)">
                                      <p:cBhvr>
                                        <p:cTn id="10" dur="500"/>
                                        <p:tgtEl>
                                          <p:spTgt spid="41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2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下午你會學到更多</a:t>
            </a:r>
            <a:r>
              <a:rPr lang="en-US" altLang="zh-TW" dirty="0"/>
              <a:t>!</a:t>
            </a:r>
            <a:endParaRPr lang="zh-TW" altLang="en-US" dirty="0"/>
          </a:p>
        </p:txBody>
      </p:sp>
      <p:sp>
        <p:nvSpPr>
          <p:cNvPr id="3" name="內容版面配置區 2"/>
          <p:cNvSpPr>
            <a:spLocks noGrp="1"/>
          </p:cNvSpPr>
          <p:nvPr>
            <p:ph idx="1"/>
          </p:nvPr>
        </p:nvSpPr>
        <p:spPr/>
        <p:txBody>
          <a:bodyPr/>
          <a:lstStyle/>
          <a:p>
            <a:pPr marL="685800" indent="-457200">
              <a:spcBef>
                <a:spcPts val="0"/>
              </a:spcBef>
            </a:pPr>
            <a:r>
              <a:rPr lang="en-US" altLang="zh-TW" dirty="0"/>
              <a:t> </a:t>
            </a:r>
            <a:r>
              <a:rPr lang="zh-TW" altLang="zh-TW" dirty="0"/>
              <a:t>靜態網頁以外的爬蟲</a:t>
            </a:r>
          </a:p>
          <a:p>
            <a:pPr marL="1028700" lvl="1" indent="-342900">
              <a:spcBef>
                <a:spcPts val="0"/>
              </a:spcBef>
            </a:pPr>
            <a:r>
              <a:rPr lang="en-US" altLang="zh-TW" dirty="0"/>
              <a:t> </a:t>
            </a:r>
            <a:r>
              <a:rPr lang="zh-TW" altLang="zh-TW" dirty="0"/>
              <a:t>圖片爬蟲</a:t>
            </a:r>
          </a:p>
          <a:p>
            <a:pPr marL="1028700" lvl="1" indent="-342900">
              <a:spcBef>
                <a:spcPts val="0"/>
              </a:spcBef>
            </a:pPr>
            <a:r>
              <a:rPr lang="en-US" altLang="zh-TW" dirty="0"/>
              <a:t> </a:t>
            </a:r>
            <a:r>
              <a:rPr lang="zh-TW" altLang="zh-TW" dirty="0"/>
              <a:t>檔案爬蟲</a:t>
            </a:r>
          </a:p>
          <a:p>
            <a:pPr marL="1028700" lvl="1" indent="-342900">
              <a:spcBef>
                <a:spcPts val="0"/>
              </a:spcBef>
            </a:pPr>
            <a:r>
              <a:rPr lang="en-US" altLang="zh-TW" dirty="0"/>
              <a:t> </a:t>
            </a:r>
            <a:r>
              <a:rPr lang="zh-TW" altLang="zh-TW" dirty="0"/>
              <a:t>網站爬蟲</a:t>
            </a:r>
          </a:p>
          <a:p>
            <a:pPr marL="685800" indent="-457200">
              <a:spcBef>
                <a:spcPts val="0"/>
              </a:spcBef>
            </a:pPr>
            <a:r>
              <a:rPr lang="en-US" altLang="zh-TW" dirty="0"/>
              <a:t> </a:t>
            </a:r>
            <a:r>
              <a:rPr lang="zh-TW" altLang="zh-TW" dirty="0"/>
              <a:t>現實世界的爬蟲</a:t>
            </a:r>
          </a:p>
          <a:p>
            <a:pPr marL="1028700" lvl="1" indent="-342900">
              <a:spcBef>
                <a:spcPts val="0"/>
              </a:spcBef>
            </a:pPr>
            <a:r>
              <a:rPr lang="zh-TW" altLang="en-US" dirty="0"/>
              <a:t> </a:t>
            </a:r>
            <a:r>
              <a:rPr lang="zh-TW" altLang="zh-TW" dirty="0"/>
              <a:t>現代網站爬蟲衍生的問題</a:t>
            </a:r>
          </a:p>
          <a:p>
            <a:pPr marL="1028700" lvl="1" indent="-342900">
              <a:spcBef>
                <a:spcPts val="0"/>
              </a:spcBef>
            </a:pPr>
            <a:r>
              <a:rPr lang="zh-TW" altLang="en-US" dirty="0"/>
              <a:t> </a:t>
            </a:r>
            <a:r>
              <a:rPr lang="zh-TW" altLang="zh-TW" dirty="0"/>
              <a:t>動態網頁爬蟲</a:t>
            </a:r>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132</a:t>
            </a:fld>
            <a:endParaRPr lang="en-US" altLang="zh-TW" dirty="0"/>
          </a:p>
        </p:txBody>
      </p:sp>
    </p:spTree>
    <p:extLst>
      <p:ext uri="{BB962C8B-B14F-4D97-AF65-F5344CB8AC3E}">
        <p14:creationId xmlns:p14="http://schemas.microsoft.com/office/powerpoint/2010/main" val="751134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Outline</a:t>
            </a:r>
          </a:p>
        </p:txBody>
      </p:sp>
      <p:sp>
        <p:nvSpPr>
          <p:cNvPr id="172" name="Shape 172"/>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742950" indent="-514350">
              <a:spcBef>
                <a:spcPts val="0"/>
              </a:spcBef>
              <a:buFont typeface="+mj-lt"/>
              <a:buAutoNum type="alphaUcPeriod" startAt="3"/>
            </a:pPr>
            <a:r>
              <a:rPr lang="en-US" altLang="zh-TW" dirty="0"/>
              <a:t> </a:t>
            </a:r>
            <a:r>
              <a:rPr lang="zh-TW" dirty="0"/>
              <a:t>靜態網頁以外的爬蟲</a:t>
            </a:r>
          </a:p>
          <a:p>
            <a:pPr marL="1028700" lvl="1" indent="-342900">
              <a:spcBef>
                <a:spcPts val="0"/>
              </a:spcBef>
            </a:pPr>
            <a:r>
              <a:rPr lang="en-US" altLang="zh-TW" dirty="0"/>
              <a:t> </a:t>
            </a:r>
            <a:r>
              <a:rPr lang="zh-TW" dirty="0"/>
              <a:t>圖片爬蟲</a:t>
            </a:r>
          </a:p>
          <a:p>
            <a:pPr marL="1028700" lvl="1" indent="-342900">
              <a:spcBef>
                <a:spcPts val="0"/>
              </a:spcBef>
              <a:buClr>
                <a:schemeClr val="lt2"/>
              </a:buClr>
            </a:pPr>
            <a:r>
              <a:rPr lang="en-US" altLang="zh-TW" dirty="0">
                <a:solidFill>
                  <a:schemeClr val="lt2"/>
                </a:solidFill>
              </a:rPr>
              <a:t> </a:t>
            </a:r>
            <a:r>
              <a:rPr lang="zh-TW" dirty="0">
                <a:solidFill>
                  <a:schemeClr val="lt2"/>
                </a:solidFill>
              </a:rPr>
              <a:t>檔案爬蟲</a:t>
            </a:r>
          </a:p>
          <a:p>
            <a:pPr marL="1028700" lvl="1" indent="-342900">
              <a:spcBef>
                <a:spcPts val="0"/>
              </a:spcBef>
              <a:buClr>
                <a:schemeClr val="lt2"/>
              </a:buClr>
            </a:pPr>
            <a:r>
              <a:rPr lang="en-US" altLang="zh-TW" dirty="0">
                <a:solidFill>
                  <a:schemeClr val="lt2"/>
                </a:solidFill>
              </a:rPr>
              <a:t> </a:t>
            </a:r>
            <a:r>
              <a:rPr lang="zh-TW" dirty="0">
                <a:solidFill>
                  <a:schemeClr val="lt2"/>
                </a:solidFill>
              </a:rPr>
              <a:t>網站爬蟲</a:t>
            </a:r>
          </a:p>
          <a:p>
            <a:pPr marL="742950" indent="-514350">
              <a:spcBef>
                <a:spcPts val="0"/>
              </a:spcBef>
              <a:buClr>
                <a:schemeClr val="lt2"/>
              </a:buClr>
              <a:buFont typeface="+mj-lt"/>
              <a:buAutoNum type="alphaUcPeriod" startAt="3"/>
            </a:pPr>
            <a:r>
              <a:rPr lang="en-US" altLang="zh-TW" dirty="0">
                <a:solidFill>
                  <a:schemeClr val="lt2"/>
                </a:solidFill>
              </a:rPr>
              <a:t> </a:t>
            </a:r>
            <a:r>
              <a:rPr lang="zh-TW" dirty="0">
                <a:solidFill>
                  <a:schemeClr val="lt2"/>
                </a:solidFill>
              </a:rPr>
              <a:t>現實世界的爬蟲</a:t>
            </a:r>
          </a:p>
          <a:p>
            <a:pPr marL="1028700" lvl="1" indent="-342900">
              <a:spcBef>
                <a:spcPts val="0"/>
              </a:spcBef>
              <a:buClr>
                <a:schemeClr val="lt2"/>
              </a:buClr>
            </a:pPr>
            <a:r>
              <a:rPr lang="zh-TW" dirty="0">
                <a:solidFill>
                  <a:schemeClr val="lt2"/>
                </a:solidFill>
              </a:rPr>
              <a:t>現代網站爬蟲衍生的問題</a:t>
            </a:r>
          </a:p>
          <a:p>
            <a:pPr marL="1028700" lvl="1" indent="-342900">
              <a:spcBef>
                <a:spcPts val="0"/>
              </a:spcBef>
              <a:buClr>
                <a:schemeClr val="lt2"/>
              </a:buClr>
            </a:pPr>
            <a:r>
              <a:rPr lang="zh-TW" dirty="0">
                <a:solidFill>
                  <a:schemeClr val="lt2"/>
                </a:solidFill>
              </a:rPr>
              <a:t>動態網頁爬蟲</a:t>
            </a:r>
          </a:p>
        </p:txBody>
      </p:sp>
      <p:sp>
        <p:nvSpPr>
          <p:cNvPr id="173" name="Shape 17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133</a:t>
            </a:fld>
            <a:endParaRPr lang="zh-TW"/>
          </a:p>
        </p:txBody>
      </p:sp>
    </p:spTree>
    <p:extLst>
      <p:ext uri="{BB962C8B-B14F-4D97-AF65-F5344CB8AC3E}">
        <p14:creationId xmlns:p14="http://schemas.microsoft.com/office/powerpoint/2010/main" val="4498570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395525" y="1196975"/>
            <a:ext cx="8424600" cy="719100"/>
          </a:xfrm>
          <a:prstGeom prst="rect">
            <a:avLst/>
          </a:prstGeom>
        </p:spPr>
        <p:txBody>
          <a:bodyPr lIns="91425" tIns="91425" rIns="91425" bIns="91425" anchor="t" anchorCtr="0">
            <a:noAutofit/>
          </a:bodyPr>
          <a:lstStyle/>
          <a:p>
            <a:pPr marL="685800" indent="-457200">
              <a:spcBef>
                <a:spcPts val="0"/>
              </a:spcBef>
            </a:pPr>
            <a:r>
              <a:rPr lang="zh-TW" dirty="0"/>
              <a:t>打開瀏覽器的開發者工具</a:t>
            </a:r>
          </a:p>
          <a:p>
            <a:pPr marL="685800" indent="-457200">
              <a:spcBef>
                <a:spcPts val="0"/>
              </a:spcBef>
            </a:pPr>
            <a:r>
              <a:rPr lang="zh-TW" dirty="0"/>
              <a:t>選擇 inspect 工具</a:t>
            </a:r>
          </a:p>
          <a:p>
            <a:pPr marL="685800" indent="-457200">
              <a:spcBef>
                <a:spcPts val="0"/>
              </a:spcBef>
            </a:pPr>
            <a:r>
              <a:rPr lang="zh-TW" dirty="0"/>
              <a:t>滑鼠移到你想選擇的圖片</a:t>
            </a:r>
          </a:p>
        </p:txBody>
      </p:sp>
      <p:sp>
        <p:nvSpPr>
          <p:cNvPr id="180" name="Shape 180"/>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圖片爬蟲 - 圖片的 tag？</a:t>
            </a:r>
          </a:p>
        </p:txBody>
      </p:sp>
      <p:sp>
        <p:nvSpPr>
          <p:cNvPr id="181" name="Shape 181"/>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134</a:t>
            </a:fld>
            <a:endParaRPr lang="zh-TW"/>
          </a:p>
        </p:txBody>
      </p:sp>
      <p:grpSp>
        <p:nvGrpSpPr>
          <p:cNvPr id="182" name="Shape 182"/>
          <p:cNvGrpSpPr/>
          <p:nvPr/>
        </p:nvGrpSpPr>
        <p:grpSpPr>
          <a:xfrm>
            <a:off x="395525" y="2960550"/>
            <a:ext cx="6982975" cy="2005100"/>
            <a:chOff x="395525" y="2960550"/>
            <a:chExt cx="6982975" cy="2005100"/>
          </a:xfrm>
        </p:grpSpPr>
        <p:pic>
          <p:nvPicPr>
            <p:cNvPr id="183" name="Shape 183"/>
            <p:cNvPicPr preferRelativeResize="0"/>
            <p:nvPr/>
          </p:nvPicPr>
          <p:blipFill>
            <a:blip r:embed="rId3">
              <a:alphaModFix/>
            </a:blip>
            <a:stretch>
              <a:fillRect/>
            </a:stretch>
          </p:blipFill>
          <p:spPr>
            <a:xfrm>
              <a:off x="539550" y="3117800"/>
              <a:ext cx="6838950" cy="1847850"/>
            </a:xfrm>
            <a:prstGeom prst="rect">
              <a:avLst/>
            </a:prstGeom>
            <a:noFill/>
            <a:ln>
              <a:noFill/>
            </a:ln>
          </p:spPr>
        </p:pic>
        <p:sp>
          <p:nvSpPr>
            <p:cNvPr id="184" name="Shape 184"/>
            <p:cNvSpPr/>
            <p:nvPr/>
          </p:nvSpPr>
          <p:spPr>
            <a:xfrm>
              <a:off x="395525" y="2960550"/>
              <a:ext cx="685500" cy="6318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185" name="Shape 185"/>
          <p:cNvPicPr preferRelativeResize="0"/>
          <p:nvPr/>
        </p:nvPicPr>
        <p:blipFill>
          <a:blip r:embed="rId4">
            <a:alphaModFix/>
          </a:blip>
          <a:stretch>
            <a:fillRect/>
          </a:stretch>
        </p:blipFill>
        <p:spPr>
          <a:xfrm>
            <a:off x="539550" y="3156850"/>
            <a:ext cx="3267075" cy="971550"/>
          </a:xfrm>
          <a:prstGeom prst="rect">
            <a:avLst/>
          </a:prstGeom>
          <a:noFill/>
          <a:ln>
            <a:noFill/>
          </a:ln>
        </p:spPr>
      </p:pic>
      <p:pic>
        <p:nvPicPr>
          <p:cNvPr id="186" name="Shape 186"/>
          <p:cNvPicPr preferRelativeResize="0"/>
          <p:nvPr/>
        </p:nvPicPr>
        <p:blipFill>
          <a:blip r:embed="rId5">
            <a:alphaModFix/>
          </a:blip>
          <a:stretch>
            <a:fillRect/>
          </a:stretch>
        </p:blipFill>
        <p:spPr>
          <a:xfrm>
            <a:off x="534200" y="4473450"/>
            <a:ext cx="6705600" cy="1428750"/>
          </a:xfrm>
          <a:prstGeom prst="rect">
            <a:avLst/>
          </a:prstGeom>
          <a:noFill/>
          <a:ln>
            <a:noFill/>
          </a:ln>
        </p:spPr>
      </p:pic>
    </p:spTree>
    <p:extLst>
      <p:ext uri="{BB962C8B-B14F-4D97-AF65-F5344CB8AC3E}">
        <p14:creationId xmlns:p14="http://schemas.microsoft.com/office/powerpoint/2010/main" val="425638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82"/>
                                        </p:tgtEl>
                                      </p:cBhvr>
                                    </p:animEffect>
                                    <p:set>
                                      <p:cBhvr>
                                        <p:cTn id="12" dur="1" fill="hold">
                                          <p:stCondLst>
                                            <p:cond delay="1000"/>
                                          </p:stCondLst>
                                        </p:cTn>
                                        <p:tgtEl>
                                          <p:spTgt spid="18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fade">
                                      <p:cBhvr>
                                        <p:cTn id="15" dur="1000"/>
                                        <p:tgtEl>
                                          <p:spTgt spid="186"/>
                                        </p:tgtEl>
                                      </p:cBhvr>
                                    </p:animEffect>
                                  </p:childTnLst>
                                </p:cTn>
                              </p:par>
                              <p:par>
                                <p:cTn id="16" presetID="10" presetClass="entr" presetSubtype="0" fill="hold" nodeType="withEffect">
                                  <p:stCondLst>
                                    <p:cond delay="0"/>
                                  </p:stCondLst>
                                  <p:childTnLst>
                                    <p:set>
                                      <p:cBhvr>
                                        <p:cTn id="17" dur="1" fill="hold">
                                          <p:stCondLst>
                                            <p:cond delay="0"/>
                                          </p:stCondLst>
                                        </p:cTn>
                                        <p:tgtEl>
                                          <p:spTgt spid="185"/>
                                        </p:tgtEl>
                                        <p:attrNameLst>
                                          <p:attrName>style.visibility</p:attrName>
                                        </p:attrNameLst>
                                      </p:cBhvr>
                                      <p:to>
                                        <p:strVal val="visible"/>
                                      </p:to>
                                    </p:set>
                                    <p:animEffect transition="in" filter="fade">
                                      <p:cBhvr>
                                        <p:cTn id="18"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395525" y="1196975"/>
            <a:ext cx="8424600" cy="5004600"/>
          </a:xfrm>
          <a:prstGeom prst="rect">
            <a:avLst/>
          </a:prstGeom>
        </p:spPr>
        <p:txBody>
          <a:bodyPr lIns="91425" tIns="91425" rIns="91425" bIns="91425" anchor="t" anchorCtr="0">
            <a:noAutofit/>
          </a:bodyPr>
          <a:lstStyle/>
          <a:p>
            <a:pPr marL="685800" indent="-457200">
              <a:spcBef>
                <a:spcPts val="0"/>
              </a:spcBef>
            </a:pPr>
            <a:r>
              <a:rPr lang="zh-TW" dirty="0"/>
              <a:t>文字爬蟲</a:t>
            </a:r>
          </a:p>
          <a:p>
            <a:pPr marL="1028700" lvl="1" indent="-342900">
              <a:spcBef>
                <a:spcPts val="0"/>
              </a:spcBef>
            </a:pPr>
            <a:r>
              <a:rPr lang="zh-TW" dirty="0"/>
              <a:t>送 request 到目標網頁</a:t>
            </a:r>
          </a:p>
          <a:p>
            <a:pPr marL="1028700" lvl="1" indent="-342900">
              <a:spcBef>
                <a:spcPts val="0"/>
              </a:spcBef>
            </a:pPr>
            <a:r>
              <a:rPr lang="zh-TW" dirty="0"/>
              <a:t>透過 Beautifulsoup 取得目標文字 tag</a:t>
            </a:r>
          </a:p>
          <a:p>
            <a:pPr marL="1028700" lvl="1" indent="-342900">
              <a:spcBef>
                <a:spcPts val="0"/>
              </a:spcBef>
            </a:pPr>
            <a:r>
              <a:rPr lang="zh-TW" dirty="0"/>
              <a:t>透過 .text 可以直接拿到文字資訊</a:t>
            </a:r>
          </a:p>
          <a:p>
            <a:pPr marL="685800" indent="-457200">
              <a:spcBef>
                <a:spcPts val="0"/>
              </a:spcBef>
            </a:pPr>
            <a:r>
              <a:rPr lang="zh-TW" dirty="0"/>
              <a:t>圖片爬蟲透過解析網頁只能拿到圖片位置資訊</a:t>
            </a:r>
          </a:p>
          <a:p>
            <a:pPr marL="1028700" lvl="1" indent="-342900">
              <a:spcBef>
                <a:spcPts val="0"/>
              </a:spcBef>
            </a:pPr>
            <a:r>
              <a:rPr lang="zh-TW" dirty="0"/>
              <a:t>送 request 到目標網頁</a:t>
            </a:r>
          </a:p>
          <a:p>
            <a:pPr marL="1028700" lvl="1" indent="-342900">
              <a:spcBef>
                <a:spcPts val="0"/>
              </a:spcBef>
            </a:pPr>
            <a:r>
              <a:rPr lang="zh-TW" dirty="0"/>
              <a:t>透過 Beautifulsoup 取得目標圖片 tag</a:t>
            </a:r>
          </a:p>
          <a:p>
            <a:pPr marL="1028700" lvl="1" indent="-342900">
              <a:spcBef>
                <a:spcPts val="0"/>
              </a:spcBef>
            </a:pPr>
            <a:r>
              <a:rPr lang="zh-TW" dirty="0"/>
              <a:t>透過 src 屬性拿到圖片位置</a:t>
            </a:r>
          </a:p>
          <a:p>
            <a:pPr marL="1028700" lvl="1" indent="-342900">
              <a:spcBef>
                <a:spcPts val="0"/>
              </a:spcBef>
            </a:pPr>
            <a:r>
              <a:rPr lang="zh-TW" dirty="0"/>
              <a:t>再送 request 到圖片真正的位置</a:t>
            </a:r>
          </a:p>
          <a:p>
            <a:pPr marL="1028700" lvl="1" indent="-342900">
              <a:spcBef>
                <a:spcPts val="0"/>
              </a:spcBef>
            </a:pPr>
            <a:r>
              <a:rPr lang="zh-TW" dirty="0"/>
              <a:t>取得圖片並儲存</a:t>
            </a:r>
          </a:p>
        </p:txBody>
      </p:sp>
      <p:sp>
        <p:nvSpPr>
          <p:cNvPr id="193" name="Shape 19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圖片爬蟲 - 與文字爬蟲的差異</a:t>
            </a:r>
          </a:p>
        </p:txBody>
      </p:sp>
      <p:sp>
        <p:nvSpPr>
          <p:cNvPr id="194" name="Shape 19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135</a:t>
            </a:fld>
            <a:endParaRPr lang="zh-TW"/>
          </a:p>
        </p:txBody>
      </p:sp>
    </p:spTree>
    <p:extLst>
      <p:ext uri="{BB962C8B-B14F-4D97-AF65-F5344CB8AC3E}">
        <p14:creationId xmlns:p14="http://schemas.microsoft.com/office/powerpoint/2010/main" val="42046614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395525" y="1196975"/>
            <a:ext cx="8424600" cy="719100"/>
          </a:xfrm>
          <a:prstGeom prst="rect">
            <a:avLst/>
          </a:prstGeom>
        </p:spPr>
        <p:txBody>
          <a:bodyPr lIns="91425" tIns="91425" rIns="91425" bIns="91425" anchor="t" anchorCtr="0">
            <a:noAutofit/>
          </a:bodyPr>
          <a:lstStyle/>
          <a:p>
            <a:pPr marL="685800" indent="-457200">
              <a:spcBef>
                <a:spcPts val="0"/>
              </a:spcBef>
            </a:pPr>
            <a:r>
              <a:rPr lang="zh-TW" dirty="0"/>
              <a:t>爬文字的過程</a:t>
            </a:r>
          </a:p>
        </p:txBody>
      </p:sp>
      <p:sp>
        <p:nvSpPr>
          <p:cNvPr id="201" name="Shape 20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Clr>
                <a:schemeClr val="dk1"/>
              </a:buClr>
              <a:buSzPct val="30555"/>
              <a:buFont typeface="Arial"/>
              <a:buNone/>
            </a:pPr>
            <a:r>
              <a:rPr lang="zh-TW"/>
              <a:t>爬文字的過程 - 取得頁面資訊</a:t>
            </a:r>
          </a:p>
        </p:txBody>
      </p:sp>
      <p:sp>
        <p:nvSpPr>
          <p:cNvPr id="202" name="Shape 202"/>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136</a:t>
            </a:fld>
            <a:endParaRPr lang="zh-TW"/>
          </a:p>
        </p:txBody>
      </p:sp>
      <p:grpSp>
        <p:nvGrpSpPr>
          <p:cNvPr id="203" name="Shape 203"/>
          <p:cNvGrpSpPr/>
          <p:nvPr/>
        </p:nvGrpSpPr>
        <p:grpSpPr>
          <a:xfrm>
            <a:off x="1379238" y="2790835"/>
            <a:ext cx="925283" cy="901975"/>
            <a:chOff x="2583325" y="2972875"/>
            <a:chExt cx="462850" cy="445750"/>
          </a:xfrm>
        </p:grpSpPr>
        <p:sp>
          <p:nvSpPr>
            <p:cNvPr id="204" name="Shape 204"/>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05" name="Shape 205"/>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206" name="Shape 206"/>
          <p:cNvSpPr/>
          <p:nvPr/>
        </p:nvSpPr>
        <p:spPr>
          <a:xfrm>
            <a:off x="1022826" y="3124440"/>
            <a:ext cx="717139" cy="790323"/>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07" name="Shape 207"/>
          <p:cNvGrpSpPr/>
          <p:nvPr/>
        </p:nvGrpSpPr>
        <p:grpSpPr>
          <a:xfrm>
            <a:off x="7018663" y="2790835"/>
            <a:ext cx="925283" cy="901975"/>
            <a:chOff x="2583325" y="2972875"/>
            <a:chExt cx="462850" cy="445750"/>
          </a:xfrm>
        </p:grpSpPr>
        <p:sp>
          <p:nvSpPr>
            <p:cNvPr id="208" name="Shape 208"/>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09" name="Shape 209"/>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210" name="Shape 210"/>
          <p:cNvSpPr/>
          <p:nvPr/>
        </p:nvSpPr>
        <p:spPr>
          <a:xfrm>
            <a:off x="3973602" y="2790817"/>
            <a:ext cx="925295" cy="59438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txBox="1"/>
          <p:nvPr/>
        </p:nvSpPr>
        <p:spPr>
          <a:xfrm>
            <a:off x="2416062" y="2394525"/>
            <a:ext cx="1369800" cy="396300"/>
          </a:xfrm>
          <a:prstGeom prst="rect">
            <a:avLst/>
          </a:prstGeom>
          <a:noFill/>
          <a:ln>
            <a:noFill/>
          </a:ln>
        </p:spPr>
        <p:txBody>
          <a:bodyPr lIns="91425" tIns="91425" rIns="91425" bIns="91425" anchor="ctr" anchorCtr="0">
            <a:noAutofit/>
          </a:bodyPr>
          <a:lstStyle/>
          <a:p>
            <a:pPr lvl="0" algn="ctr" rtl="0">
              <a:spcBef>
                <a:spcPts val="0"/>
              </a:spcBef>
              <a:buNone/>
            </a:pPr>
            <a:r>
              <a:rPr lang="zh-TW"/>
              <a:t>request</a:t>
            </a:r>
          </a:p>
        </p:txBody>
      </p:sp>
      <p:sp>
        <p:nvSpPr>
          <p:cNvPr id="212" name="Shape 212"/>
          <p:cNvSpPr txBox="1"/>
          <p:nvPr/>
        </p:nvSpPr>
        <p:spPr>
          <a:xfrm>
            <a:off x="5045262" y="2394525"/>
            <a:ext cx="1369800" cy="396300"/>
          </a:xfrm>
          <a:prstGeom prst="rect">
            <a:avLst/>
          </a:prstGeom>
          <a:noFill/>
          <a:ln>
            <a:noFill/>
          </a:ln>
        </p:spPr>
        <p:txBody>
          <a:bodyPr lIns="91425" tIns="91425" rIns="91425" bIns="91425" anchor="ctr" anchorCtr="0">
            <a:noAutofit/>
          </a:bodyPr>
          <a:lstStyle/>
          <a:p>
            <a:pPr lvl="0" algn="ctr" rtl="0">
              <a:spcBef>
                <a:spcPts val="0"/>
              </a:spcBef>
              <a:buNone/>
            </a:pPr>
            <a:r>
              <a:rPr lang="zh-TW"/>
              <a:t>request</a:t>
            </a:r>
          </a:p>
        </p:txBody>
      </p:sp>
      <p:sp>
        <p:nvSpPr>
          <p:cNvPr id="213" name="Shape 213"/>
          <p:cNvSpPr txBox="1"/>
          <p:nvPr/>
        </p:nvSpPr>
        <p:spPr>
          <a:xfrm>
            <a:off x="1346737" y="2154250"/>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Client</a:t>
            </a:r>
          </a:p>
        </p:txBody>
      </p:sp>
      <p:sp>
        <p:nvSpPr>
          <p:cNvPr id="214" name="Shape 214"/>
          <p:cNvSpPr txBox="1"/>
          <p:nvPr/>
        </p:nvSpPr>
        <p:spPr>
          <a:xfrm>
            <a:off x="6986150" y="2154250"/>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Server</a:t>
            </a:r>
          </a:p>
        </p:txBody>
      </p:sp>
      <p:cxnSp>
        <p:nvCxnSpPr>
          <p:cNvPr id="215" name="Shape 215"/>
          <p:cNvCxnSpPr/>
          <p:nvPr/>
        </p:nvCxnSpPr>
        <p:spPr>
          <a:xfrm>
            <a:off x="5083062" y="3088000"/>
            <a:ext cx="1369800" cy="0"/>
          </a:xfrm>
          <a:prstGeom prst="straightConnector1">
            <a:avLst/>
          </a:prstGeom>
          <a:noFill/>
          <a:ln w="19050" cap="flat" cmpd="sng">
            <a:solidFill>
              <a:schemeClr val="dk2"/>
            </a:solidFill>
            <a:prstDash val="solid"/>
            <a:round/>
            <a:headEnd type="none" w="lg" len="lg"/>
            <a:tailEnd type="stealth" w="lg" len="lg"/>
          </a:ln>
        </p:spPr>
      </p:cxnSp>
      <p:cxnSp>
        <p:nvCxnSpPr>
          <p:cNvPr id="216" name="Shape 216"/>
          <p:cNvCxnSpPr/>
          <p:nvPr/>
        </p:nvCxnSpPr>
        <p:spPr>
          <a:xfrm>
            <a:off x="5083062" y="3241812"/>
            <a:ext cx="1369800" cy="0"/>
          </a:xfrm>
          <a:prstGeom prst="straightConnector1">
            <a:avLst/>
          </a:prstGeom>
          <a:noFill/>
          <a:ln w="19050" cap="flat" cmpd="sng">
            <a:solidFill>
              <a:schemeClr val="dk2"/>
            </a:solidFill>
            <a:prstDash val="solid"/>
            <a:round/>
            <a:headEnd type="stealth" w="lg" len="lg"/>
            <a:tailEnd type="none" w="lg" len="lg"/>
          </a:ln>
        </p:spPr>
      </p:cxnSp>
      <p:cxnSp>
        <p:nvCxnSpPr>
          <p:cNvPr id="217" name="Shape 217"/>
          <p:cNvCxnSpPr/>
          <p:nvPr/>
        </p:nvCxnSpPr>
        <p:spPr>
          <a:xfrm>
            <a:off x="2416062" y="3088000"/>
            <a:ext cx="1369800" cy="0"/>
          </a:xfrm>
          <a:prstGeom prst="straightConnector1">
            <a:avLst/>
          </a:prstGeom>
          <a:noFill/>
          <a:ln w="19050" cap="flat" cmpd="sng">
            <a:solidFill>
              <a:schemeClr val="dk2"/>
            </a:solidFill>
            <a:prstDash val="solid"/>
            <a:round/>
            <a:headEnd type="none" w="lg" len="lg"/>
            <a:tailEnd type="stealth" w="lg" len="lg"/>
          </a:ln>
        </p:spPr>
      </p:cxnSp>
      <p:cxnSp>
        <p:nvCxnSpPr>
          <p:cNvPr id="218" name="Shape 218"/>
          <p:cNvCxnSpPr/>
          <p:nvPr/>
        </p:nvCxnSpPr>
        <p:spPr>
          <a:xfrm>
            <a:off x="2416062" y="3241812"/>
            <a:ext cx="1369800" cy="0"/>
          </a:xfrm>
          <a:prstGeom prst="straightConnector1">
            <a:avLst/>
          </a:prstGeom>
          <a:noFill/>
          <a:ln w="19050" cap="flat" cmpd="sng">
            <a:solidFill>
              <a:schemeClr val="dk2"/>
            </a:solidFill>
            <a:prstDash val="solid"/>
            <a:round/>
            <a:headEnd type="stealth" w="lg" len="lg"/>
            <a:tailEnd type="none" w="lg" len="lg"/>
          </a:ln>
        </p:spPr>
      </p:cxnSp>
      <p:pic>
        <p:nvPicPr>
          <p:cNvPr id="219" name="Shape 219"/>
          <p:cNvPicPr preferRelativeResize="0"/>
          <p:nvPr/>
        </p:nvPicPr>
        <p:blipFill>
          <a:blip r:embed="rId3">
            <a:alphaModFix/>
          </a:blip>
          <a:stretch>
            <a:fillRect/>
          </a:stretch>
        </p:blipFill>
        <p:spPr>
          <a:xfrm>
            <a:off x="7080962" y="2871124"/>
            <a:ext cx="800677" cy="514074"/>
          </a:xfrm>
          <a:prstGeom prst="rect">
            <a:avLst/>
          </a:prstGeom>
          <a:noFill/>
          <a:ln>
            <a:noFill/>
          </a:ln>
        </p:spPr>
      </p:pic>
      <p:sp>
        <p:nvSpPr>
          <p:cNvPr id="220" name="Shape 220"/>
          <p:cNvSpPr/>
          <p:nvPr/>
        </p:nvSpPr>
        <p:spPr>
          <a:xfrm>
            <a:off x="6666900" y="3160024"/>
            <a:ext cx="800685" cy="790326"/>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21" name="Shape 221"/>
          <p:cNvGrpSpPr/>
          <p:nvPr/>
        </p:nvGrpSpPr>
        <p:grpSpPr>
          <a:xfrm>
            <a:off x="2765106" y="3463317"/>
            <a:ext cx="671741" cy="806282"/>
            <a:chOff x="1246775" y="910975"/>
            <a:chExt cx="439650" cy="523900"/>
          </a:xfrm>
        </p:grpSpPr>
        <p:sp>
          <p:nvSpPr>
            <p:cNvPr id="222" name="Shape 222"/>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3" name="Shape 223"/>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zh-TW" dirty="0"/>
                <a:t>.html</a:t>
              </a:r>
            </a:p>
          </p:txBody>
        </p:sp>
        <p:sp>
          <p:nvSpPr>
            <p:cNvPr id="224" name="Shape 224"/>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25" name="Shape 225"/>
          <p:cNvGrpSpPr/>
          <p:nvPr/>
        </p:nvGrpSpPr>
        <p:grpSpPr>
          <a:xfrm>
            <a:off x="5394306" y="3463317"/>
            <a:ext cx="671741" cy="806282"/>
            <a:chOff x="1246775" y="910975"/>
            <a:chExt cx="439650" cy="523900"/>
          </a:xfrm>
        </p:grpSpPr>
        <p:sp>
          <p:nvSpPr>
            <p:cNvPr id="226" name="Shape 226"/>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7" name="Shape 227"/>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zh-TW"/>
                <a:t>.html</a:t>
              </a:r>
            </a:p>
          </p:txBody>
        </p:sp>
        <p:sp>
          <p:nvSpPr>
            <p:cNvPr id="228" name="Shape 228"/>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29" name="Shape 229"/>
          <p:cNvSpPr txBox="1"/>
          <p:nvPr/>
        </p:nvSpPr>
        <p:spPr>
          <a:xfrm>
            <a:off x="2200775" y="5234400"/>
            <a:ext cx="5998800" cy="839400"/>
          </a:xfrm>
          <a:prstGeom prst="rect">
            <a:avLst/>
          </a:prstGeom>
          <a:noFill/>
          <a:ln>
            <a:noFill/>
          </a:ln>
        </p:spPr>
        <p:txBody>
          <a:bodyPr lIns="91425" tIns="91425" rIns="91425" bIns="91425" anchor="t" anchorCtr="0">
            <a:noAutofit/>
          </a:bodyPr>
          <a:lstStyle/>
          <a:p>
            <a:pPr lvl="0">
              <a:spcBef>
                <a:spcPts val="0"/>
              </a:spcBef>
              <a:buNone/>
            </a:pPr>
            <a:r>
              <a:rPr lang="zh-TW" sz="2800">
                <a:solidFill>
                  <a:schemeClr val="dk1"/>
                </a:solidFill>
                <a:latin typeface="Corbel"/>
                <a:ea typeface="Corbel"/>
                <a:cs typeface="Corbel"/>
                <a:sym typeface="Corbel"/>
              </a:rPr>
              <a:t>https://gushi.tw/hu-shih-memorial-hall/</a:t>
            </a:r>
          </a:p>
        </p:txBody>
      </p:sp>
      <p:cxnSp>
        <p:nvCxnSpPr>
          <p:cNvPr id="230" name="Shape 230"/>
          <p:cNvCxnSpPr>
            <a:stCxn id="219" idx="3"/>
            <a:endCxn id="229" idx="0"/>
          </p:cNvCxnSpPr>
          <p:nvPr/>
        </p:nvCxnSpPr>
        <p:spPr>
          <a:xfrm flipH="1">
            <a:off x="5200239" y="3128162"/>
            <a:ext cx="2681400" cy="2106300"/>
          </a:xfrm>
          <a:prstGeom prst="curvedConnector4">
            <a:avLst>
              <a:gd name="adj1" fmla="val -8881"/>
              <a:gd name="adj2" fmla="val 56100"/>
            </a:avLst>
          </a:prstGeom>
          <a:noFill/>
          <a:ln w="19050" cap="flat" cmpd="sng">
            <a:solidFill>
              <a:schemeClr val="dk2"/>
            </a:solidFill>
            <a:prstDash val="dot"/>
            <a:round/>
            <a:headEnd type="none" w="lg" len="lg"/>
            <a:tailEnd type="stealth" w="lg" len="lg"/>
          </a:ln>
        </p:spPr>
      </p:cxnSp>
    </p:spTree>
    <p:extLst>
      <p:ext uri="{BB962C8B-B14F-4D97-AF65-F5344CB8AC3E}">
        <p14:creationId xmlns:p14="http://schemas.microsoft.com/office/powerpoint/2010/main" val="140709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par>
                                <p:cTn id="8" presetID="10" presetClass="entr" presetSubtype="0" fill="hold" nodeType="withEffect">
                                  <p:stCondLst>
                                    <p:cond delay="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1000"/>
                                        <p:tgtEl>
                                          <p:spTgt spid="218"/>
                                        </p:tgtEl>
                                      </p:cBhvr>
                                    </p:animEffect>
                                  </p:childTnLst>
                                </p:cTn>
                              </p:par>
                              <p:par>
                                <p:cTn id="11" presetID="10" presetClass="entr" presetSubtype="0" fill="hold" nodeType="with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fade">
                                      <p:cBhvr>
                                        <p:cTn id="13" dur="1000"/>
                                        <p:tgtEl>
                                          <p:spTgt spid="221"/>
                                        </p:tgtEl>
                                      </p:cBhvr>
                                    </p:animEffect>
                                  </p:childTnLst>
                                </p:cTn>
                              </p:par>
                              <p:par>
                                <p:cTn id="14" presetID="10" presetClass="entr" presetSubtype="0" fill="hold" nodeType="withEffect">
                                  <p:stCondLst>
                                    <p:cond delay="0"/>
                                  </p:stCondLst>
                                  <p:childTnLst>
                                    <p:set>
                                      <p:cBhvr>
                                        <p:cTn id="15" dur="1" fill="hold">
                                          <p:stCondLst>
                                            <p:cond delay="0"/>
                                          </p:stCondLst>
                                        </p:cTn>
                                        <p:tgtEl>
                                          <p:spTgt spid="225"/>
                                        </p:tgtEl>
                                        <p:attrNameLst>
                                          <p:attrName>style.visibility</p:attrName>
                                        </p:attrNameLst>
                                      </p:cBhvr>
                                      <p:to>
                                        <p:strVal val="visible"/>
                                      </p:to>
                                    </p:set>
                                    <p:animEffect transition="in" filter="fade">
                                      <p:cBhvr>
                                        <p:cTn id="16"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395525" y="1196975"/>
            <a:ext cx="8424600" cy="719100"/>
          </a:xfrm>
          <a:prstGeom prst="rect">
            <a:avLst/>
          </a:prstGeom>
        </p:spPr>
        <p:txBody>
          <a:bodyPr lIns="91425" tIns="91425" rIns="91425" bIns="91425" anchor="t" anchorCtr="0">
            <a:noAutofit/>
          </a:bodyPr>
          <a:lstStyle/>
          <a:p>
            <a:pPr marL="685800" indent="-457200">
              <a:spcBef>
                <a:spcPts val="0"/>
              </a:spcBef>
            </a:pPr>
            <a:r>
              <a:rPr lang="zh-TW" dirty="0"/>
              <a:t>爬文字的過程</a:t>
            </a:r>
          </a:p>
        </p:txBody>
      </p:sp>
      <p:sp>
        <p:nvSpPr>
          <p:cNvPr id="237" name="Shape 237"/>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爬文字的過程 - 解析頁面並取得文字</a:t>
            </a:r>
          </a:p>
        </p:txBody>
      </p:sp>
      <p:sp>
        <p:nvSpPr>
          <p:cNvPr id="238" name="Shape 238"/>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137</a:t>
            </a:fld>
            <a:endParaRPr lang="zh-TW"/>
          </a:p>
        </p:txBody>
      </p:sp>
      <p:grpSp>
        <p:nvGrpSpPr>
          <p:cNvPr id="239" name="Shape 239"/>
          <p:cNvGrpSpPr/>
          <p:nvPr/>
        </p:nvGrpSpPr>
        <p:grpSpPr>
          <a:xfrm>
            <a:off x="1379238" y="2790835"/>
            <a:ext cx="925283" cy="901975"/>
            <a:chOff x="2583325" y="2972875"/>
            <a:chExt cx="462850" cy="445750"/>
          </a:xfrm>
        </p:grpSpPr>
        <p:sp>
          <p:nvSpPr>
            <p:cNvPr id="240" name="Shape 240"/>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41" name="Shape 241"/>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242" name="Shape 242"/>
          <p:cNvSpPr/>
          <p:nvPr/>
        </p:nvSpPr>
        <p:spPr>
          <a:xfrm>
            <a:off x="1022826" y="3124440"/>
            <a:ext cx="717139" cy="790323"/>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txBox="1"/>
          <p:nvPr/>
        </p:nvSpPr>
        <p:spPr>
          <a:xfrm>
            <a:off x="1346737" y="2154250"/>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Client</a:t>
            </a:r>
          </a:p>
        </p:txBody>
      </p:sp>
      <p:grpSp>
        <p:nvGrpSpPr>
          <p:cNvPr id="244" name="Shape 244"/>
          <p:cNvGrpSpPr/>
          <p:nvPr/>
        </p:nvGrpSpPr>
        <p:grpSpPr>
          <a:xfrm>
            <a:off x="6774056" y="1178267"/>
            <a:ext cx="671741" cy="806282"/>
            <a:chOff x="1246775" y="910975"/>
            <a:chExt cx="439650" cy="523900"/>
          </a:xfrm>
        </p:grpSpPr>
        <p:sp>
          <p:nvSpPr>
            <p:cNvPr id="245" name="Shape 245"/>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6" name="Shape 246"/>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zh-TW"/>
                <a:t>.html</a:t>
              </a:r>
            </a:p>
          </p:txBody>
        </p:sp>
        <p:sp>
          <p:nvSpPr>
            <p:cNvPr id="247" name="Shape 247"/>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48" name="Shape 248"/>
          <p:cNvSpPr txBox="1">
            <a:spLocks noGrp="1"/>
          </p:cNvSpPr>
          <p:nvPr>
            <p:ph type="body" idx="1"/>
          </p:nvPr>
        </p:nvSpPr>
        <p:spPr>
          <a:xfrm>
            <a:off x="4376675" y="1221850"/>
            <a:ext cx="3630300" cy="719100"/>
          </a:xfrm>
          <a:prstGeom prst="rect">
            <a:avLst/>
          </a:prstGeom>
        </p:spPr>
        <p:txBody>
          <a:bodyPr lIns="91425" tIns="91425" rIns="91425" bIns="91425" anchor="t" anchorCtr="0">
            <a:noAutofit/>
          </a:bodyPr>
          <a:lstStyle/>
          <a:p>
            <a:pPr marL="0" lvl="0" indent="0" rtl="0">
              <a:spcBef>
                <a:spcPts val="0"/>
              </a:spcBef>
              <a:buNone/>
            </a:pPr>
            <a:r>
              <a:rPr lang="zh-TW"/>
              <a:t>Beautifulsoup(			)</a:t>
            </a:r>
          </a:p>
        </p:txBody>
      </p:sp>
      <p:sp>
        <p:nvSpPr>
          <p:cNvPr id="249" name="Shape 249"/>
          <p:cNvSpPr txBox="1">
            <a:spLocks noGrp="1"/>
          </p:cNvSpPr>
          <p:nvPr>
            <p:ph type="body" idx="1"/>
          </p:nvPr>
        </p:nvSpPr>
        <p:spPr>
          <a:xfrm>
            <a:off x="3743650" y="2363537"/>
            <a:ext cx="4896900" cy="719100"/>
          </a:xfrm>
          <a:prstGeom prst="rect">
            <a:avLst/>
          </a:prstGeom>
        </p:spPr>
        <p:txBody>
          <a:bodyPr lIns="91425" tIns="91425" rIns="91425" bIns="91425" anchor="t" anchorCtr="0">
            <a:noAutofit/>
          </a:bodyPr>
          <a:lstStyle/>
          <a:p>
            <a:pPr marL="0" lvl="0" indent="-69850" algn="ctr" rtl="0">
              <a:spcBef>
                <a:spcPts val="0"/>
              </a:spcBef>
              <a:buClr>
                <a:schemeClr val="dk1"/>
              </a:buClr>
              <a:buSzPct val="39285"/>
              <a:buFont typeface="Arial"/>
              <a:buNone/>
            </a:pPr>
            <a:r>
              <a:rPr lang="zh-TW"/>
              <a:t>尋找第 4 個 &lt;p&gt; tag </a:t>
            </a:r>
          </a:p>
        </p:txBody>
      </p:sp>
      <p:cxnSp>
        <p:nvCxnSpPr>
          <p:cNvPr id="250" name="Shape 250"/>
          <p:cNvCxnSpPr>
            <a:stCxn id="248" idx="2"/>
            <a:endCxn id="249" idx="0"/>
          </p:cNvCxnSpPr>
          <p:nvPr/>
        </p:nvCxnSpPr>
        <p:spPr>
          <a:xfrm>
            <a:off x="6191825" y="1940950"/>
            <a:ext cx="300" cy="422700"/>
          </a:xfrm>
          <a:prstGeom prst="straightConnector1">
            <a:avLst/>
          </a:prstGeom>
          <a:noFill/>
          <a:ln w="9525" cap="flat" cmpd="sng">
            <a:solidFill>
              <a:schemeClr val="dk2"/>
            </a:solidFill>
            <a:prstDash val="solid"/>
            <a:round/>
            <a:headEnd type="none" w="lg" len="lg"/>
            <a:tailEnd type="triangle" w="lg" len="lg"/>
          </a:ln>
        </p:spPr>
      </p:cxnSp>
      <p:pic>
        <p:nvPicPr>
          <p:cNvPr id="251" name="Shape 251"/>
          <p:cNvPicPr preferRelativeResize="0"/>
          <p:nvPr/>
        </p:nvPicPr>
        <p:blipFill>
          <a:blip r:embed="rId3">
            <a:alphaModFix/>
          </a:blip>
          <a:stretch>
            <a:fillRect/>
          </a:stretch>
        </p:blipFill>
        <p:spPr>
          <a:xfrm>
            <a:off x="152400" y="4295763"/>
            <a:ext cx="8839199" cy="1810053"/>
          </a:xfrm>
          <a:prstGeom prst="rect">
            <a:avLst/>
          </a:prstGeom>
          <a:noFill/>
          <a:ln>
            <a:noFill/>
          </a:ln>
        </p:spPr>
      </p:pic>
      <p:sp>
        <p:nvSpPr>
          <p:cNvPr id="252" name="Shape 252"/>
          <p:cNvSpPr txBox="1">
            <a:spLocks noGrp="1"/>
          </p:cNvSpPr>
          <p:nvPr>
            <p:ph type="body" idx="1"/>
          </p:nvPr>
        </p:nvSpPr>
        <p:spPr>
          <a:xfrm>
            <a:off x="3743375" y="3461625"/>
            <a:ext cx="4896900" cy="719100"/>
          </a:xfrm>
          <a:prstGeom prst="rect">
            <a:avLst/>
          </a:prstGeom>
        </p:spPr>
        <p:txBody>
          <a:bodyPr lIns="91425" tIns="91425" rIns="91425" bIns="91425" anchor="t" anchorCtr="0">
            <a:noAutofit/>
          </a:bodyPr>
          <a:lstStyle/>
          <a:p>
            <a:pPr marL="0" lvl="0" indent="0" algn="ctr" rtl="0">
              <a:spcBef>
                <a:spcPts val="0"/>
              </a:spcBef>
              <a:buNone/>
            </a:pPr>
            <a:r>
              <a:rPr lang="zh-TW"/>
              <a:t>透過 .text 取得文字資訊</a:t>
            </a:r>
          </a:p>
        </p:txBody>
      </p:sp>
      <p:pic>
        <p:nvPicPr>
          <p:cNvPr id="253" name="Shape 253"/>
          <p:cNvPicPr preferRelativeResize="0"/>
          <p:nvPr/>
        </p:nvPicPr>
        <p:blipFill>
          <a:blip r:embed="rId4">
            <a:alphaModFix/>
          </a:blip>
          <a:stretch>
            <a:fillRect/>
          </a:stretch>
        </p:blipFill>
        <p:spPr>
          <a:xfrm>
            <a:off x="122416" y="4332125"/>
            <a:ext cx="8899169" cy="1317937"/>
          </a:xfrm>
          <a:prstGeom prst="rect">
            <a:avLst/>
          </a:prstGeom>
          <a:noFill/>
          <a:ln>
            <a:noFill/>
          </a:ln>
        </p:spPr>
      </p:pic>
      <p:cxnSp>
        <p:nvCxnSpPr>
          <p:cNvPr id="254" name="Shape 254"/>
          <p:cNvCxnSpPr>
            <a:stCxn id="249" idx="2"/>
            <a:endCxn id="252" idx="0"/>
          </p:cNvCxnSpPr>
          <p:nvPr/>
        </p:nvCxnSpPr>
        <p:spPr>
          <a:xfrm flipH="1">
            <a:off x="6191800" y="3082637"/>
            <a:ext cx="300" cy="3789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90800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
                                        </p:tgtEl>
                                        <p:attrNameLst>
                                          <p:attrName>style.visibility</p:attrName>
                                        </p:attrNameLst>
                                      </p:cBhvr>
                                      <p:to>
                                        <p:strVal val="visible"/>
                                      </p:to>
                                    </p:set>
                                    <p:animEffect transition="in" filter="fade">
                                      <p:cBhvr>
                                        <p:cTn id="12" dur="1000"/>
                                        <p:tgtEl>
                                          <p:spTgt spid="250"/>
                                        </p:tgtEl>
                                      </p:cBhvr>
                                    </p:animEffect>
                                  </p:childTnLst>
                                </p:cTn>
                              </p:par>
                              <p:par>
                                <p:cTn id="13" presetID="10" presetClass="entr" presetSubtype="0" fill="hold" nodeType="withEffect">
                                  <p:stCondLst>
                                    <p:cond delay="0"/>
                                  </p:stCondLst>
                                  <p:childTnLst>
                                    <p:set>
                                      <p:cBhvr>
                                        <p:cTn id="14" dur="1" fill="hold">
                                          <p:stCondLst>
                                            <p:cond delay="0"/>
                                          </p:stCondLst>
                                        </p:cTn>
                                        <p:tgtEl>
                                          <p:spTgt spid="251"/>
                                        </p:tgtEl>
                                        <p:attrNameLst>
                                          <p:attrName>style.visibility</p:attrName>
                                        </p:attrNameLst>
                                      </p:cBhvr>
                                      <p:to>
                                        <p:strVal val="visible"/>
                                      </p:to>
                                    </p:set>
                                    <p:animEffect transition="in" filter="fade">
                                      <p:cBhvr>
                                        <p:cTn id="15" dur="1000"/>
                                        <p:tgtEl>
                                          <p:spTgt spid="251"/>
                                        </p:tgtEl>
                                      </p:cBhvr>
                                    </p:animEffect>
                                  </p:childTnLst>
                                </p:cTn>
                              </p:par>
                              <p:par>
                                <p:cTn id="16" presetID="10" presetClass="entr" presetSubtype="0" fill="hold" nodeType="withEffect">
                                  <p:stCondLst>
                                    <p:cond delay="0"/>
                                  </p:stCondLst>
                                  <p:childTnLst>
                                    <p:set>
                                      <p:cBhvr>
                                        <p:cTn id="17" dur="1" fill="hold">
                                          <p:stCondLst>
                                            <p:cond delay="0"/>
                                          </p:stCondLst>
                                        </p:cTn>
                                        <p:tgtEl>
                                          <p:spTgt spid="249"/>
                                        </p:tgtEl>
                                        <p:attrNameLst>
                                          <p:attrName>style.visibility</p:attrName>
                                        </p:attrNameLst>
                                      </p:cBhvr>
                                      <p:to>
                                        <p:strVal val="visible"/>
                                      </p:to>
                                    </p:set>
                                    <p:animEffect transition="in" filter="fade">
                                      <p:cBhvr>
                                        <p:cTn id="18" dur="1000"/>
                                        <p:tgtEl>
                                          <p:spTgt spid="2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2"/>
                                        </p:tgtEl>
                                        <p:attrNameLst>
                                          <p:attrName>style.visibility</p:attrName>
                                        </p:attrNameLst>
                                      </p:cBhvr>
                                      <p:to>
                                        <p:strVal val="visible"/>
                                      </p:to>
                                    </p:set>
                                    <p:animEffect transition="in" filter="fade">
                                      <p:cBhvr>
                                        <p:cTn id="23" dur="1000"/>
                                        <p:tgtEl>
                                          <p:spTgt spid="252"/>
                                        </p:tgtEl>
                                      </p:cBhvr>
                                    </p:animEffect>
                                  </p:childTnLst>
                                </p:cTn>
                              </p:par>
                              <p:par>
                                <p:cTn id="24" presetID="10" presetClass="exit" presetSubtype="0" fill="hold" nodeType="withEffect">
                                  <p:stCondLst>
                                    <p:cond delay="0"/>
                                  </p:stCondLst>
                                  <p:childTnLst>
                                    <p:animEffect transition="out" filter="fade">
                                      <p:cBhvr>
                                        <p:cTn id="25" dur="1000"/>
                                        <p:tgtEl>
                                          <p:spTgt spid="251"/>
                                        </p:tgtEl>
                                      </p:cBhvr>
                                    </p:animEffect>
                                    <p:set>
                                      <p:cBhvr>
                                        <p:cTn id="26" dur="1" fill="hold">
                                          <p:stCondLst>
                                            <p:cond delay="1000"/>
                                          </p:stCondLst>
                                        </p:cTn>
                                        <p:tgtEl>
                                          <p:spTgt spid="251"/>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254"/>
                                        </p:tgtEl>
                                        <p:attrNameLst>
                                          <p:attrName>style.visibility</p:attrName>
                                        </p:attrNameLst>
                                      </p:cBhvr>
                                      <p:to>
                                        <p:strVal val="visible"/>
                                      </p:to>
                                    </p:set>
                                    <p:animEffect transition="in" filter="fade">
                                      <p:cBhvr>
                                        <p:cTn id="29" dur="1000"/>
                                        <p:tgtEl>
                                          <p:spTgt spid="254"/>
                                        </p:tgtEl>
                                      </p:cBhvr>
                                    </p:animEffect>
                                  </p:childTnLst>
                                </p:cTn>
                              </p:par>
                              <p:par>
                                <p:cTn id="30" presetID="10" presetClass="entr" presetSubtype="0" fill="hold" nodeType="withEffect">
                                  <p:stCondLst>
                                    <p:cond delay="0"/>
                                  </p:stCondLst>
                                  <p:childTnLst>
                                    <p:set>
                                      <p:cBhvr>
                                        <p:cTn id="31" dur="1" fill="hold">
                                          <p:stCondLst>
                                            <p:cond delay="0"/>
                                          </p:stCondLst>
                                        </p:cTn>
                                        <p:tgtEl>
                                          <p:spTgt spid="253"/>
                                        </p:tgtEl>
                                        <p:attrNameLst>
                                          <p:attrName>style.visibility</p:attrName>
                                        </p:attrNameLst>
                                      </p:cBhvr>
                                      <p:to>
                                        <p:strVal val="visible"/>
                                      </p:to>
                                    </p:set>
                                    <p:animEffect transition="in" filter="fade">
                                      <p:cBhvr>
                                        <p:cTn id="32"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Clr>
                <a:schemeClr val="dk1"/>
              </a:buClr>
              <a:buSzPct val="30555"/>
              <a:buFont typeface="Arial"/>
              <a:buNone/>
            </a:pPr>
            <a:r>
              <a:rPr lang="zh-TW"/>
              <a:t>爬圖片的過程 - 取得頁面資訊</a:t>
            </a:r>
          </a:p>
        </p:txBody>
      </p:sp>
      <p:sp>
        <p:nvSpPr>
          <p:cNvPr id="261" name="Shape 261"/>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138</a:t>
            </a:fld>
            <a:endParaRPr lang="zh-TW"/>
          </a:p>
        </p:txBody>
      </p:sp>
      <p:grpSp>
        <p:nvGrpSpPr>
          <p:cNvPr id="262" name="Shape 262"/>
          <p:cNvGrpSpPr/>
          <p:nvPr/>
        </p:nvGrpSpPr>
        <p:grpSpPr>
          <a:xfrm>
            <a:off x="1379238" y="2790835"/>
            <a:ext cx="925283" cy="901975"/>
            <a:chOff x="2583325" y="2972875"/>
            <a:chExt cx="462850" cy="445750"/>
          </a:xfrm>
        </p:grpSpPr>
        <p:sp>
          <p:nvSpPr>
            <p:cNvPr id="263" name="Shape 263"/>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64" name="Shape 264"/>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265" name="Shape 265"/>
          <p:cNvSpPr/>
          <p:nvPr/>
        </p:nvSpPr>
        <p:spPr>
          <a:xfrm>
            <a:off x="1022826" y="3124440"/>
            <a:ext cx="717139" cy="790323"/>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66" name="Shape 266"/>
          <p:cNvGrpSpPr/>
          <p:nvPr/>
        </p:nvGrpSpPr>
        <p:grpSpPr>
          <a:xfrm>
            <a:off x="7018663" y="2790835"/>
            <a:ext cx="925283" cy="901975"/>
            <a:chOff x="2583325" y="2972875"/>
            <a:chExt cx="462850" cy="445750"/>
          </a:xfrm>
        </p:grpSpPr>
        <p:sp>
          <p:nvSpPr>
            <p:cNvPr id="267" name="Shape 267"/>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68" name="Shape 268"/>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269" name="Shape 269"/>
          <p:cNvSpPr/>
          <p:nvPr/>
        </p:nvSpPr>
        <p:spPr>
          <a:xfrm>
            <a:off x="3973602" y="2790817"/>
            <a:ext cx="925295" cy="59438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0" name="Shape 270"/>
          <p:cNvSpPr txBox="1"/>
          <p:nvPr/>
        </p:nvSpPr>
        <p:spPr>
          <a:xfrm>
            <a:off x="2416062" y="2394525"/>
            <a:ext cx="1369800" cy="396300"/>
          </a:xfrm>
          <a:prstGeom prst="rect">
            <a:avLst/>
          </a:prstGeom>
          <a:noFill/>
          <a:ln>
            <a:noFill/>
          </a:ln>
        </p:spPr>
        <p:txBody>
          <a:bodyPr lIns="91425" tIns="91425" rIns="91425" bIns="91425" anchor="ctr" anchorCtr="0">
            <a:noAutofit/>
          </a:bodyPr>
          <a:lstStyle/>
          <a:p>
            <a:pPr lvl="0" algn="ctr" rtl="0">
              <a:spcBef>
                <a:spcPts val="0"/>
              </a:spcBef>
              <a:buNone/>
            </a:pPr>
            <a:r>
              <a:rPr lang="zh-TW"/>
              <a:t>request</a:t>
            </a:r>
          </a:p>
        </p:txBody>
      </p:sp>
      <p:sp>
        <p:nvSpPr>
          <p:cNvPr id="271" name="Shape 271"/>
          <p:cNvSpPr txBox="1"/>
          <p:nvPr/>
        </p:nvSpPr>
        <p:spPr>
          <a:xfrm>
            <a:off x="5045262" y="2394525"/>
            <a:ext cx="1369800" cy="396300"/>
          </a:xfrm>
          <a:prstGeom prst="rect">
            <a:avLst/>
          </a:prstGeom>
          <a:noFill/>
          <a:ln>
            <a:noFill/>
          </a:ln>
        </p:spPr>
        <p:txBody>
          <a:bodyPr lIns="91425" tIns="91425" rIns="91425" bIns="91425" anchor="ctr" anchorCtr="0">
            <a:noAutofit/>
          </a:bodyPr>
          <a:lstStyle/>
          <a:p>
            <a:pPr lvl="0" algn="ctr" rtl="0">
              <a:spcBef>
                <a:spcPts val="0"/>
              </a:spcBef>
              <a:buNone/>
            </a:pPr>
            <a:r>
              <a:rPr lang="zh-TW"/>
              <a:t>request</a:t>
            </a:r>
          </a:p>
        </p:txBody>
      </p:sp>
      <p:sp>
        <p:nvSpPr>
          <p:cNvPr id="272" name="Shape 272"/>
          <p:cNvSpPr txBox="1"/>
          <p:nvPr/>
        </p:nvSpPr>
        <p:spPr>
          <a:xfrm>
            <a:off x="1346737" y="2154250"/>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Client</a:t>
            </a:r>
          </a:p>
        </p:txBody>
      </p:sp>
      <p:sp>
        <p:nvSpPr>
          <p:cNvPr id="273" name="Shape 273"/>
          <p:cNvSpPr txBox="1"/>
          <p:nvPr/>
        </p:nvSpPr>
        <p:spPr>
          <a:xfrm>
            <a:off x="6986150" y="2154250"/>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Server</a:t>
            </a:r>
          </a:p>
        </p:txBody>
      </p:sp>
      <p:cxnSp>
        <p:nvCxnSpPr>
          <p:cNvPr id="274" name="Shape 274"/>
          <p:cNvCxnSpPr/>
          <p:nvPr/>
        </p:nvCxnSpPr>
        <p:spPr>
          <a:xfrm>
            <a:off x="5083062" y="3088000"/>
            <a:ext cx="1369800" cy="0"/>
          </a:xfrm>
          <a:prstGeom prst="straightConnector1">
            <a:avLst/>
          </a:prstGeom>
          <a:noFill/>
          <a:ln w="19050" cap="flat" cmpd="sng">
            <a:solidFill>
              <a:schemeClr val="dk2"/>
            </a:solidFill>
            <a:prstDash val="solid"/>
            <a:round/>
            <a:headEnd type="none" w="lg" len="lg"/>
            <a:tailEnd type="stealth" w="lg" len="lg"/>
          </a:ln>
        </p:spPr>
      </p:cxnSp>
      <p:cxnSp>
        <p:nvCxnSpPr>
          <p:cNvPr id="275" name="Shape 275"/>
          <p:cNvCxnSpPr/>
          <p:nvPr/>
        </p:nvCxnSpPr>
        <p:spPr>
          <a:xfrm>
            <a:off x="5083062" y="3241812"/>
            <a:ext cx="1369800" cy="0"/>
          </a:xfrm>
          <a:prstGeom prst="straightConnector1">
            <a:avLst/>
          </a:prstGeom>
          <a:noFill/>
          <a:ln w="19050" cap="flat" cmpd="sng">
            <a:solidFill>
              <a:schemeClr val="dk2"/>
            </a:solidFill>
            <a:prstDash val="solid"/>
            <a:round/>
            <a:headEnd type="stealth" w="lg" len="lg"/>
            <a:tailEnd type="none" w="lg" len="lg"/>
          </a:ln>
        </p:spPr>
      </p:cxnSp>
      <p:cxnSp>
        <p:nvCxnSpPr>
          <p:cNvPr id="276" name="Shape 276"/>
          <p:cNvCxnSpPr/>
          <p:nvPr/>
        </p:nvCxnSpPr>
        <p:spPr>
          <a:xfrm>
            <a:off x="2416062" y="3088000"/>
            <a:ext cx="1369800" cy="0"/>
          </a:xfrm>
          <a:prstGeom prst="straightConnector1">
            <a:avLst/>
          </a:prstGeom>
          <a:noFill/>
          <a:ln w="19050" cap="flat" cmpd="sng">
            <a:solidFill>
              <a:schemeClr val="dk2"/>
            </a:solidFill>
            <a:prstDash val="solid"/>
            <a:round/>
            <a:headEnd type="none" w="lg" len="lg"/>
            <a:tailEnd type="stealth" w="lg" len="lg"/>
          </a:ln>
        </p:spPr>
      </p:cxnSp>
      <p:cxnSp>
        <p:nvCxnSpPr>
          <p:cNvPr id="277" name="Shape 277"/>
          <p:cNvCxnSpPr/>
          <p:nvPr/>
        </p:nvCxnSpPr>
        <p:spPr>
          <a:xfrm>
            <a:off x="2416062" y="3241812"/>
            <a:ext cx="1369800" cy="0"/>
          </a:xfrm>
          <a:prstGeom prst="straightConnector1">
            <a:avLst/>
          </a:prstGeom>
          <a:noFill/>
          <a:ln w="19050" cap="flat" cmpd="sng">
            <a:solidFill>
              <a:schemeClr val="dk2"/>
            </a:solidFill>
            <a:prstDash val="solid"/>
            <a:round/>
            <a:headEnd type="stealth" w="lg" len="lg"/>
            <a:tailEnd type="none" w="lg" len="lg"/>
          </a:ln>
        </p:spPr>
      </p:cxnSp>
      <p:pic>
        <p:nvPicPr>
          <p:cNvPr id="278" name="Shape 278"/>
          <p:cNvPicPr preferRelativeResize="0"/>
          <p:nvPr/>
        </p:nvPicPr>
        <p:blipFill>
          <a:blip r:embed="rId3">
            <a:alphaModFix/>
          </a:blip>
          <a:stretch>
            <a:fillRect/>
          </a:stretch>
        </p:blipFill>
        <p:spPr>
          <a:xfrm>
            <a:off x="7080962" y="2871124"/>
            <a:ext cx="800677" cy="514074"/>
          </a:xfrm>
          <a:prstGeom prst="rect">
            <a:avLst/>
          </a:prstGeom>
          <a:noFill/>
          <a:ln>
            <a:noFill/>
          </a:ln>
        </p:spPr>
      </p:pic>
      <p:sp>
        <p:nvSpPr>
          <p:cNvPr id="279" name="Shape 279"/>
          <p:cNvSpPr/>
          <p:nvPr/>
        </p:nvSpPr>
        <p:spPr>
          <a:xfrm>
            <a:off x="6666900" y="3160024"/>
            <a:ext cx="800685" cy="790326"/>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80" name="Shape 280"/>
          <p:cNvGrpSpPr/>
          <p:nvPr/>
        </p:nvGrpSpPr>
        <p:grpSpPr>
          <a:xfrm>
            <a:off x="2765106" y="3463317"/>
            <a:ext cx="671741" cy="806282"/>
            <a:chOff x="1246775" y="910975"/>
            <a:chExt cx="439650" cy="523900"/>
          </a:xfrm>
        </p:grpSpPr>
        <p:sp>
          <p:nvSpPr>
            <p:cNvPr id="281" name="Shape 281"/>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2" name="Shape 282"/>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zh-TW"/>
                <a:t>.html</a:t>
              </a:r>
            </a:p>
          </p:txBody>
        </p:sp>
        <p:sp>
          <p:nvSpPr>
            <p:cNvPr id="283" name="Shape 283"/>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84" name="Shape 284"/>
          <p:cNvGrpSpPr/>
          <p:nvPr/>
        </p:nvGrpSpPr>
        <p:grpSpPr>
          <a:xfrm>
            <a:off x="5394306" y="3463317"/>
            <a:ext cx="671741" cy="806282"/>
            <a:chOff x="1246775" y="910975"/>
            <a:chExt cx="439650" cy="523900"/>
          </a:xfrm>
        </p:grpSpPr>
        <p:sp>
          <p:nvSpPr>
            <p:cNvPr id="285" name="Shape 285"/>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zh-TW"/>
                <a:t>.html</a:t>
              </a:r>
            </a:p>
          </p:txBody>
        </p:sp>
        <p:sp>
          <p:nvSpPr>
            <p:cNvPr id="287" name="Shape 287"/>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88" name="Shape 288"/>
          <p:cNvSpPr txBox="1"/>
          <p:nvPr/>
        </p:nvSpPr>
        <p:spPr>
          <a:xfrm>
            <a:off x="2200775" y="5234400"/>
            <a:ext cx="5998800" cy="839400"/>
          </a:xfrm>
          <a:prstGeom prst="rect">
            <a:avLst/>
          </a:prstGeom>
          <a:noFill/>
          <a:ln>
            <a:noFill/>
          </a:ln>
        </p:spPr>
        <p:txBody>
          <a:bodyPr lIns="91425" tIns="91425" rIns="91425" bIns="91425" anchor="t" anchorCtr="0">
            <a:noAutofit/>
          </a:bodyPr>
          <a:lstStyle/>
          <a:p>
            <a:pPr lvl="0" rtl="0">
              <a:spcBef>
                <a:spcPts val="0"/>
              </a:spcBef>
              <a:buNone/>
            </a:pPr>
            <a:r>
              <a:rPr lang="zh-TW" sz="2800">
                <a:solidFill>
                  <a:schemeClr val="dk1"/>
                </a:solidFill>
                <a:latin typeface="Corbel"/>
                <a:ea typeface="Corbel"/>
                <a:cs typeface="Corbel"/>
                <a:sym typeface="Corbel"/>
              </a:rPr>
              <a:t>https://gushi.tw/hu-shih-memorial-hall/</a:t>
            </a:r>
          </a:p>
        </p:txBody>
      </p:sp>
      <p:cxnSp>
        <p:nvCxnSpPr>
          <p:cNvPr id="289" name="Shape 289"/>
          <p:cNvCxnSpPr>
            <a:stCxn id="278" idx="3"/>
            <a:endCxn id="288" idx="0"/>
          </p:cNvCxnSpPr>
          <p:nvPr/>
        </p:nvCxnSpPr>
        <p:spPr>
          <a:xfrm flipH="1">
            <a:off x="5200239" y="3128162"/>
            <a:ext cx="2681400" cy="2106300"/>
          </a:xfrm>
          <a:prstGeom prst="curvedConnector4">
            <a:avLst>
              <a:gd name="adj1" fmla="val -8881"/>
              <a:gd name="adj2" fmla="val 56100"/>
            </a:avLst>
          </a:prstGeom>
          <a:noFill/>
          <a:ln w="19050" cap="flat" cmpd="sng">
            <a:solidFill>
              <a:schemeClr val="dk2"/>
            </a:solidFill>
            <a:prstDash val="dot"/>
            <a:round/>
            <a:headEnd type="none" w="lg" len="lg"/>
            <a:tailEnd type="stealth" w="lg" len="lg"/>
          </a:ln>
        </p:spPr>
      </p:cxnSp>
    </p:spTree>
    <p:extLst>
      <p:ext uri="{BB962C8B-B14F-4D97-AF65-F5344CB8AC3E}">
        <p14:creationId xmlns:p14="http://schemas.microsoft.com/office/powerpoint/2010/main" val="391725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par>
                                <p:cTn id="8" presetID="10" presetClass="entr" presetSubtype="0" fill="hold"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p:cTn id="10" dur="1000"/>
                                        <p:tgtEl>
                                          <p:spTgt spid="277"/>
                                        </p:tgtEl>
                                      </p:cBhvr>
                                    </p:animEffect>
                                  </p:childTnLst>
                                </p:cTn>
                              </p:par>
                              <p:par>
                                <p:cTn id="11" presetID="10" presetClass="entr" presetSubtype="0" fill="hold" nodeType="withEffect">
                                  <p:stCondLst>
                                    <p:cond delay="0"/>
                                  </p:stCondLst>
                                  <p:childTnLst>
                                    <p:set>
                                      <p:cBhvr>
                                        <p:cTn id="12" dur="1" fill="hold">
                                          <p:stCondLst>
                                            <p:cond delay="0"/>
                                          </p:stCondLst>
                                        </p:cTn>
                                        <p:tgtEl>
                                          <p:spTgt spid="280"/>
                                        </p:tgtEl>
                                        <p:attrNameLst>
                                          <p:attrName>style.visibility</p:attrName>
                                        </p:attrNameLst>
                                      </p:cBhvr>
                                      <p:to>
                                        <p:strVal val="visible"/>
                                      </p:to>
                                    </p:set>
                                    <p:animEffect transition="in" filter="fade">
                                      <p:cBhvr>
                                        <p:cTn id="13" dur="1000"/>
                                        <p:tgtEl>
                                          <p:spTgt spid="280"/>
                                        </p:tgtEl>
                                      </p:cBhvr>
                                    </p:animEffect>
                                  </p:childTnLst>
                                </p:cTn>
                              </p:par>
                              <p:par>
                                <p:cTn id="14" presetID="10" presetClass="entr" presetSubtype="0" fill="hold" nodeType="withEffect">
                                  <p:stCondLst>
                                    <p:cond delay="0"/>
                                  </p:stCondLst>
                                  <p:childTnLst>
                                    <p:set>
                                      <p:cBhvr>
                                        <p:cTn id="15" dur="1" fill="hold">
                                          <p:stCondLst>
                                            <p:cond delay="0"/>
                                          </p:stCondLst>
                                        </p:cTn>
                                        <p:tgtEl>
                                          <p:spTgt spid="284"/>
                                        </p:tgtEl>
                                        <p:attrNameLst>
                                          <p:attrName>style.visibility</p:attrName>
                                        </p:attrNameLst>
                                      </p:cBhvr>
                                      <p:to>
                                        <p:strVal val="visible"/>
                                      </p:to>
                                    </p:set>
                                    <p:animEffect transition="in" filter="fade">
                                      <p:cBhvr>
                                        <p:cTn id="16"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395525" y="1196975"/>
            <a:ext cx="8424600" cy="719100"/>
          </a:xfrm>
          <a:prstGeom prst="rect">
            <a:avLst/>
          </a:prstGeom>
        </p:spPr>
        <p:txBody>
          <a:bodyPr lIns="91425" tIns="91425" rIns="91425" bIns="91425" anchor="t" anchorCtr="0">
            <a:noAutofit/>
          </a:bodyPr>
          <a:lstStyle/>
          <a:p>
            <a:pPr marL="685800" indent="-457200">
              <a:spcBef>
                <a:spcPts val="0"/>
              </a:spcBef>
            </a:pPr>
            <a:r>
              <a:rPr lang="zh-TW" dirty="0"/>
              <a:t>爬圖片的過程</a:t>
            </a:r>
          </a:p>
        </p:txBody>
      </p:sp>
      <p:sp>
        <p:nvSpPr>
          <p:cNvPr id="296" name="Shape 296"/>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Clr>
                <a:schemeClr val="dk1"/>
              </a:buClr>
              <a:buSzPct val="30555"/>
              <a:buFont typeface="Arial"/>
              <a:buNone/>
            </a:pPr>
            <a:r>
              <a:rPr lang="zh-TW"/>
              <a:t>爬圖片的過程 - 取得位置資訊</a:t>
            </a:r>
          </a:p>
        </p:txBody>
      </p:sp>
      <p:sp>
        <p:nvSpPr>
          <p:cNvPr id="297" name="Shape 29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139</a:t>
            </a:fld>
            <a:endParaRPr lang="zh-TW"/>
          </a:p>
        </p:txBody>
      </p:sp>
      <p:grpSp>
        <p:nvGrpSpPr>
          <p:cNvPr id="298" name="Shape 298"/>
          <p:cNvGrpSpPr/>
          <p:nvPr/>
        </p:nvGrpSpPr>
        <p:grpSpPr>
          <a:xfrm>
            <a:off x="1379238" y="2790835"/>
            <a:ext cx="925283" cy="901975"/>
            <a:chOff x="2583325" y="2972875"/>
            <a:chExt cx="462850" cy="445750"/>
          </a:xfrm>
        </p:grpSpPr>
        <p:sp>
          <p:nvSpPr>
            <p:cNvPr id="299" name="Shape 299"/>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301" name="Shape 301"/>
          <p:cNvSpPr/>
          <p:nvPr/>
        </p:nvSpPr>
        <p:spPr>
          <a:xfrm>
            <a:off x="1022826" y="3124440"/>
            <a:ext cx="717139" cy="790323"/>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2" name="Shape 302"/>
          <p:cNvSpPr txBox="1"/>
          <p:nvPr/>
        </p:nvSpPr>
        <p:spPr>
          <a:xfrm>
            <a:off x="1346737" y="2154250"/>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Client</a:t>
            </a:r>
          </a:p>
        </p:txBody>
      </p:sp>
      <p:grpSp>
        <p:nvGrpSpPr>
          <p:cNvPr id="303" name="Shape 303"/>
          <p:cNvGrpSpPr/>
          <p:nvPr/>
        </p:nvGrpSpPr>
        <p:grpSpPr>
          <a:xfrm>
            <a:off x="6774056" y="1178267"/>
            <a:ext cx="671741" cy="806282"/>
            <a:chOff x="1246775" y="910975"/>
            <a:chExt cx="439650" cy="523900"/>
          </a:xfrm>
        </p:grpSpPr>
        <p:sp>
          <p:nvSpPr>
            <p:cNvPr id="304" name="Shape 304"/>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5" name="Shape 305"/>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zh-TW"/>
                <a:t>.html</a:t>
              </a:r>
            </a:p>
          </p:txBody>
        </p:sp>
        <p:sp>
          <p:nvSpPr>
            <p:cNvPr id="306" name="Shape 306"/>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07" name="Shape 307"/>
          <p:cNvSpPr txBox="1">
            <a:spLocks noGrp="1"/>
          </p:cNvSpPr>
          <p:nvPr>
            <p:ph type="body" idx="1"/>
          </p:nvPr>
        </p:nvSpPr>
        <p:spPr>
          <a:xfrm>
            <a:off x="4376675" y="1221850"/>
            <a:ext cx="3630300" cy="719100"/>
          </a:xfrm>
          <a:prstGeom prst="rect">
            <a:avLst/>
          </a:prstGeom>
        </p:spPr>
        <p:txBody>
          <a:bodyPr lIns="91425" tIns="91425" rIns="91425" bIns="91425" anchor="t" anchorCtr="0">
            <a:noAutofit/>
          </a:bodyPr>
          <a:lstStyle/>
          <a:p>
            <a:pPr marL="0" lvl="0" indent="0" rtl="0">
              <a:spcBef>
                <a:spcPts val="0"/>
              </a:spcBef>
              <a:buNone/>
            </a:pPr>
            <a:r>
              <a:rPr lang="zh-TW"/>
              <a:t>Beautifulsoup(			)</a:t>
            </a:r>
          </a:p>
        </p:txBody>
      </p:sp>
      <p:sp>
        <p:nvSpPr>
          <p:cNvPr id="308" name="Shape 308"/>
          <p:cNvSpPr txBox="1">
            <a:spLocks noGrp="1"/>
          </p:cNvSpPr>
          <p:nvPr>
            <p:ph type="body" idx="1"/>
          </p:nvPr>
        </p:nvSpPr>
        <p:spPr>
          <a:xfrm>
            <a:off x="3460225" y="2363550"/>
            <a:ext cx="5458800" cy="719100"/>
          </a:xfrm>
          <a:prstGeom prst="rect">
            <a:avLst/>
          </a:prstGeom>
        </p:spPr>
        <p:txBody>
          <a:bodyPr lIns="91425" tIns="91425" rIns="91425" bIns="91425" anchor="t" anchorCtr="0">
            <a:noAutofit/>
          </a:bodyPr>
          <a:lstStyle/>
          <a:p>
            <a:pPr marL="0" lvl="0" indent="0" algn="ctr" rtl="0">
              <a:spcBef>
                <a:spcPts val="0"/>
              </a:spcBef>
              <a:buNone/>
            </a:pPr>
            <a:r>
              <a:rPr lang="zh-TW"/>
              <a:t>尋找第 1 個 &lt;img&gt; tag</a:t>
            </a:r>
          </a:p>
        </p:txBody>
      </p:sp>
      <p:cxnSp>
        <p:nvCxnSpPr>
          <p:cNvPr id="309" name="Shape 309"/>
          <p:cNvCxnSpPr>
            <a:stCxn id="307" idx="2"/>
            <a:endCxn id="308" idx="0"/>
          </p:cNvCxnSpPr>
          <p:nvPr/>
        </p:nvCxnSpPr>
        <p:spPr>
          <a:xfrm flipH="1">
            <a:off x="6189725" y="1940950"/>
            <a:ext cx="2100" cy="422700"/>
          </a:xfrm>
          <a:prstGeom prst="straightConnector1">
            <a:avLst/>
          </a:prstGeom>
          <a:noFill/>
          <a:ln w="9525" cap="flat" cmpd="sng">
            <a:solidFill>
              <a:schemeClr val="dk2"/>
            </a:solidFill>
            <a:prstDash val="solid"/>
            <a:round/>
            <a:headEnd type="none" w="lg" len="lg"/>
            <a:tailEnd type="triangle" w="lg" len="lg"/>
          </a:ln>
        </p:spPr>
      </p:cxnSp>
      <p:sp>
        <p:nvSpPr>
          <p:cNvPr id="310" name="Shape 310"/>
          <p:cNvSpPr txBox="1">
            <a:spLocks noGrp="1"/>
          </p:cNvSpPr>
          <p:nvPr>
            <p:ph type="body" idx="1"/>
          </p:nvPr>
        </p:nvSpPr>
        <p:spPr>
          <a:xfrm>
            <a:off x="3743375" y="3461625"/>
            <a:ext cx="4896900" cy="719100"/>
          </a:xfrm>
          <a:prstGeom prst="rect">
            <a:avLst/>
          </a:prstGeom>
        </p:spPr>
        <p:txBody>
          <a:bodyPr lIns="91425" tIns="91425" rIns="91425" bIns="91425" anchor="t" anchorCtr="0">
            <a:noAutofit/>
          </a:bodyPr>
          <a:lstStyle/>
          <a:p>
            <a:pPr marL="0" lvl="0" indent="0" algn="ctr" rtl="0">
              <a:spcBef>
                <a:spcPts val="0"/>
              </a:spcBef>
              <a:buNone/>
            </a:pPr>
            <a:r>
              <a:rPr lang="zh-TW"/>
              <a:t>透過 src 取得圖片位置資訊</a:t>
            </a:r>
          </a:p>
        </p:txBody>
      </p:sp>
      <p:cxnSp>
        <p:nvCxnSpPr>
          <p:cNvPr id="311" name="Shape 311"/>
          <p:cNvCxnSpPr>
            <a:stCxn id="308" idx="2"/>
            <a:endCxn id="310" idx="0"/>
          </p:cNvCxnSpPr>
          <p:nvPr/>
        </p:nvCxnSpPr>
        <p:spPr>
          <a:xfrm>
            <a:off x="6189625" y="3082650"/>
            <a:ext cx="2100" cy="378900"/>
          </a:xfrm>
          <a:prstGeom prst="straightConnector1">
            <a:avLst/>
          </a:prstGeom>
          <a:noFill/>
          <a:ln w="9525" cap="flat" cmpd="sng">
            <a:solidFill>
              <a:schemeClr val="dk2"/>
            </a:solidFill>
            <a:prstDash val="solid"/>
            <a:round/>
            <a:headEnd type="none" w="lg" len="lg"/>
            <a:tailEnd type="triangle" w="lg" len="lg"/>
          </a:ln>
        </p:spPr>
      </p:cxnSp>
      <p:pic>
        <p:nvPicPr>
          <p:cNvPr id="312" name="Shape 312"/>
          <p:cNvPicPr preferRelativeResize="0"/>
          <p:nvPr/>
        </p:nvPicPr>
        <p:blipFill>
          <a:blip r:embed="rId3">
            <a:alphaModFix/>
          </a:blip>
          <a:stretch>
            <a:fillRect/>
          </a:stretch>
        </p:blipFill>
        <p:spPr>
          <a:xfrm>
            <a:off x="152400" y="4333125"/>
            <a:ext cx="8839201" cy="1316341"/>
          </a:xfrm>
          <a:prstGeom prst="rect">
            <a:avLst/>
          </a:prstGeom>
          <a:noFill/>
          <a:ln>
            <a:noFill/>
          </a:ln>
        </p:spPr>
      </p:pic>
      <p:pic>
        <p:nvPicPr>
          <p:cNvPr id="313" name="Shape 313"/>
          <p:cNvPicPr preferRelativeResize="0"/>
          <p:nvPr/>
        </p:nvPicPr>
        <p:blipFill>
          <a:blip r:embed="rId4">
            <a:alphaModFix/>
          </a:blip>
          <a:stretch>
            <a:fillRect/>
          </a:stretch>
        </p:blipFill>
        <p:spPr>
          <a:xfrm>
            <a:off x="152400" y="4393587"/>
            <a:ext cx="8839200" cy="999099"/>
          </a:xfrm>
          <a:prstGeom prst="rect">
            <a:avLst/>
          </a:prstGeom>
          <a:noFill/>
          <a:ln>
            <a:noFill/>
          </a:ln>
        </p:spPr>
      </p:pic>
    </p:spTree>
    <p:extLst>
      <p:ext uri="{BB962C8B-B14F-4D97-AF65-F5344CB8AC3E}">
        <p14:creationId xmlns:p14="http://schemas.microsoft.com/office/powerpoint/2010/main" val="125943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par>
                                <p:cTn id="8" presetID="10" presetClass="entr" presetSubtype="0" fill="hold" nodeType="withEffect">
                                  <p:stCondLst>
                                    <p:cond delay="0"/>
                                  </p:stCondLst>
                                  <p:childTnLst>
                                    <p:set>
                                      <p:cBhvr>
                                        <p:cTn id="9" dur="1" fill="hold">
                                          <p:stCondLst>
                                            <p:cond delay="0"/>
                                          </p:stCondLst>
                                        </p:cTn>
                                        <p:tgtEl>
                                          <p:spTgt spid="308"/>
                                        </p:tgtEl>
                                        <p:attrNameLst>
                                          <p:attrName>style.visibility</p:attrName>
                                        </p:attrNameLst>
                                      </p:cBhvr>
                                      <p:to>
                                        <p:strVal val="visible"/>
                                      </p:to>
                                    </p:set>
                                    <p:animEffect transition="in" filter="fade">
                                      <p:cBhvr>
                                        <p:cTn id="10" dur="1000"/>
                                        <p:tgtEl>
                                          <p:spTgt spid="308"/>
                                        </p:tgtEl>
                                      </p:cBhvr>
                                    </p:animEffect>
                                  </p:childTnLst>
                                </p:cTn>
                              </p:par>
                              <p:par>
                                <p:cTn id="11" presetID="10" presetClass="entr" presetSubtype="0" fill="hold" nodeType="withEffect">
                                  <p:stCondLst>
                                    <p:cond delay="0"/>
                                  </p:stCondLst>
                                  <p:childTnLst>
                                    <p:set>
                                      <p:cBhvr>
                                        <p:cTn id="12" dur="1" fill="hold">
                                          <p:stCondLst>
                                            <p:cond delay="0"/>
                                          </p:stCondLst>
                                        </p:cTn>
                                        <p:tgtEl>
                                          <p:spTgt spid="312"/>
                                        </p:tgtEl>
                                        <p:attrNameLst>
                                          <p:attrName>style.visibility</p:attrName>
                                        </p:attrNameLst>
                                      </p:cBhvr>
                                      <p:to>
                                        <p:strVal val="visible"/>
                                      </p:to>
                                    </p:set>
                                    <p:animEffect transition="in" filter="fade">
                                      <p:cBhvr>
                                        <p:cTn id="13" dur="1000"/>
                                        <p:tgtEl>
                                          <p:spTgt spid="3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0"/>
                                        </p:tgtEl>
                                        <p:attrNameLst>
                                          <p:attrName>style.visibility</p:attrName>
                                        </p:attrNameLst>
                                      </p:cBhvr>
                                      <p:to>
                                        <p:strVal val="visible"/>
                                      </p:to>
                                    </p:set>
                                    <p:animEffect transition="in" filter="fade">
                                      <p:cBhvr>
                                        <p:cTn id="18" dur="1000"/>
                                        <p:tgtEl>
                                          <p:spTgt spid="310"/>
                                        </p:tgtEl>
                                      </p:cBhvr>
                                    </p:animEffect>
                                  </p:childTnLst>
                                </p:cTn>
                              </p:par>
                              <p:par>
                                <p:cTn id="19" presetID="10" presetClass="exit" presetSubtype="0" fill="hold" nodeType="withEffect">
                                  <p:stCondLst>
                                    <p:cond delay="0"/>
                                  </p:stCondLst>
                                  <p:childTnLst>
                                    <p:animEffect transition="out" filter="fade">
                                      <p:cBhvr>
                                        <p:cTn id="20" dur="1000"/>
                                        <p:tgtEl>
                                          <p:spTgt spid="312"/>
                                        </p:tgtEl>
                                      </p:cBhvr>
                                    </p:animEffect>
                                    <p:set>
                                      <p:cBhvr>
                                        <p:cTn id="21" dur="1" fill="hold">
                                          <p:stCondLst>
                                            <p:cond delay="1000"/>
                                          </p:stCondLst>
                                        </p:cTn>
                                        <p:tgtEl>
                                          <p:spTgt spid="312"/>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11"/>
                                        </p:tgtEl>
                                        <p:attrNameLst>
                                          <p:attrName>style.visibility</p:attrName>
                                        </p:attrNameLst>
                                      </p:cBhvr>
                                      <p:to>
                                        <p:strVal val="visible"/>
                                      </p:to>
                                    </p:set>
                                    <p:animEffect transition="in" filter="fade">
                                      <p:cBhvr>
                                        <p:cTn id="24" dur="1000"/>
                                        <p:tgtEl>
                                          <p:spTgt spid="311"/>
                                        </p:tgtEl>
                                      </p:cBhvr>
                                    </p:animEffect>
                                  </p:childTnLst>
                                </p:cTn>
                              </p:par>
                              <p:par>
                                <p:cTn id="25" presetID="10" presetClass="entr" presetSubtype="0" fill="hold" nodeType="withEffect">
                                  <p:stCondLst>
                                    <p:cond delay="0"/>
                                  </p:stCondLst>
                                  <p:childTnLst>
                                    <p:set>
                                      <p:cBhvr>
                                        <p:cTn id="26" dur="1" fill="hold">
                                          <p:stCondLst>
                                            <p:cond delay="0"/>
                                          </p:stCondLst>
                                        </p:cTn>
                                        <p:tgtEl>
                                          <p:spTgt spid="313"/>
                                        </p:tgtEl>
                                        <p:attrNameLst>
                                          <p:attrName>style.visibility</p:attrName>
                                        </p:attrNameLst>
                                      </p:cBhvr>
                                      <p:to>
                                        <p:strVal val="visible"/>
                                      </p:to>
                                    </p:set>
                                    <p:animEffect transition="in" filter="fade">
                                      <p:cBhvr>
                                        <p:cTn id="27"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什麼是 </a:t>
            </a:r>
            <a:r>
              <a:rPr lang="en-US" altLang="zh-TW" dirty="0"/>
              <a:t>HTML?</a:t>
            </a:r>
            <a:endParaRPr lang="zh-TW" altLang="en-US" dirty="0"/>
          </a:p>
        </p:txBody>
      </p:sp>
      <p:sp>
        <p:nvSpPr>
          <p:cNvPr id="6" name="內容版面配置區 5"/>
          <p:cNvSpPr>
            <a:spLocks noGrp="1"/>
          </p:cNvSpPr>
          <p:nvPr>
            <p:ph idx="1"/>
          </p:nvPr>
        </p:nvSpPr>
        <p:spPr>
          <a:xfrm>
            <a:off x="539552" y="1045913"/>
            <a:ext cx="8424614" cy="1780232"/>
          </a:xfrm>
        </p:spPr>
        <p:txBody>
          <a:bodyPr/>
          <a:lstStyle/>
          <a:p>
            <a:r>
              <a:rPr lang="en-US" altLang="zh-TW" dirty="0" err="1">
                <a:solidFill>
                  <a:srgbClr val="C00000"/>
                </a:solidFill>
              </a:rPr>
              <a:t>H</a:t>
            </a:r>
            <a:r>
              <a:rPr lang="en-US" altLang="zh-TW" dirty="0" err="1"/>
              <a:t>yper</a:t>
            </a:r>
            <a:r>
              <a:rPr lang="en-US" altLang="zh-TW" dirty="0" err="1">
                <a:solidFill>
                  <a:srgbClr val="C00000"/>
                </a:solidFill>
              </a:rPr>
              <a:t>T</a:t>
            </a:r>
            <a:r>
              <a:rPr lang="en-US" altLang="zh-TW" dirty="0" err="1"/>
              <a:t>ext</a:t>
            </a:r>
            <a:r>
              <a:rPr lang="en-US" altLang="zh-TW" dirty="0"/>
              <a:t> </a:t>
            </a:r>
            <a:r>
              <a:rPr lang="en-US" altLang="zh-TW" dirty="0">
                <a:solidFill>
                  <a:srgbClr val="C00000"/>
                </a:solidFill>
              </a:rPr>
              <a:t>M</a:t>
            </a:r>
            <a:r>
              <a:rPr lang="en-US" altLang="zh-TW" dirty="0"/>
              <a:t>arkup </a:t>
            </a:r>
            <a:r>
              <a:rPr lang="en-US" altLang="zh-TW" dirty="0">
                <a:solidFill>
                  <a:srgbClr val="C00000"/>
                </a:solidFill>
              </a:rPr>
              <a:t>L</a:t>
            </a:r>
            <a:r>
              <a:rPr lang="en-US" altLang="zh-TW" dirty="0"/>
              <a:t>anguage</a:t>
            </a:r>
            <a:r>
              <a:rPr lang="zh-TW" altLang="en-US" dirty="0"/>
              <a:t> </a:t>
            </a:r>
            <a:r>
              <a:rPr lang="en-US" altLang="zh-TW" dirty="0"/>
              <a:t>(</a:t>
            </a:r>
            <a:r>
              <a:rPr lang="zh-TW" altLang="en-US" dirty="0"/>
              <a:t>超文件標示語言</a:t>
            </a:r>
            <a:r>
              <a:rPr lang="en-US" altLang="zh-TW" dirty="0"/>
              <a:t>)</a:t>
            </a:r>
          </a:p>
          <a:p>
            <a:r>
              <a:rPr lang="zh-TW" altLang="en-US" dirty="0"/>
              <a:t>由一群元素 </a:t>
            </a:r>
            <a:r>
              <a:rPr lang="en-US" altLang="zh-TW" dirty="0"/>
              <a:t>(Elements) </a:t>
            </a:r>
            <a:r>
              <a:rPr lang="zh-TW" altLang="en-US" dirty="0"/>
              <a:t>所組成的</a:t>
            </a:r>
            <a:r>
              <a:rPr lang="zh-TW" altLang="en-US" dirty="0">
                <a:solidFill>
                  <a:srgbClr val="C00000"/>
                </a:solidFill>
              </a:rPr>
              <a:t>階層式</a:t>
            </a:r>
            <a:r>
              <a:rPr lang="zh-TW" altLang="en-US" dirty="0"/>
              <a:t>文件</a:t>
            </a:r>
            <a:endParaRPr lang="en-US" altLang="zh-TW" dirty="0"/>
          </a:p>
          <a:p>
            <a:r>
              <a:rPr lang="zh-TW" altLang="en-US" dirty="0"/>
              <a:t>一個元素包含開始標籤、結束標籤、屬性以及內容</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14</a:t>
            </a:fld>
            <a:endParaRPr lang="en-US" altLang="zh-TW" dirty="0"/>
          </a:p>
        </p:txBody>
      </p:sp>
      <p:pic>
        <p:nvPicPr>
          <p:cNvPr id="51" name="Picture 2" descr="相關圖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9792" y="4219772"/>
            <a:ext cx="975646" cy="956712"/>
          </a:xfrm>
          <a:prstGeom prst="rect">
            <a:avLst/>
          </a:prstGeom>
          <a:noFill/>
          <a:extLst>
            <a:ext uri="{909E8E84-426E-40DD-AFC4-6F175D3DCCD1}">
              <a14:hiddenFill xmlns:a14="http://schemas.microsoft.com/office/drawing/2010/main">
                <a:solidFill>
                  <a:srgbClr val="FFFFFF"/>
                </a:solidFill>
              </a14:hiddenFill>
            </a:ext>
          </a:extLst>
        </p:spPr>
      </p:pic>
      <p:sp>
        <p:nvSpPr>
          <p:cNvPr id="50" name="文字方塊 49"/>
          <p:cNvSpPr txBox="1"/>
          <p:nvPr/>
        </p:nvSpPr>
        <p:spPr>
          <a:xfrm>
            <a:off x="4102547" y="4466467"/>
            <a:ext cx="1114425" cy="310084"/>
          </a:xfrm>
          <a:prstGeom prst="rect">
            <a:avLst/>
          </a:prstGeom>
          <a:noFill/>
        </p:spPr>
        <p:txBody>
          <a:bodyPr wrap="none" rtlCol="0" anchor="ctr" anchorCtr="1">
            <a:noAutofit/>
          </a:bodyPr>
          <a:lstStyle/>
          <a:p>
            <a:r>
              <a:rPr lang="en-US" altLang="zh-TW" sz="3200" b="1" dirty="0">
                <a:latin typeface="Corbel" pitchFamily="34" charset="0"/>
                <a:ea typeface="+mn-ea"/>
              </a:rPr>
              <a:t>…</a:t>
            </a:r>
            <a:endParaRPr lang="zh-TW" altLang="en-US" sz="3200" b="1" dirty="0">
              <a:latin typeface="Corbel" pitchFamily="34" charset="0"/>
              <a:ea typeface="+mn-ea"/>
            </a:endParaRPr>
          </a:p>
        </p:txBody>
      </p:sp>
      <p:sp>
        <p:nvSpPr>
          <p:cNvPr id="54" name="矩形 53"/>
          <p:cNvSpPr/>
          <p:nvPr/>
        </p:nvSpPr>
        <p:spPr bwMode="auto">
          <a:xfrm>
            <a:off x="1763688" y="5625710"/>
            <a:ext cx="5616624" cy="611602"/>
          </a:xfrm>
          <a:prstGeom prst="rect">
            <a:avLst/>
          </a:prstGeom>
          <a:no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indent="0" algn="ctr">
              <a:buNone/>
            </a:pPr>
            <a:r>
              <a:rPr lang="en-US" altLang="zh-TW" sz="2800" b="1" dirty="0">
                <a:latin typeface="+mn-ea"/>
                <a:ea typeface="+mn-ea"/>
              </a:rPr>
              <a:t>&lt;</a:t>
            </a:r>
            <a:r>
              <a:rPr lang="zh-TW" altLang="en-US" sz="2800" b="1" dirty="0">
                <a:solidFill>
                  <a:srgbClr val="00B050"/>
                </a:solidFill>
                <a:latin typeface="+mn-ea"/>
                <a:ea typeface="+mn-ea"/>
              </a:rPr>
              <a:t>標籤 </a:t>
            </a:r>
            <a:r>
              <a:rPr lang="zh-TW" altLang="en-US" sz="2800" b="1" dirty="0">
                <a:solidFill>
                  <a:srgbClr val="0070C0"/>
                </a:solidFill>
                <a:latin typeface="+mn-ea"/>
                <a:ea typeface="+mn-ea"/>
              </a:rPr>
              <a:t>屬性</a:t>
            </a:r>
            <a:r>
              <a:rPr lang="en-US" altLang="zh-TW" sz="2800" b="1" dirty="0">
                <a:latin typeface="+mn-ea"/>
                <a:ea typeface="+mn-ea"/>
              </a:rPr>
              <a:t>&gt;</a:t>
            </a:r>
            <a:r>
              <a:rPr lang="zh-TW" altLang="en-US" sz="2800" b="1" dirty="0">
                <a:latin typeface="+mn-ea"/>
                <a:ea typeface="+mn-ea"/>
              </a:rPr>
              <a:t> </a:t>
            </a:r>
            <a:r>
              <a:rPr lang="zh-TW" altLang="en-US" sz="2800" b="1" dirty="0">
                <a:solidFill>
                  <a:srgbClr val="C00000"/>
                </a:solidFill>
                <a:latin typeface="+mn-ea"/>
                <a:ea typeface="+mn-ea"/>
              </a:rPr>
              <a:t>內容</a:t>
            </a:r>
            <a:r>
              <a:rPr lang="zh-TW" altLang="en-US" sz="2800" b="1" dirty="0">
                <a:latin typeface="+mn-ea"/>
                <a:ea typeface="+mn-ea"/>
              </a:rPr>
              <a:t> </a:t>
            </a:r>
            <a:r>
              <a:rPr lang="en-US" altLang="zh-TW" sz="2800" b="1" dirty="0">
                <a:latin typeface="+mn-ea"/>
                <a:ea typeface="+mn-ea"/>
              </a:rPr>
              <a:t>&lt;</a:t>
            </a:r>
            <a:r>
              <a:rPr lang="en-US" altLang="zh-TW" sz="2800" b="1" dirty="0">
                <a:solidFill>
                  <a:srgbClr val="00B050"/>
                </a:solidFill>
                <a:latin typeface="+mn-ea"/>
                <a:ea typeface="+mn-ea"/>
              </a:rPr>
              <a:t>/</a:t>
            </a:r>
            <a:r>
              <a:rPr lang="zh-TW" altLang="en-US" sz="2800" b="1" dirty="0">
                <a:solidFill>
                  <a:srgbClr val="00B050"/>
                </a:solidFill>
                <a:latin typeface="+mn-ea"/>
                <a:ea typeface="+mn-ea"/>
              </a:rPr>
              <a:t>標籤</a:t>
            </a:r>
            <a:r>
              <a:rPr lang="en-US" altLang="zh-TW" sz="2800" b="1" dirty="0">
                <a:latin typeface="+mn-ea"/>
                <a:ea typeface="+mn-ea"/>
              </a:rPr>
              <a:t>&gt;</a:t>
            </a:r>
            <a:endParaRPr lang="zh-TW" altLang="en-US" sz="2800" b="1" dirty="0">
              <a:latin typeface="+mn-ea"/>
              <a:ea typeface="+mn-ea"/>
            </a:endParaRPr>
          </a:p>
        </p:txBody>
      </p:sp>
      <p:sp>
        <p:nvSpPr>
          <p:cNvPr id="49" name="矩形 48"/>
          <p:cNvSpPr/>
          <p:nvPr/>
        </p:nvSpPr>
        <p:spPr bwMode="auto">
          <a:xfrm>
            <a:off x="2517531" y="4481894"/>
            <a:ext cx="842827" cy="360000"/>
          </a:xfrm>
          <a:prstGeom prst="rect">
            <a:avLst/>
          </a:prstGeom>
          <a:no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zh-TW" altLang="en-US" b="1" dirty="0">
                <a:latin typeface="+mn-ea"/>
                <a:ea typeface="+mn-ea"/>
              </a:rPr>
              <a:t>元素</a:t>
            </a:r>
            <a:endParaRPr kumimoji="0" lang="zh-TW" altLang="en-US" sz="1800" b="1" i="0" u="none" strike="noStrike" cap="none" normalizeH="0" baseline="0" dirty="0">
              <a:ln>
                <a:noFill/>
              </a:ln>
              <a:solidFill>
                <a:schemeClr val="tx1"/>
              </a:solidFill>
              <a:effectLst/>
              <a:latin typeface="+mn-ea"/>
              <a:ea typeface="+mn-ea"/>
            </a:endParaRPr>
          </a:p>
        </p:txBody>
      </p:sp>
      <p:cxnSp>
        <p:nvCxnSpPr>
          <p:cNvPr id="47" name="直線接點 46"/>
          <p:cNvCxnSpPr/>
          <p:nvPr/>
        </p:nvCxnSpPr>
        <p:spPr bwMode="auto">
          <a:xfrm flipH="1">
            <a:off x="4634995" y="4158473"/>
            <a:ext cx="2284" cy="259325"/>
          </a:xfrm>
          <a:prstGeom prst="line">
            <a:avLst/>
          </a:prstGeom>
          <a:noFill/>
          <a:ln w="38100" cap="flat" cmpd="sng" algn="ctr">
            <a:solidFill>
              <a:schemeClr val="tx1"/>
            </a:solidFill>
            <a:prstDash val="solid"/>
            <a:round/>
            <a:headEnd type="none" w="med" len="med"/>
            <a:tailEnd type="none" w="med" len="med"/>
          </a:ln>
          <a:effectLst/>
        </p:spPr>
      </p:cxnSp>
      <p:pic>
        <p:nvPicPr>
          <p:cNvPr id="12" name="圖片 11"/>
          <p:cNvPicPr>
            <a:picLocks noChangeAspect="1"/>
          </p:cNvPicPr>
          <p:nvPr/>
        </p:nvPicPr>
        <p:blipFill>
          <a:blip r:embed="rId4"/>
          <a:stretch>
            <a:fillRect/>
          </a:stretch>
        </p:blipFill>
        <p:spPr>
          <a:xfrm>
            <a:off x="3950691" y="2836321"/>
            <a:ext cx="1418138" cy="1463181"/>
          </a:xfrm>
          <a:prstGeom prst="rect">
            <a:avLst/>
          </a:prstGeom>
        </p:spPr>
      </p:pic>
      <p:sp>
        <p:nvSpPr>
          <p:cNvPr id="27" name="橢圓 26"/>
          <p:cNvSpPr/>
          <p:nvPr/>
        </p:nvSpPr>
        <p:spPr bwMode="auto">
          <a:xfrm>
            <a:off x="3950691" y="2826145"/>
            <a:ext cx="1418138" cy="1322152"/>
          </a:xfrm>
          <a:prstGeom prst="ellipse">
            <a:avLst/>
          </a:prstGeom>
          <a:noFill/>
          <a:ln w="381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cxnSp>
        <p:nvCxnSpPr>
          <p:cNvPr id="14" name="直線接點 13"/>
          <p:cNvCxnSpPr/>
          <p:nvPr/>
        </p:nvCxnSpPr>
        <p:spPr bwMode="auto">
          <a:xfrm>
            <a:off x="4648791" y="5176484"/>
            <a:ext cx="0" cy="184506"/>
          </a:xfrm>
          <a:prstGeom prst="line">
            <a:avLst/>
          </a:prstGeom>
          <a:noFill/>
          <a:ln w="38100" cap="flat" cmpd="sng" algn="ctr">
            <a:solidFill>
              <a:schemeClr val="tx1"/>
            </a:solidFill>
            <a:prstDash val="solid"/>
            <a:round/>
            <a:headEnd type="none" w="med" len="med"/>
            <a:tailEnd type="none" w="med" len="med"/>
          </a:ln>
          <a:effectLst/>
        </p:spPr>
      </p:cxnSp>
      <p:grpSp>
        <p:nvGrpSpPr>
          <p:cNvPr id="37" name="群組 36"/>
          <p:cNvGrpSpPr/>
          <p:nvPr/>
        </p:nvGrpSpPr>
        <p:grpSpPr>
          <a:xfrm>
            <a:off x="2517531" y="5343449"/>
            <a:ext cx="4142701" cy="188299"/>
            <a:chOff x="2843808" y="4147472"/>
            <a:chExt cx="4032448" cy="312213"/>
          </a:xfrm>
        </p:grpSpPr>
        <p:cxnSp>
          <p:nvCxnSpPr>
            <p:cNvPr id="38" name="直線接點 37"/>
            <p:cNvCxnSpPr/>
            <p:nvPr/>
          </p:nvCxnSpPr>
          <p:spPr bwMode="auto">
            <a:xfrm>
              <a:off x="2843808" y="4147472"/>
              <a:ext cx="0" cy="312213"/>
            </a:xfrm>
            <a:prstGeom prst="line">
              <a:avLst/>
            </a:prstGeom>
            <a:noFill/>
            <a:ln w="38100" cap="flat" cmpd="sng" algn="ctr">
              <a:solidFill>
                <a:schemeClr val="tx1"/>
              </a:solidFill>
              <a:prstDash val="solid"/>
              <a:round/>
              <a:headEnd type="none" w="med" len="med"/>
              <a:tailEnd type="none" w="med" len="med"/>
            </a:ln>
            <a:effectLst/>
          </p:spPr>
        </p:cxnSp>
        <p:cxnSp>
          <p:nvCxnSpPr>
            <p:cNvPr id="39" name="直線接點 38"/>
            <p:cNvCxnSpPr/>
            <p:nvPr/>
          </p:nvCxnSpPr>
          <p:spPr bwMode="auto">
            <a:xfrm>
              <a:off x="2843808" y="4159294"/>
              <a:ext cx="4032448" cy="0"/>
            </a:xfrm>
            <a:prstGeom prst="line">
              <a:avLst/>
            </a:prstGeom>
            <a:noFill/>
            <a:ln w="38100" cap="flat" cmpd="sng" algn="ctr">
              <a:solidFill>
                <a:schemeClr val="tx1"/>
              </a:solidFill>
              <a:prstDash val="solid"/>
              <a:round/>
              <a:headEnd type="none" w="med" len="med"/>
              <a:tailEnd type="none" w="med" len="med"/>
            </a:ln>
            <a:effectLst/>
          </p:spPr>
        </p:cxnSp>
        <p:cxnSp>
          <p:nvCxnSpPr>
            <p:cNvPr id="40" name="直線接點 39"/>
            <p:cNvCxnSpPr/>
            <p:nvPr/>
          </p:nvCxnSpPr>
          <p:spPr bwMode="auto">
            <a:xfrm>
              <a:off x="6866631" y="4147472"/>
              <a:ext cx="9625" cy="312212"/>
            </a:xfrm>
            <a:prstGeom prst="line">
              <a:avLst/>
            </a:prstGeom>
            <a:noFill/>
            <a:ln w="38100" cap="flat" cmpd="sng" algn="ctr">
              <a:solidFill>
                <a:schemeClr val="tx1"/>
              </a:solidFill>
              <a:prstDash val="solid"/>
              <a:round/>
              <a:headEnd type="none" w="med" len="med"/>
              <a:tailEnd type="none" w="med" len="med"/>
            </a:ln>
            <a:effectLst/>
          </p:spPr>
        </p:cxnSp>
      </p:grpSp>
      <p:pic>
        <p:nvPicPr>
          <p:cNvPr id="2050" name="Picture 2" descr="相關圖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1614" y="4257908"/>
            <a:ext cx="942762" cy="92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06960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395525" y="1196975"/>
            <a:ext cx="8424600" cy="719100"/>
          </a:xfrm>
          <a:prstGeom prst="rect">
            <a:avLst/>
          </a:prstGeom>
        </p:spPr>
        <p:txBody>
          <a:bodyPr lIns="91425" tIns="91425" rIns="91425" bIns="91425" anchor="t" anchorCtr="0">
            <a:noAutofit/>
          </a:bodyPr>
          <a:lstStyle/>
          <a:p>
            <a:pPr marL="685800" indent="-457200">
              <a:spcBef>
                <a:spcPts val="0"/>
              </a:spcBef>
            </a:pPr>
            <a:r>
              <a:rPr lang="zh-TW" dirty="0"/>
              <a:t>爬圖片的過程</a:t>
            </a:r>
          </a:p>
        </p:txBody>
      </p:sp>
      <p:sp>
        <p:nvSpPr>
          <p:cNvPr id="320" name="Shape 320"/>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爬圖片的過程 - 取得圖片</a:t>
            </a:r>
          </a:p>
        </p:txBody>
      </p:sp>
      <p:sp>
        <p:nvSpPr>
          <p:cNvPr id="321" name="Shape 321"/>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140</a:t>
            </a:fld>
            <a:endParaRPr lang="zh-TW"/>
          </a:p>
        </p:txBody>
      </p:sp>
      <p:grpSp>
        <p:nvGrpSpPr>
          <p:cNvPr id="322" name="Shape 322"/>
          <p:cNvGrpSpPr/>
          <p:nvPr/>
        </p:nvGrpSpPr>
        <p:grpSpPr>
          <a:xfrm>
            <a:off x="1379238" y="2790835"/>
            <a:ext cx="925283" cy="901975"/>
            <a:chOff x="2583325" y="2972875"/>
            <a:chExt cx="462850" cy="445750"/>
          </a:xfrm>
        </p:grpSpPr>
        <p:sp>
          <p:nvSpPr>
            <p:cNvPr id="323" name="Shape 323"/>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324" name="Shape 324"/>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325" name="Shape 325"/>
          <p:cNvSpPr/>
          <p:nvPr/>
        </p:nvSpPr>
        <p:spPr>
          <a:xfrm>
            <a:off x="1022826" y="3124440"/>
            <a:ext cx="717139" cy="790323"/>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26" name="Shape 326"/>
          <p:cNvGrpSpPr/>
          <p:nvPr/>
        </p:nvGrpSpPr>
        <p:grpSpPr>
          <a:xfrm>
            <a:off x="7018663" y="2790835"/>
            <a:ext cx="925283" cy="901975"/>
            <a:chOff x="2583325" y="2972875"/>
            <a:chExt cx="462850" cy="445750"/>
          </a:xfrm>
        </p:grpSpPr>
        <p:sp>
          <p:nvSpPr>
            <p:cNvPr id="327" name="Shape 327"/>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328" name="Shape 328"/>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329" name="Shape 329"/>
          <p:cNvSpPr/>
          <p:nvPr/>
        </p:nvSpPr>
        <p:spPr>
          <a:xfrm>
            <a:off x="3973602" y="2790817"/>
            <a:ext cx="925295" cy="59438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txBox="1"/>
          <p:nvPr/>
        </p:nvSpPr>
        <p:spPr>
          <a:xfrm>
            <a:off x="2416062" y="2394525"/>
            <a:ext cx="1369800" cy="396300"/>
          </a:xfrm>
          <a:prstGeom prst="rect">
            <a:avLst/>
          </a:prstGeom>
          <a:noFill/>
          <a:ln>
            <a:noFill/>
          </a:ln>
        </p:spPr>
        <p:txBody>
          <a:bodyPr lIns="91425" tIns="91425" rIns="91425" bIns="91425" anchor="ctr" anchorCtr="0">
            <a:noAutofit/>
          </a:bodyPr>
          <a:lstStyle/>
          <a:p>
            <a:pPr lvl="0" algn="ctr" rtl="0">
              <a:spcBef>
                <a:spcPts val="0"/>
              </a:spcBef>
              <a:buNone/>
            </a:pPr>
            <a:r>
              <a:rPr lang="zh-TW"/>
              <a:t>request</a:t>
            </a:r>
          </a:p>
        </p:txBody>
      </p:sp>
      <p:sp>
        <p:nvSpPr>
          <p:cNvPr id="331" name="Shape 331"/>
          <p:cNvSpPr txBox="1"/>
          <p:nvPr/>
        </p:nvSpPr>
        <p:spPr>
          <a:xfrm>
            <a:off x="5045262" y="2394525"/>
            <a:ext cx="1369800" cy="396300"/>
          </a:xfrm>
          <a:prstGeom prst="rect">
            <a:avLst/>
          </a:prstGeom>
          <a:noFill/>
          <a:ln>
            <a:noFill/>
          </a:ln>
        </p:spPr>
        <p:txBody>
          <a:bodyPr lIns="91425" tIns="91425" rIns="91425" bIns="91425" anchor="ctr" anchorCtr="0">
            <a:noAutofit/>
          </a:bodyPr>
          <a:lstStyle/>
          <a:p>
            <a:pPr lvl="0" algn="ctr" rtl="0">
              <a:spcBef>
                <a:spcPts val="0"/>
              </a:spcBef>
              <a:buNone/>
            </a:pPr>
            <a:r>
              <a:rPr lang="zh-TW"/>
              <a:t>request</a:t>
            </a:r>
          </a:p>
        </p:txBody>
      </p:sp>
      <p:sp>
        <p:nvSpPr>
          <p:cNvPr id="332" name="Shape 332"/>
          <p:cNvSpPr txBox="1"/>
          <p:nvPr/>
        </p:nvSpPr>
        <p:spPr>
          <a:xfrm>
            <a:off x="1346737" y="2154250"/>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Client</a:t>
            </a:r>
          </a:p>
        </p:txBody>
      </p:sp>
      <p:sp>
        <p:nvSpPr>
          <p:cNvPr id="333" name="Shape 333"/>
          <p:cNvSpPr txBox="1"/>
          <p:nvPr/>
        </p:nvSpPr>
        <p:spPr>
          <a:xfrm>
            <a:off x="6986150" y="2154250"/>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Server</a:t>
            </a:r>
          </a:p>
        </p:txBody>
      </p:sp>
      <p:cxnSp>
        <p:nvCxnSpPr>
          <p:cNvPr id="334" name="Shape 334"/>
          <p:cNvCxnSpPr/>
          <p:nvPr/>
        </p:nvCxnSpPr>
        <p:spPr>
          <a:xfrm>
            <a:off x="5083062" y="3088000"/>
            <a:ext cx="1369800" cy="0"/>
          </a:xfrm>
          <a:prstGeom prst="straightConnector1">
            <a:avLst/>
          </a:prstGeom>
          <a:noFill/>
          <a:ln w="19050" cap="flat" cmpd="sng">
            <a:solidFill>
              <a:schemeClr val="dk2"/>
            </a:solidFill>
            <a:prstDash val="solid"/>
            <a:round/>
            <a:headEnd type="none" w="lg" len="lg"/>
            <a:tailEnd type="stealth" w="lg" len="lg"/>
          </a:ln>
        </p:spPr>
      </p:cxnSp>
      <p:cxnSp>
        <p:nvCxnSpPr>
          <p:cNvPr id="335" name="Shape 335"/>
          <p:cNvCxnSpPr/>
          <p:nvPr/>
        </p:nvCxnSpPr>
        <p:spPr>
          <a:xfrm>
            <a:off x="5083062" y="3241812"/>
            <a:ext cx="1369800" cy="0"/>
          </a:xfrm>
          <a:prstGeom prst="straightConnector1">
            <a:avLst/>
          </a:prstGeom>
          <a:noFill/>
          <a:ln w="19050" cap="flat" cmpd="sng">
            <a:solidFill>
              <a:schemeClr val="dk2"/>
            </a:solidFill>
            <a:prstDash val="solid"/>
            <a:round/>
            <a:headEnd type="stealth" w="lg" len="lg"/>
            <a:tailEnd type="none" w="lg" len="lg"/>
          </a:ln>
        </p:spPr>
      </p:cxnSp>
      <p:cxnSp>
        <p:nvCxnSpPr>
          <p:cNvPr id="336" name="Shape 336"/>
          <p:cNvCxnSpPr/>
          <p:nvPr/>
        </p:nvCxnSpPr>
        <p:spPr>
          <a:xfrm>
            <a:off x="2416062" y="3088000"/>
            <a:ext cx="1369800" cy="0"/>
          </a:xfrm>
          <a:prstGeom prst="straightConnector1">
            <a:avLst/>
          </a:prstGeom>
          <a:noFill/>
          <a:ln w="19050" cap="flat" cmpd="sng">
            <a:solidFill>
              <a:schemeClr val="dk2"/>
            </a:solidFill>
            <a:prstDash val="solid"/>
            <a:round/>
            <a:headEnd type="none" w="lg" len="lg"/>
            <a:tailEnd type="stealth" w="lg" len="lg"/>
          </a:ln>
        </p:spPr>
      </p:cxnSp>
      <p:cxnSp>
        <p:nvCxnSpPr>
          <p:cNvPr id="337" name="Shape 337"/>
          <p:cNvCxnSpPr/>
          <p:nvPr/>
        </p:nvCxnSpPr>
        <p:spPr>
          <a:xfrm>
            <a:off x="2416062" y="3241812"/>
            <a:ext cx="1369800" cy="0"/>
          </a:xfrm>
          <a:prstGeom prst="straightConnector1">
            <a:avLst/>
          </a:prstGeom>
          <a:noFill/>
          <a:ln w="19050" cap="flat" cmpd="sng">
            <a:solidFill>
              <a:schemeClr val="dk2"/>
            </a:solidFill>
            <a:prstDash val="solid"/>
            <a:round/>
            <a:headEnd type="stealth" w="lg" len="lg"/>
            <a:tailEnd type="none" w="lg" len="lg"/>
          </a:ln>
        </p:spPr>
      </p:cxnSp>
      <p:grpSp>
        <p:nvGrpSpPr>
          <p:cNvPr id="338" name="Shape 338"/>
          <p:cNvGrpSpPr/>
          <p:nvPr/>
        </p:nvGrpSpPr>
        <p:grpSpPr>
          <a:xfrm>
            <a:off x="2765106" y="3463317"/>
            <a:ext cx="671741" cy="806282"/>
            <a:chOff x="1246775" y="910975"/>
            <a:chExt cx="439650" cy="523900"/>
          </a:xfrm>
        </p:grpSpPr>
        <p:sp>
          <p:nvSpPr>
            <p:cNvPr id="339" name="Shape 339"/>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TW"/>
                <a:t>img</a:t>
              </a:r>
            </a:p>
          </p:txBody>
        </p:sp>
        <p:sp>
          <p:nvSpPr>
            <p:cNvPr id="341" name="Shape 341"/>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42" name="Shape 342"/>
          <p:cNvGrpSpPr/>
          <p:nvPr/>
        </p:nvGrpSpPr>
        <p:grpSpPr>
          <a:xfrm>
            <a:off x="5394306" y="3463317"/>
            <a:ext cx="671741" cy="806282"/>
            <a:chOff x="1246775" y="910975"/>
            <a:chExt cx="439650" cy="523900"/>
          </a:xfrm>
        </p:grpSpPr>
        <p:sp>
          <p:nvSpPr>
            <p:cNvPr id="343" name="Shape 343"/>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TW"/>
                <a:t>img</a:t>
              </a:r>
            </a:p>
          </p:txBody>
        </p:sp>
        <p:sp>
          <p:nvSpPr>
            <p:cNvPr id="345" name="Shape 345"/>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6" name="Shape 346"/>
          <p:cNvPicPr preferRelativeResize="0"/>
          <p:nvPr/>
        </p:nvPicPr>
        <p:blipFill>
          <a:blip r:embed="rId3">
            <a:alphaModFix/>
          </a:blip>
          <a:stretch>
            <a:fillRect/>
          </a:stretch>
        </p:blipFill>
        <p:spPr>
          <a:xfrm>
            <a:off x="7081925" y="2860524"/>
            <a:ext cx="800676" cy="594373"/>
          </a:xfrm>
          <a:prstGeom prst="rect">
            <a:avLst/>
          </a:prstGeom>
          <a:noFill/>
          <a:ln>
            <a:noFill/>
          </a:ln>
        </p:spPr>
      </p:pic>
      <p:sp>
        <p:nvSpPr>
          <p:cNvPr id="347" name="Shape 347"/>
          <p:cNvSpPr/>
          <p:nvPr/>
        </p:nvSpPr>
        <p:spPr>
          <a:xfrm>
            <a:off x="6666900" y="3160024"/>
            <a:ext cx="800685" cy="790326"/>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8" name="Shape 348"/>
          <p:cNvSpPr txBox="1"/>
          <p:nvPr/>
        </p:nvSpPr>
        <p:spPr>
          <a:xfrm>
            <a:off x="2200775" y="5234400"/>
            <a:ext cx="5998800" cy="986400"/>
          </a:xfrm>
          <a:prstGeom prst="rect">
            <a:avLst/>
          </a:prstGeom>
          <a:noFill/>
          <a:ln>
            <a:noFill/>
          </a:ln>
        </p:spPr>
        <p:txBody>
          <a:bodyPr lIns="91425" tIns="91425" rIns="91425" bIns="91425" anchor="t" anchorCtr="0">
            <a:noAutofit/>
          </a:bodyPr>
          <a:lstStyle/>
          <a:p>
            <a:pPr lvl="0" rtl="0">
              <a:spcBef>
                <a:spcPts val="0"/>
              </a:spcBef>
              <a:buNone/>
            </a:pPr>
            <a:r>
              <a:rPr lang="zh-TW" sz="2800">
                <a:solidFill>
                  <a:schemeClr val="dk1"/>
                </a:solidFill>
                <a:latin typeface="Corbel"/>
                <a:ea typeface="Corbel"/>
                <a:cs typeface="Corbel"/>
                <a:sym typeface="Corbel"/>
              </a:rPr>
              <a:t>http://gushi.tw/wp-content/uploads/2016/08/logo.png</a:t>
            </a:r>
          </a:p>
        </p:txBody>
      </p:sp>
      <p:cxnSp>
        <p:nvCxnSpPr>
          <p:cNvPr id="349" name="Shape 349"/>
          <p:cNvCxnSpPr>
            <a:stCxn id="346" idx="3"/>
            <a:endCxn id="348" idx="0"/>
          </p:cNvCxnSpPr>
          <p:nvPr/>
        </p:nvCxnSpPr>
        <p:spPr>
          <a:xfrm flipH="1">
            <a:off x="5200301" y="3157711"/>
            <a:ext cx="2682300" cy="2076600"/>
          </a:xfrm>
          <a:prstGeom prst="curvedConnector4">
            <a:avLst>
              <a:gd name="adj1" fmla="val -8878"/>
              <a:gd name="adj2" fmla="val 57158"/>
            </a:avLst>
          </a:prstGeom>
          <a:noFill/>
          <a:ln w="19050" cap="flat" cmpd="sng">
            <a:solidFill>
              <a:schemeClr val="dk2"/>
            </a:solidFill>
            <a:prstDash val="dot"/>
            <a:round/>
            <a:headEnd type="none" w="lg" len="lg"/>
            <a:tailEnd type="stealth" w="lg" len="lg"/>
          </a:ln>
        </p:spPr>
      </p:cxnSp>
    </p:spTree>
    <p:extLst>
      <p:ext uri="{BB962C8B-B14F-4D97-AF65-F5344CB8AC3E}">
        <p14:creationId xmlns:p14="http://schemas.microsoft.com/office/powerpoint/2010/main" val="225887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1000"/>
                                        <p:tgtEl>
                                          <p:spTgt spid="335"/>
                                        </p:tgtEl>
                                      </p:cBhvr>
                                    </p:animEffect>
                                  </p:childTnLst>
                                </p:cTn>
                              </p:par>
                              <p:par>
                                <p:cTn id="8" presetID="10" presetClass="entr" presetSubtype="0" fill="hold" nodeType="withEffect">
                                  <p:stCondLst>
                                    <p:cond delay="0"/>
                                  </p:stCondLst>
                                  <p:childTnLst>
                                    <p:set>
                                      <p:cBhvr>
                                        <p:cTn id="9" dur="1" fill="hold">
                                          <p:stCondLst>
                                            <p:cond delay="0"/>
                                          </p:stCondLst>
                                        </p:cTn>
                                        <p:tgtEl>
                                          <p:spTgt spid="337"/>
                                        </p:tgtEl>
                                        <p:attrNameLst>
                                          <p:attrName>style.visibility</p:attrName>
                                        </p:attrNameLst>
                                      </p:cBhvr>
                                      <p:to>
                                        <p:strVal val="visible"/>
                                      </p:to>
                                    </p:set>
                                    <p:animEffect transition="in" filter="fade">
                                      <p:cBhvr>
                                        <p:cTn id="10" dur="1000"/>
                                        <p:tgtEl>
                                          <p:spTgt spid="337"/>
                                        </p:tgtEl>
                                      </p:cBhvr>
                                    </p:animEffect>
                                  </p:childTnLst>
                                </p:cTn>
                              </p:par>
                              <p:par>
                                <p:cTn id="11" presetID="10" presetClass="entr" presetSubtype="0" fill="hold" nodeType="withEffect">
                                  <p:stCondLst>
                                    <p:cond delay="0"/>
                                  </p:stCondLst>
                                  <p:childTnLst>
                                    <p:set>
                                      <p:cBhvr>
                                        <p:cTn id="12" dur="1" fill="hold">
                                          <p:stCondLst>
                                            <p:cond delay="0"/>
                                          </p:stCondLst>
                                        </p:cTn>
                                        <p:tgtEl>
                                          <p:spTgt spid="338"/>
                                        </p:tgtEl>
                                        <p:attrNameLst>
                                          <p:attrName>style.visibility</p:attrName>
                                        </p:attrNameLst>
                                      </p:cBhvr>
                                      <p:to>
                                        <p:strVal val="visible"/>
                                      </p:to>
                                    </p:set>
                                    <p:animEffect transition="in" filter="fade">
                                      <p:cBhvr>
                                        <p:cTn id="13" dur="1000"/>
                                        <p:tgtEl>
                                          <p:spTgt spid="338"/>
                                        </p:tgtEl>
                                      </p:cBhvr>
                                    </p:animEffect>
                                  </p:childTnLst>
                                </p:cTn>
                              </p:par>
                              <p:par>
                                <p:cTn id="14" presetID="10" presetClass="entr" presetSubtype="0" fill="hold" nodeType="withEffect">
                                  <p:stCondLst>
                                    <p:cond delay="0"/>
                                  </p:stCondLst>
                                  <p:childTnLst>
                                    <p:set>
                                      <p:cBhvr>
                                        <p:cTn id="15" dur="1" fill="hold">
                                          <p:stCondLst>
                                            <p:cond delay="0"/>
                                          </p:stCondLst>
                                        </p:cTn>
                                        <p:tgtEl>
                                          <p:spTgt spid="342"/>
                                        </p:tgtEl>
                                        <p:attrNameLst>
                                          <p:attrName>style.visibility</p:attrName>
                                        </p:attrNameLst>
                                      </p:cBhvr>
                                      <p:to>
                                        <p:strVal val="visible"/>
                                      </p:to>
                                    </p:set>
                                    <p:animEffect transition="in" filter="fade">
                                      <p:cBhvr>
                                        <p:cTn id="1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爬圖片的過程 - 下載圖片</a:t>
            </a:r>
          </a:p>
        </p:txBody>
      </p:sp>
      <p:sp>
        <p:nvSpPr>
          <p:cNvPr id="356" name="Shape 356"/>
          <p:cNvSpPr txBox="1">
            <a:spLocks noGrp="1"/>
          </p:cNvSpPr>
          <p:nvPr>
            <p:ph type="body" idx="1"/>
          </p:nvPr>
        </p:nvSpPr>
        <p:spPr>
          <a:xfrm>
            <a:off x="395525" y="4682612"/>
            <a:ext cx="8424600" cy="1770600"/>
          </a:xfrm>
          <a:prstGeom prst="rect">
            <a:avLst/>
          </a:prstGeom>
        </p:spPr>
        <p:txBody>
          <a:bodyPr lIns="91425" tIns="91425" rIns="91425" bIns="91425" anchor="t" anchorCtr="0">
            <a:noAutofit/>
          </a:bodyPr>
          <a:lstStyle/>
          <a:p>
            <a:pPr lvl="0">
              <a:spcBef>
                <a:spcPts val="0"/>
              </a:spcBef>
              <a:buNone/>
            </a:pPr>
            <a:endParaRPr/>
          </a:p>
        </p:txBody>
      </p:sp>
      <p:sp>
        <p:nvSpPr>
          <p:cNvPr id="357" name="Shape 35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141</a:t>
            </a:fld>
            <a:endParaRPr lang="zh-TW"/>
          </a:p>
        </p:txBody>
      </p:sp>
      <p:sp>
        <p:nvSpPr>
          <p:cNvPr id="358" name="Shape 358"/>
          <p:cNvSpPr txBox="1">
            <a:spLocks noGrp="1"/>
          </p:cNvSpPr>
          <p:nvPr>
            <p:ph type="body" idx="1"/>
          </p:nvPr>
        </p:nvSpPr>
        <p:spPr>
          <a:xfrm>
            <a:off x="395525" y="1196975"/>
            <a:ext cx="8424600" cy="31653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indent="0" rtl="0">
              <a:spcBef>
                <a:spcPts val="0"/>
              </a:spcBef>
              <a:buNone/>
            </a:pPr>
            <a:r>
              <a:rPr lang="zh-TW" sz="2400">
                <a:solidFill>
                  <a:srgbClr val="FF0000"/>
                </a:solidFill>
                <a:latin typeface="Consolas"/>
                <a:ea typeface="Consolas"/>
                <a:cs typeface="Consolas"/>
                <a:sym typeface="Consolas"/>
              </a:rPr>
              <a:t>from</a:t>
            </a:r>
            <a:r>
              <a:rPr lang="zh-TW" sz="2400">
                <a:solidFill>
                  <a:schemeClr val="lt1"/>
                </a:solidFill>
                <a:latin typeface="Consolas"/>
                <a:ea typeface="Consolas"/>
                <a:cs typeface="Consolas"/>
                <a:sym typeface="Consolas"/>
              </a:rPr>
              <a:t> urllib.request </a:t>
            </a:r>
            <a:r>
              <a:rPr lang="zh-TW" sz="2400">
                <a:solidFill>
                  <a:srgbClr val="FF0000"/>
                </a:solidFill>
                <a:latin typeface="Consolas"/>
                <a:ea typeface="Consolas"/>
                <a:cs typeface="Consolas"/>
                <a:sym typeface="Consolas"/>
              </a:rPr>
              <a:t>import</a:t>
            </a:r>
            <a:r>
              <a:rPr lang="zh-TW" sz="2400">
                <a:solidFill>
                  <a:schemeClr val="lt1"/>
                </a:solidFill>
                <a:latin typeface="Consolas"/>
                <a:ea typeface="Consolas"/>
                <a:cs typeface="Consolas"/>
                <a:sym typeface="Consolas"/>
              </a:rPr>
              <a:t> urlretrieve</a:t>
            </a:r>
          </a:p>
          <a:p>
            <a:pPr marL="142240" lvl="0" indent="0" rtl="0">
              <a:spcBef>
                <a:spcPts val="0"/>
              </a:spcBef>
              <a:buNone/>
            </a:pPr>
            <a:endParaRPr sz="2400">
              <a:solidFill>
                <a:schemeClr val="lt1"/>
              </a:solidFill>
              <a:latin typeface="Consolas"/>
              <a:ea typeface="Consolas"/>
              <a:cs typeface="Consolas"/>
              <a:sym typeface="Consolas"/>
            </a:endParaRPr>
          </a:p>
          <a:p>
            <a:pPr marL="142240" lvl="0" indent="0" rtl="0">
              <a:spcBef>
                <a:spcPts val="0"/>
              </a:spcBef>
              <a:buNone/>
            </a:pPr>
            <a:r>
              <a:rPr lang="zh-TW" sz="2400">
                <a:solidFill>
                  <a:srgbClr val="92D050"/>
                </a:solidFill>
                <a:latin typeface="Consolas"/>
                <a:ea typeface="Consolas"/>
                <a:cs typeface="Consolas"/>
                <a:sym typeface="Consolas"/>
              </a:rPr>
              <a:t># 透過 urlretrieve 下載圖片</a:t>
            </a:r>
          </a:p>
          <a:p>
            <a:pPr marL="142240" lvl="0" indent="0" rtl="0">
              <a:spcBef>
                <a:spcPts val="0"/>
              </a:spcBef>
              <a:buNone/>
            </a:pPr>
            <a:r>
              <a:rPr lang="zh-TW" sz="2400">
                <a:solidFill>
                  <a:srgbClr val="92D050"/>
                </a:solidFill>
                <a:latin typeface="Consolas"/>
                <a:ea typeface="Consolas"/>
                <a:cs typeface="Consolas"/>
                <a:sym typeface="Consolas"/>
              </a:rPr>
              <a:t># url: 你要下載的圖片位置</a:t>
            </a:r>
          </a:p>
          <a:p>
            <a:pPr marL="142240" lvl="0" indent="0" rtl="0">
              <a:spcBef>
                <a:spcPts val="0"/>
              </a:spcBef>
              <a:buNone/>
            </a:pPr>
            <a:r>
              <a:rPr lang="zh-TW" sz="2400">
                <a:solidFill>
                  <a:srgbClr val="92D050"/>
                </a:solidFill>
                <a:latin typeface="Consolas"/>
                <a:ea typeface="Consolas"/>
                <a:cs typeface="Consolas"/>
                <a:sym typeface="Consolas"/>
              </a:rPr>
              <a:t># file: 你要儲存的文件名稱</a:t>
            </a:r>
          </a:p>
          <a:p>
            <a:pPr marL="142240" lvl="0" rtl="0">
              <a:spcBef>
                <a:spcPts val="0"/>
              </a:spcBef>
              <a:buClr>
                <a:schemeClr val="dk1"/>
              </a:buClr>
              <a:buSzPct val="45833"/>
              <a:buFont typeface="Arial"/>
              <a:buNone/>
            </a:pPr>
            <a:r>
              <a:rPr lang="zh-TW" sz="2400">
                <a:solidFill>
                  <a:schemeClr val="lt1"/>
                </a:solidFill>
                <a:latin typeface="Consolas"/>
                <a:ea typeface="Consolas"/>
                <a:cs typeface="Consolas"/>
                <a:sym typeface="Consolas"/>
              </a:rPr>
              <a:t>urlretrieve(url, file)</a:t>
            </a:r>
          </a:p>
        </p:txBody>
      </p:sp>
      <p:pic>
        <p:nvPicPr>
          <p:cNvPr id="359" name="Shape 359"/>
          <p:cNvPicPr preferRelativeResize="0"/>
          <p:nvPr/>
        </p:nvPicPr>
        <p:blipFill>
          <a:blip r:embed="rId3">
            <a:alphaModFix/>
          </a:blip>
          <a:stretch>
            <a:fillRect/>
          </a:stretch>
        </p:blipFill>
        <p:spPr>
          <a:xfrm>
            <a:off x="0" y="4479927"/>
            <a:ext cx="9144000" cy="1831945"/>
          </a:xfrm>
          <a:prstGeom prst="rect">
            <a:avLst/>
          </a:prstGeom>
          <a:noFill/>
          <a:ln>
            <a:noFill/>
          </a:ln>
        </p:spPr>
      </p:pic>
    </p:spTree>
    <p:extLst>
      <p:ext uri="{BB962C8B-B14F-4D97-AF65-F5344CB8AC3E}">
        <p14:creationId xmlns:p14="http://schemas.microsoft.com/office/powerpoint/2010/main" val="88662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爬圖片的過程 - 偽裝成瀏覽器發送請求</a:t>
            </a:r>
          </a:p>
        </p:txBody>
      </p:sp>
      <p:sp>
        <p:nvSpPr>
          <p:cNvPr id="366" name="Shape 366"/>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部份網站會判斷你是否為爬蟲程式</a:t>
            </a:r>
          </a:p>
          <a:p>
            <a:pPr marL="685800" indent="-457200">
              <a:spcBef>
                <a:spcPts val="0"/>
              </a:spcBef>
            </a:pPr>
            <a:r>
              <a:rPr lang="zh-TW" dirty="0"/>
              <a:t>加上身份識別偽裝成瀏覽器送出請求</a:t>
            </a:r>
          </a:p>
        </p:txBody>
      </p:sp>
      <p:sp>
        <p:nvSpPr>
          <p:cNvPr id="367" name="Shape 36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142</a:t>
            </a:fld>
            <a:endParaRPr lang="zh-TW"/>
          </a:p>
        </p:txBody>
      </p:sp>
      <p:grpSp>
        <p:nvGrpSpPr>
          <p:cNvPr id="368" name="Shape 368"/>
          <p:cNvGrpSpPr/>
          <p:nvPr/>
        </p:nvGrpSpPr>
        <p:grpSpPr>
          <a:xfrm>
            <a:off x="1335025" y="5106810"/>
            <a:ext cx="925283" cy="901975"/>
            <a:chOff x="2583325" y="2972875"/>
            <a:chExt cx="462850" cy="445750"/>
          </a:xfrm>
        </p:grpSpPr>
        <p:sp>
          <p:nvSpPr>
            <p:cNvPr id="369" name="Shape 369"/>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371" name="Shape 371"/>
          <p:cNvSpPr/>
          <p:nvPr/>
        </p:nvSpPr>
        <p:spPr>
          <a:xfrm>
            <a:off x="978613" y="5440415"/>
            <a:ext cx="717139" cy="790323"/>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72" name="Shape 372"/>
          <p:cNvGrpSpPr/>
          <p:nvPr/>
        </p:nvGrpSpPr>
        <p:grpSpPr>
          <a:xfrm>
            <a:off x="6974450" y="5106810"/>
            <a:ext cx="925283" cy="901975"/>
            <a:chOff x="2583325" y="2972875"/>
            <a:chExt cx="462850" cy="445750"/>
          </a:xfrm>
        </p:grpSpPr>
        <p:sp>
          <p:nvSpPr>
            <p:cNvPr id="373" name="Shape 373"/>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374" name="Shape 374"/>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375" name="Shape 375"/>
          <p:cNvSpPr/>
          <p:nvPr/>
        </p:nvSpPr>
        <p:spPr>
          <a:xfrm>
            <a:off x="3929390" y="5106792"/>
            <a:ext cx="925295" cy="59438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6" name="Shape 376"/>
          <p:cNvSpPr txBox="1"/>
          <p:nvPr/>
        </p:nvSpPr>
        <p:spPr>
          <a:xfrm>
            <a:off x="2371850" y="4710500"/>
            <a:ext cx="1369800" cy="396300"/>
          </a:xfrm>
          <a:prstGeom prst="rect">
            <a:avLst/>
          </a:prstGeom>
          <a:noFill/>
          <a:ln>
            <a:noFill/>
          </a:ln>
        </p:spPr>
        <p:txBody>
          <a:bodyPr lIns="91425" tIns="91425" rIns="91425" bIns="91425" anchor="ctr" anchorCtr="0">
            <a:noAutofit/>
          </a:bodyPr>
          <a:lstStyle/>
          <a:p>
            <a:pPr lvl="0" algn="ctr" rtl="0">
              <a:spcBef>
                <a:spcPts val="0"/>
              </a:spcBef>
              <a:buNone/>
            </a:pPr>
            <a:r>
              <a:rPr lang="zh-TW"/>
              <a:t>request</a:t>
            </a:r>
          </a:p>
        </p:txBody>
      </p:sp>
      <p:sp>
        <p:nvSpPr>
          <p:cNvPr id="377" name="Shape 377"/>
          <p:cNvSpPr txBox="1"/>
          <p:nvPr/>
        </p:nvSpPr>
        <p:spPr>
          <a:xfrm>
            <a:off x="5001050" y="4710500"/>
            <a:ext cx="1369800" cy="396300"/>
          </a:xfrm>
          <a:prstGeom prst="rect">
            <a:avLst/>
          </a:prstGeom>
          <a:noFill/>
          <a:ln>
            <a:noFill/>
          </a:ln>
        </p:spPr>
        <p:txBody>
          <a:bodyPr lIns="91425" tIns="91425" rIns="91425" bIns="91425" anchor="ctr" anchorCtr="0">
            <a:noAutofit/>
          </a:bodyPr>
          <a:lstStyle/>
          <a:p>
            <a:pPr lvl="0" algn="ctr" rtl="0">
              <a:spcBef>
                <a:spcPts val="0"/>
              </a:spcBef>
              <a:buNone/>
            </a:pPr>
            <a:r>
              <a:rPr lang="zh-TW"/>
              <a:t>request</a:t>
            </a:r>
          </a:p>
        </p:txBody>
      </p:sp>
      <p:sp>
        <p:nvSpPr>
          <p:cNvPr id="378" name="Shape 378"/>
          <p:cNvSpPr txBox="1"/>
          <p:nvPr/>
        </p:nvSpPr>
        <p:spPr>
          <a:xfrm>
            <a:off x="1302525" y="4470225"/>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Client</a:t>
            </a:r>
          </a:p>
        </p:txBody>
      </p:sp>
      <p:sp>
        <p:nvSpPr>
          <p:cNvPr id="379" name="Shape 379"/>
          <p:cNvSpPr txBox="1"/>
          <p:nvPr/>
        </p:nvSpPr>
        <p:spPr>
          <a:xfrm>
            <a:off x="6941937" y="4470225"/>
            <a:ext cx="990300" cy="396300"/>
          </a:xfrm>
          <a:prstGeom prst="rect">
            <a:avLst/>
          </a:prstGeom>
          <a:noFill/>
          <a:ln>
            <a:noFill/>
          </a:ln>
        </p:spPr>
        <p:txBody>
          <a:bodyPr lIns="91425" tIns="91425" rIns="91425" bIns="91425" anchor="ctr" anchorCtr="0">
            <a:noAutofit/>
          </a:bodyPr>
          <a:lstStyle/>
          <a:p>
            <a:pPr lvl="0" algn="ctr" rtl="0">
              <a:spcBef>
                <a:spcPts val="0"/>
              </a:spcBef>
              <a:buNone/>
            </a:pPr>
            <a:r>
              <a:rPr lang="zh-TW" sz="1800" b="1"/>
              <a:t>Server</a:t>
            </a:r>
          </a:p>
        </p:txBody>
      </p:sp>
      <p:cxnSp>
        <p:nvCxnSpPr>
          <p:cNvPr id="380" name="Shape 380"/>
          <p:cNvCxnSpPr/>
          <p:nvPr/>
        </p:nvCxnSpPr>
        <p:spPr>
          <a:xfrm>
            <a:off x="5038850" y="5403975"/>
            <a:ext cx="1369800" cy="0"/>
          </a:xfrm>
          <a:prstGeom prst="straightConnector1">
            <a:avLst/>
          </a:prstGeom>
          <a:noFill/>
          <a:ln w="19050" cap="flat" cmpd="sng">
            <a:solidFill>
              <a:schemeClr val="dk2"/>
            </a:solidFill>
            <a:prstDash val="solid"/>
            <a:round/>
            <a:headEnd type="none" w="lg" len="lg"/>
            <a:tailEnd type="stealth" w="lg" len="lg"/>
          </a:ln>
        </p:spPr>
      </p:cxnSp>
      <p:cxnSp>
        <p:nvCxnSpPr>
          <p:cNvPr id="381" name="Shape 381"/>
          <p:cNvCxnSpPr/>
          <p:nvPr/>
        </p:nvCxnSpPr>
        <p:spPr>
          <a:xfrm>
            <a:off x="5038850" y="5557787"/>
            <a:ext cx="1369800" cy="0"/>
          </a:xfrm>
          <a:prstGeom prst="straightConnector1">
            <a:avLst/>
          </a:prstGeom>
          <a:noFill/>
          <a:ln w="19050" cap="flat" cmpd="sng">
            <a:solidFill>
              <a:schemeClr val="dk2"/>
            </a:solidFill>
            <a:prstDash val="solid"/>
            <a:round/>
            <a:headEnd type="stealth" w="lg" len="lg"/>
            <a:tailEnd type="none" w="lg" len="lg"/>
          </a:ln>
        </p:spPr>
      </p:cxnSp>
      <p:cxnSp>
        <p:nvCxnSpPr>
          <p:cNvPr id="382" name="Shape 382"/>
          <p:cNvCxnSpPr/>
          <p:nvPr/>
        </p:nvCxnSpPr>
        <p:spPr>
          <a:xfrm>
            <a:off x="2371850" y="5403975"/>
            <a:ext cx="1369800" cy="0"/>
          </a:xfrm>
          <a:prstGeom prst="straightConnector1">
            <a:avLst/>
          </a:prstGeom>
          <a:noFill/>
          <a:ln w="19050" cap="flat" cmpd="sng">
            <a:solidFill>
              <a:schemeClr val="dk2"/>
            </a:solidFill>
            <a:prstDash val="solid"/>
            <a:round/>
            <a:headEnd type="none" w="lg" len="lg"/>
            <a:tailEnd type="stealth" w="lg" len="lg"/>
          </a:ln>
        </p:spPr>
      </p:cxnSp>
      <p:cxnSp>
        <p:nvCxnSpPr>
          <p:cNvPr id="383" name="Shape 383"/>
          <p:cNvCxnSpPr/>
          <p:nvPr/>
        </p:nvCxnSpPr>
        <p:spPr>
          <a:xfrm>
            <a:off x="2371850" y="5557787"/>
            <a:ext cx="1369800" cy="0"/>
          </a:xfrm>
          <a:prstGeom prst="straightConnector1">
            <a:avLst/>
          </a:prstGeom>
          <a:noFill/>
          <a:ln w="19050" cap="flat" cmpd="sng">
            <a:solidFill>
              <a:schemeClr val="dk2"/>
            </a:solidFill>
            <a:prstDash val="solid"/>
            <a:round/>
            <a:headEnd type="stealth" w="lg" len="lg"/>
            <a:tailEnd type="none" w="lg" len="lg"/>
          </a:ln>
        </p:spPr>
      </p:cxnSp>
      <p:pic>
        <p:nvPicPr>
          <p:cNvPr id="384" name="Shape 384"/>
          <p:cNvPicPr preferRelativeResize="0"/>
          <p:nvPr/>
        </p:nvPicPr>
        <p:blipFill>
          <a:blip r:embed="rId3">
            <a:alphaModFix/>
          </a:blip>
          <a:stretch>
            <a:fillRect/>
          </a:stretch>
        </p:blipFill>
        <p:spPr>
          <a:xfrm>
            <a:off x="7036750" y="5187099"/>
            <a:ext cx="800677" cy="514074"/>
          </a:xfrm>
          <a:prstGeom prst="rect">
            <a:avLst/>
          </a:prstGeom>
          <a:noFill/>
          <a:ln>
            <a:noFill/>
          </a:ln>
        </p:spPr>
      </p:pic>
      <p:sp>
        <p:nvSpPr>
          <p:cNvPr id="385" name="Shape 385"/>
          <p:cNvSpPr/>
          <p:nvPr/>
        </p:nvSpPr>
        <p:spPr>
          <a:xfrm>
            <a:off x="6622688" y="5475999"/>
            <a:ext cx="800685" cy="790326"/>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86" name="Shape 386"/>
          <p:cNvPicPr preferRelativeResize="0"/>
          <p:nvPr/>
        </p:nvPicPr>
        <p:blipFill>
          <a:blip r:embed="rId4">
            <a:alphaModFix/>
          </a:blip>
          <a:stretch>
            <a:fillRect/>
          </a:stretch>
        </p:blipFill>
        <p:spPr>
          <a:xfrm>
            <a:off x="1568712" y="2474825"/>
            <a:ext cx="6006575" cy="1908357"/>
          </a:xfrm>
          <a:prstGeom prst="rect">
            <a:avLst/>
          </a:prstGeom>
          <a:noFill/>
          <a:ln>
            <a:noFill/>
          </a:ln>
        </p:spPr>
      </p:pic>
      <p:sp>
        <p:nvSpPr>
          <p:cNvPr id="387" name="Shape 387"/>
          <p:cNvSpPr/>
          <p:nvPr/>
        </p:nvSpPr>
        <p:spPr>
          <a:xfrm>
            <a:off x="2944250" y="4470225"/>
            <a:ext cx="225000" cy="262200"/>
          </a:xfrm>
          <a:prstGeom prst="up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5071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87"/>
                                        </p:tgtEl>
                                        <p:attrNameLst>
                                          <p:attrName>style.visibility</p:attrName>
                                        </p:attrNameLst>
                                      </p:cBhvr>
                                      <p:to>
                                        <p:strVal val="visible"/>
                                      </p:to>
                                    </p:set>
                                    <p:animEffect transition="in" filter="fade">
                                      <p:cBhvr>
                                        <p:cTn id="10" dur="10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身份識別 User-Agent </a:t>
            </a:r>
          </a:p>
        </p:txBody>
      </p:sp>
      <p:sp>
        <p:nvSpPr>
          <p:cNvPr id="394" name="Shape 394"/>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敘述瀏覽器使用的系統, 平台, 版本等資訊的字串</a:t>
            </a:r>
          </a:p>
          <a:p>
            <a:pPr marL="685800" indent="-457200">
              <a:spcBef>
                <a:spcPts val="0"/>
              </a:spcBef>
            </a:pPr>
            <a:r>
              <a:rPr lang="zh-TW" dirty="0"/>
              <a:t>瀏覽器開發者工具 &gt; Network</a:t>
            </a:r>
          </a:p>
        </p:txBody>
      </p:sp>
      <p:sp>
        <p:nvSpPr>
          <p:cNvPr id="395" name="Shape 39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143</a:t>
            </a:fld>
            <a:endParaRPr lang="zh-TW"/>
          </a:p>
        </p:txBody>
      </p:sp>
      <p:grpSp>
        <p:nvGrpSpPr>
          <p:cNvPr id="396" name="Shape 396"/>
          <p:cNvGrpSpPr/>
          <p:nvPr/>
        </p:nvGrpSpPr>
        <p:grpSpPr>
          <a:xfrm>
            <a:off x="1224200" y="2785675"/>
            <a:ext cx="6791099" cy="2719775"/>
            <a:chOff x="1224200" y="2023675"/>
            <a:chExt cx="6791099" cy="2719775"/>
          </a:xfrm>
        </p:grpSpPr>
        <p:pic>
          <p:nvPicPr>
            <p:cNvPr id="397" name="Shape 397"/>
            <p:cNvPicPr preferRelativeResize="0"/>
            <p:nvPr/>
          </p:nvPicPr>
          <p:blipFill rotWithShape="1">
            <a:blip r:embed="rId3">
              <a:alphaModFix/>
            </a:blip>
            <a:srcRect l="1380"/>
            <a:stretch/>
          </p:blipFill>
          <p:spPr>
            <a:xfrm>
              <a:off x="1224200" y="2114550"/>
              <a:ext cx="6791099" cy="2628900"/>
            </a:xfrm>
            <a:prstGeom prst="rect">
              <a:avLst/>
            </a:prstGeom>
            <a:noFill/>
            <a:ln>
              <a:noFill/>
            </a:ln>
          </p:spPr>
        </p:pic>
        <p:sp>
          <p:nvSpPr>
            <p:cNvPr id="398" name="Shape 398"/>
            <p:cNvSpPr/>
            <p:nvPr/>
          </p:nvSpPr>
          <p:spPr>
            <a:xfrm>
              <a:off x="4809350" y="2023675"/>
              <a:ext cx="1086900" cy="5691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5777643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身份識別 User-Agent </a:t>
            </a:r>
          </a:p>
        </p:txBody>
      </p:sp>
      <p:sp>
        <p:nvSpPr>
          <p:cNvPr id="405" name="Shape 405"/>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敘述瀏覽器使用的系統, 平台, 版本等資訊的字串</a:t>
            </a:r>
          </a:p>
          <a:p>
            <a:pPr marL="685800" indent="-457200">
              <a:spcBef>
                <a:spcPts val="0"/>
              </a:spcBef>
            </a:pPr>
            <a:r>
              <a:rPr lang="zh-TW" dirty="0"/>
              <a:t>瀏覽器開發者工具 &gt; Network &gt; 重新整理網頁</a:t>
            </a:r>
          </a:p>
        </p:txBody>
      </p:sp>
      <p:sp>
        <p:nvSpPr>
          <p:cNvPr id="406" name="Shape 40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144</a:t>
            </a:fld>
            <a:endParaRPr lang="zh-TW"/>
          </a:p>
        </p:txBody>
      </p:sp>
      <p:pic>
        <p:nvPicPr>
          <p:cNvPr id="407" name="Shape 407"/>
          <p:cNvPicPr preferRelativeResize="0"/>
          <p:nvPr/>
        </p:nvPicPr>
        <p:blipFill rotWithShape="1">
          <a:blip r:embed="rId3">
            <a:alphaModFix/>
          </a:blip>
          <a:srcRect l="931" t="2123"/>
          <a:stretch/>
        </p:blipFill>
        <p:spPr>
          <a:xfrm>
            <a:off x="1254462" y="2793175"/>
            <a:ext cx="6850775" cy="2750324"/>
          </a:xfrm>
          <a:prstGeom prst="rect">
            <a:avLst/>
          </a:prstGeom>
          <a:noFill/>
          <a:ln>
            <a:noFill/>
          </a:ln>
        </p:spPr>
      </p:pic>
    </p:spTree>
    <p:extLst>
      <p:ext uri="{BB962C8B-B14F-4D97-AF65-F5344CB8AC3E}">
        <p14:creationId xmlns:p14="http://schemas.microsoft.com/office/powerpoint/2010/main" val="38826373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身份識別 User-Agent </a:t>
            </a:r>
          </a:p>
        </p:txBody>
      </p:sp>
      <p:sp>
        <p:nvSpPr>
          <p:cNvPr id="414" name="Shape 414"/>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重新整理網頁之後選擇對網頁送出的 request</a:t>
            </a:r>
          </a:p>
        </p:txBody>
      </p:sp>
      <p:sp>
        <p:nvSpPr>
          <p:cNvPr id="415" name="Shape 41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145</a:t>
            </a:fld>
            <a:endParaRPr lang="zh-TW"/>
          </a:p>
        </p:txBody>
      </p:sp>
      <p:grpSp>
        <p:nvGrpSpPr>
          <p:cNvPr id="416" name="Shape 416"/>
          <p:cNvGrpSpPr/>
          <p:nvPr/>
        </p:nvGrpSpPr>
        <p:grpSpPr>
          <a:xfrm>
            <a:off x="974350" y="2793175"/>
            <a:ext cx="7282800" cy="2750324"/>
            <a:chOff x="974350" y="3097975"/>
            <a:chExt cx="7282800" cy="2750324"/>
          </a:xfrm>
        </p:grpSpPr>
        <p:pic>
          <p:nvPicPr>
            <p:cNvPr id="417" name="Shape 417"/>
            <p:cNvPicPr preferRelativeResize="0"/>
            <p:nvPr/>
          </p:nvPicPr>
          <p:blipFill rotWithShape="1">
            <a:blip r:embed="rId3">
              <a:alphaModFix/>
            </a:blip>
            <a:srcRect l="931" t="2123"/>
            <a:stretch/>
          </p:blipFill>
          <p:spPr>
            <a:xfrm>
              <a:off x="1254462" y="3097975"/>
              <a:ext cx="6850775" cy="2750324"/>
            </a:xfrm>
            <a:prstGeom prst="rect">
              <a:avLst/>
            </a:prstGeom>
            <a:noFill/>
            <a:ln>
              <a:noFill/>
            </a:ln>
          </p:spPr>
        </p:pic>
        <p:sp>
          <p:nvSpPr>
            <p:cNvPr id="418" name="Shape 418"/>
            <p:cNvSpPr/>
            <p:nvPr/>
          </p:nvSpPr>
          <p:spPr>
            <a:xfrm>
              <a:off x="974350" y="4809350"/>
              <a:ext cx="7282800" cy="5691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574305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身份識別 User-Agent </a:t>
            </a:r>
          </a:p>
        </p:txBody>
      </p:sp>
      <p:sp>
        <p:nvSpPr>
          <p:cNvPr id="425" name="Shape 425"/>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檢查 Headers 欄位中的 Request Headers</a:t>
            </a:r>
          </a:p>
        </p:txBody>
      </p:sp>
      <p:sp>
        <p:nvSpPr>
          <p:cNvPr id="426" name="Shape 42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146</a:t>
            </a:fld>
            <a:endParaRPr lang="zh-TW"/>
          </a:p>
        </p:txBody>
      </p:sp>
      <p:grpSp>
        <p:nvGrpSpPr>
          <p:cNvPr id="427" name="Shape 427"/>
          <p:cNvGrpSpPr/>
          <p:nvPr/>
        </p:nvGrpSpPr>
        <p:grpSpPr>
          <a:xfrm>
            <a:off x="1352812" y="1919974"/>
            <a:ext cx="6438412" cy="4395874"/>
            <a:chOff x="1352812" y="1919974"/>
            <a:chExt cx="6438412" cy="4395874"/>
          </a:xfrm>
        </p:grpSpPr>
        <p:pic>
          <p:nvPicPr>
            <p:cNvPr id="428" name="Shape 428"/>
            <p:cNvPicPr preferRelativeResize="0"/>
            <p:nvPr/>
          </p:nvPicPr>
          <p:blipFill>
            <a:blip r:embed="rId3">
              <a:alphaModFix/>
            </a:blip>
            <a:stretch>
              <a:fillRect/>
            </a:stretch>
          </p:blipFill>
          <p:spPr>
            <a:xfrm>
              <a:off x="1352812" y="1919974"/>
              <a:ext cx="6438375" cy="4395874"/>
            </a:xfrm>
            <a:prstGeom prst="rect">
              <a:avLst/>
            </a:prstGeom>
            <a:noFill/>
            <a:ln>
              <a:noFill/>
            </a:ln>
          </p:spPr>
        </p:pic>
        <p:sp>
          <p:nvSpPr>
            <p:cNvPr id="429" name="Shape 429"/>
            <p:cNvSpPr/>
            <p:nvPr/>
          </p:nvSpPr>
          <p:spPr>
            <a:xfrm>
              <a:off x="4072325" y="5109150"/>
              <a:ext cx="3718800" cy="2124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0" name="Shape 430"/>
            <p:cNvSpPr/>
            <p:nvPr/>
          </p:nvSpPr>
          <p:spPr>
            <a:xfrm>
              <a:off x="3472725" y="5321550"/>
              <a:ext cx="4318500" cy="1524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31" name="Shape 431"/>
          <p:cNvSpPr/>
          <p:nvPr/>
        </p:nvSpPr>
        <p:spPr>
          <a:xfrm>
            <a:off x="3247875" y="1823800"/>
            <a:ext cx="949500" cy="5871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2" name="Shape 432"/>
          <p:cNvSpPr/>
          <p:nvPr/>
        </p:nvSpPr>
        <p:spPr>
          <a:xfrm>
            <a:off x="3375300" y="5658775"/>
            <a:ext cx="4482000" cy="6570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3" name="Shape 433"/>
          <p:cNvSpPr/>
          <p:nvPr/>
        </p:nvSpPr>
        <p:spPr>
          <a:xfrm>
            <a:off x="3162925" y="2850650"/>
            <a:ext cx="1821300" cy="3333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20146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1000"/>
                                        <p:tgtEl>
                                          <p:spTgt spid="4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Effect transition="in" filter="fade">
                                      <p:cBhvr>
                                        <p:cTn id="12" dur="1000"/>
                                        <p:tgtEl>
                                          <p:spTgt spid="4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2"/>
                                        </p:tgtEl>
                                        <p:attrNameLst>
                                          <p:attrName>style.visibility</p:attrName>
                                        </p:attrNameLst>
                                      </p:cBhvr>
                                      <p:to>
                                        <p:strVal val="visible"/>
                                      </p:to>
                                    </p:set>
                                    <p:animEffect transition="in" filter="fade">
                                      <p:cBhvr>
                                        <p:cTn id="17"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爬圖片的過程 - 偽裝成瀏覽器發送請求</a:t>
            </a:r>
          </a:p>
        </p:txBody>
      </p:sp>
      <p:sp>
        <p:nvSpPr>
          <p:cNvPr id="440" name="Shape 440"/>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部份網站會判斷你是否為爬蟲程式</a:t>
            </a:r>
          </a:p>
          <a:p>
            <a:pPr marL="685800" indent="-457200">
              <a:spcBef>
                <a:spcPts val="0"/>
              </a:spcBef>
            </a:pPr>
            <a:r>
              <a:rPr lang="zh-TW" dirty="0"/>
              <a:t>偽裝成瀏覽器發送請求預防被檔</a:t>
            </a:r>
          </a:p>
        </p:txBody>
      </p:sp>
      <p:sp>
        <p:nvSpPr>
          <p:cNvPr id="441" name="Shape 441"/>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147</a:t>
            </a:fld>
            <a:endParaRPr lang="zh-TW"/>
          </a:p>
        </p:txBody>
      </p:sp>
      <p:sp>
        <p:nvSpPr>
          <p:cNvPr id="442" name="Shape 442"/>
          <p:cNvSpPr txBox="1">
            <a:spLocks noGrp="1"/>
          </p:cNvSpPr>
          <p:nvPr>
            <p:ph type="body" idx="1"/>
          </p:nvPr>
        </p:nvSpPr>
        <p:spPr>
          <a:xfrm>
            <a:off x="395525" y="2468675"/>
            <a:ext cx="8424600" cy="38646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indent="0" rtl="0">
              <a:spcBef>
                <a:spcPts val="0"/>
              </a:spcBef>
              <a:buNone/>
            </a:pPr>
            <a:r>
              <a:rPr lang="zh-TW" sz="2400">
                <a:solidFill>
                  <a:srgbClr val="FF0000"/>
                </a:solidFill>
                <a:latin typeface="Consolas"/>
                <a:ea typeface="Consolas"/>
                <a:cs typeface="Consolas"/>
                <a:sym typeface="Consolas"/>
              </a:rPr>
              <a:t>from</a:t>
            </a:r>
            <a:r>
              <a:rPr lang="zh-TW" sz="2400">
                <a:solidFill>
                  <a:schemeClr val="lt1"/>
                </a:solidFill>
                <a:latin typeface="Consolas"/>
                <a:ea typeface="Consolas"/>
                <a:cs typeface="Consolas"/>
                <a:sym typeface="Consolas"/>
              </a:rPr>
              <a:t> urllib.request </a:t>
            </a:r>
            <a:r>
              <a:rPr lang="zh-TW" sz="2400">
                <a:solidFill>
                  <a:srgbClr val="FF0000"/>
                </a:solidFill>
                <a:latin typeface="Consolas"/>
                <a:ea typeface="Consolas"/>
                <a:cs typeface="Consolas"/>
                <a:sym typeface="Consolas"/>
              </a:rPr>
              <a:t>import</a:t>
            </a:r>
            <a:r>
              <a:rPr lang="zh-TW" sz="2400">
                <a:solidFill>
                  <a:schemeClr val="lt1"/>
                </a:solidFill>
                <a:latin typeface="Consolas"/>
                <a:ea typeface="Consolas"/>
                <a:cs typeface="Consolas"/>
                <a:sym typeface="Consolas"/>
              </a:rPr>
              <a:t> build_opener</a:t>
            </a:r>
          </a:p>
          <a:p>
            <a:pPr marL="142240" lvl="0" rtl="0">
              <a:spcBef>
                <a:spcPts val="0"/>
              </a:spcBef>
              <a:buNone/>
            </a:pPr>
            <a:r>
              <a:rPr lang="zh-TW" sz="2400">
                <a:solidFill>
                  <a:srgbClr val="FF0000"/>
                </a:solidFill>
                <a:latin typeface="Consolas"/>
                <a:ea typeface="Consolas"/>
                <a:cs typeface="Consolas"/>
                <a:sym typeface="Consolas"/>
              </a:rPr>
              <a:t>from</a:t>
            </a:r>
            <a:r>
              <a:rPr lang="zh-TW" sz="2400">
                <a:solidFill>
                  <a:schemeClr val="lt1"/>
                </a:solidFill>
                <a:latin typeface="Consolas"/>
                <a:ea typeface="Consolas"/>
                <a:cs typeface="Consolas"/>
                <a:sym typeface="Consolas"/>
              </a:rPr>
              <a:t> urllib.request </a:t>
            </a:r>
            <a:r>
              <a:rPr lang="zh-TW" sz="2400">
                <a:solidFill>
                  <a:srgbClr val="FF0000"/>
                </a:solidFill>
                <a:latin typeface="Consolas"/>
                <a:ea typeface="Consolas"/>
                <a:cs typeface="Consolas"/>
                <a:sym typeface="Consolas"/>
              </a:rPr>
              <a:t>import</a:t>
            </a:r>
            <a:r>
              <a:rPr lang="zh-TW" sz="2400">
                <a:solidFill>
                  <a:schemeClr val="lt1"/>
                </a:solidFill>
                <a:latin typeface="Consolas"/>
                <a:ea typeface="Consolas"/>
                <a:cs typeface="Consolas"/>
                <a:sym typeface="Consolas"/>
              </a:rPr>
              <a:t> install_opener</a:t>
            </a:r>
          </a:p>
          <a:p>
            <a:pPr marL="142240" lvl="0" rtl="0">
              <a:spcBef>
                <a:spcPts val="0"/>
              </a:spcBef>
              <a:buNone/>
            </a:pPr>
            <a:r>
              <a:rPr lang="zh-TW" sz="2400">
                <a:solidFill>
                  <a:srgbClr val="FFFFFF"/>
                </a:solidFill>
                <a:latin typeface="Consolas"/>
                <a:ea typeface="Consolas"/>
                <a:cs typeface="Consolas"/>
                <a:sym typeface="Consolas"/>
              </a:rPr>
              <a:t>opener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build_opener()</a:t>
            </a:r>
          </a:p>
          <a:p>
            <a:pPr marL="142240" lvl="0" rtl="0">
              <a:spcBef>
                <a:spcPts val="0"/>
              </a:spcBef>
              <a:buNone/>
            </a:pPr>
            <a:r>
              <a:rPr lang="zh-TW" sz="2400">
                <a:solidFill>
                  <a:srgbClr val="FFFFFF"/>
                </a:solidFill>
                <a:latin typeface="Consolas"/>
                <a:ea typeface="Consolas"/>
                <a:cs typeface="Consolas"/>
                <a:sym typeface="Consolas"/>
              </a:rPr>
              <a:t>opener.addheaders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a:t>
            </a:r>
            <a:r>
              <a:rPr lang="zh-TW">
                <a:solidFill>
                  <a:srgbClr val="F3AB08"/>
                </a:solidFill>
              </a:rPr>
              <a:t>'User-Agent'</a:t>
            </a:r>
            <a:r>
              <a:rPr lang="zh-TW">
                <a:solidFill>
                  <a:srgbClr val="FFFFFF"/>
                </a:solidFill>
              </a:rPr>
              <a:t>,</a:t>
            </a:r>
            <a:r>
              <a:rPr lang="zh-TW">
                <a:solidFill>
                  <a:srgbClr val="F3AB08"/>
                </a:solidFill>
              </a:rPr>
              <a:t> 'Mozilla/5.0 (X11; Linux x86_64) AppleWebKit/537.36 (KHTML, like Gecko) Chrome/60.0.3112.78 Safari/537.36'</a:t>
            </a:r>
            <a:r>
              <a:rPr lang="zh-TW" sz="2400">
                <a:solidFill>
                  <a:srgbClr val="FFFFFF"/>
                </a:solidFill>
                <a:latin typeface="Consolas"/>
                <a:ea typeface="Consolas"/>
                <a:cs typeface="Consolas"/>
                <a:sym typeface="Consolas"/>
              </a:rPr>
              <a:t>)]</a:t>
            </a:r>
          </a:p>
          <a:p>
            <a:pPr marL="142240" lvl="0" rtl="0">
              <a:spcBef>
                <a:spcPts val="0"/>
              </a:spcBef>
              <a:buNone/>
            </a:pPr>
            <a:r>
              <a:rPr lang="zh-TW" sz="2400">
                <a:solidFill>
                  <a:srgbClr val="FFFFFF"/>
                </a:solidFill>
                <a:latin typeface="Consolas"/>
                <a:ea typeface="Consolas"/>
                <a:cs typeface="Consolas"/>
                <a:sym typeface="Consolas"/>
              </a:rPr>
              <a:t>install_opener(opener)</a:t>
            </a:r>
          </a:p>
        </p:txBody>
      </p:sp>
    </p:spTree>
    <p:extLst>
      <p:ext uri="{BB962C8B-B14F-4D97-AF65-F5344CB8AC3E}">
        <p14:creationId xmlns:p14="http://schemas.microsoft.com/office/powerpoint/2010/main" val="39102208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dirty="0"/>
              <a:t>練習 0</a:t>
            </a:r>
            <a:r>
              <a:rPr lang="en-US" altLang="zh-TW" dirty="0"/>
              <a:t>0</a:t>
            </a:r>
            <a:r>
              <a:rPr lang="zh-TW" dirty="0"/>
              <a:t>: 下載圖片 (5 ~ 8 mins)</a:t>
            </a:r>
          </a:p>
        </p:txBody>
      </p:sp>
      <p:sp>
        <p:nvSpPr>
          <p:cNvPr id="449" name="Shape 449"/>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69850" rtl="0">
              <a:spcBef>
                <a:spcPts val="0"/>
              </a:spcBef>
              <a:buClr>
                <a:schemeClr val="dk1"/>
              </a:buClr>
              <a:buSzPct val="39285"/>
              <a:buFont typeface="Arial"/>
              <a:buNone/>
            </a:pPr>
            <a:r>
              <a:rPr lang="zh-TW" dirty="0"/>
              <a:t>目標程式：00_download_image.py</a:t>
            </a:r>
          </a:p>
          <a:p>
            <a:pPr marL="0" lvl="0" indent="0" rtl="0">
              <a:spcBef>
                <a:spcPts val="0"/>
              </a:spcBef>
              <a:buNone/>
            </a:pPr>
            <a:r>
              <a:rPr lang="zh-TW" dirty="0"/>
              <a:t>目標網站：</a:t>
            </a:r>
            <a:r>
              <a:rPr lang="zh-TW" u="sng" dirty="0">
                <a:solidFill>
                  <a:schemeClr val="hlink"/>
                </a:solidFill>
                <a:hlinkClick r:id="rId3"/>
              </a:rPr>
              <a:t>https://gushi.tw/hu-shih-memorial-hall/</a:t>
            </a:r>
          </a:p>
          <a:p>
            <a:pPr marL="0" lvl="0" indent="0" rtl="0">
              <a:spcBef>
                <a:spcPts val="0"/>
              </a:spcBef>
              <a:buNone/>
            </a:pPr>
            <a:r>
              <a:rPr lang="zh-TW" dirty="0"/>
              <a:t>目標：下載該頁面的第一個圖片</a:t>
            </a:r>
          </a:p>
          <a:p>
            <a:pPr marL="685800" indent="-457200">
              <a:spcBef>
                <a:spcPts val="0"/>
              </a:spcBef>
            </a:pPr>
            <a:r>
              <a:rPr lang="zh-TW" dirty="0"/>
              <a:t>取得圖片的位置</a:t>
            </a:r>
          </a:p>
          <a:p>
            <a:pPr marL="685800" indent="-457200">
              <a:spcBef>
                <a:spcPts val="0"/>
              </a:spcBef>
            </a:pPr>
            <a:r>
              <a:rPr lang="zh-TW" dirty="0"/>
              <a:t>透過開發者工具找到 User-Agent 的值</a:t>
            </a:r>
          </a:p>
          <a:p>
            <a:pPr marL="685800" indent="-457200">
              <a:spcBef>
                <a:spcPts val="0"/>
              </a:spcBef>
            </a:pPr>
            <a:r>
              <a:rPr lang="zh-TW" dirty="0"/>
              <a:t>偽裝成瀏覽器送出請求</a:t>
            </a:r>
          </a:p>
          <a:p>
            <a:pPr marL="685800" indent="-457200">
              <a:spcBef>
                <a:spcPts val="0"/>
              </a:spcBef>
            </a:pPr>
            <a:r>
              <a:rPr lang="zh-TW" dirty="0"/>
              <a:t>下載圖片</a:t>
            </a:r>
          </a:p>
        </p:txBody>
      </p:sp>
      <p:sp>
        <p:nvSpPr>
          <p:cNvPr id="450" name="Shape 450"/>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148</a:t>
            </a:fld>
            <a:endParaRPr lang="zh-TW"/>
          </a:p>
        </p:txBody>
      </p:sp>
    </p:spTree>
    <p:extLst>
      <p:ext uri="{BB962C8B-B14F-4D97-AF65-F5344CB8AC3E}">
        <p14:creationId xmlns:p14="http://schemas.microsoft.com/office/powerpoint/2010/main" val="29819649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Bonus: 檢查圖片下載百分比</a:t>
            </a:r>
          </a:p>
        </p:txBody>
      </p:sp>
      <p:sp>
        <p:nvSpPr>
          <p:cNvPr id="457" name="Shape 457"/>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透過 urlretrieve 的 callback 實作</a:t>
            </a:r>
          </a:p>
          <a:p>
            <a:pPr marL="685800" indent="-457200">
              <a:spcBef>
                <a:spcPts val="0"/>
              </a:spcBef>
            </a:pPr>
            <a:r>
              <a:rPr lang="zh-TW" dirty="0"/>
              <a:t>callback 代表做完功能 A 時要做的功能 B</a:t>
            </a:r>
          </a:p>
        </p:txBody>
      </p:sp>
      <p:sp>
        <p:nvSpPr>
          <p:cNvPr id="458" name="Shape 458"/>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149</a:t>
            </a:fld>
            <a:endParaRPr lang="zh-TW"/>
          </a:p>
        </p:txBody>
      </p:sp>
      <p:sp>
        <p:nvSpPr>
          <p:cNvPr id="459" name="Shape 459"/>
          <p:cNvSpPr txBox="1">
            <a:spLocks noGrp="1"/>
          </p:cNvSpPr>
          <p:nvPr>
            <p:ph type="body" idx="1"/>
          </p:nvPr>
        </p:nvSpPr>
        <p:spPr>
          <a:xfrm>
            <a:off x="395525" y="2345950"/>
            <a:ext cx="8424600" cy="39873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indent="0" rtl="0">
              <a:spcBef>
                <a:spcPts val="0"/>
              </a:spcBef>
              <a:buNone/>
            </a:pPr>
            <a:r>
              <a:rPr lang="zh-TW" sz="2400">
                <a:solidFill>
                  <a:srgbClr val="FF0000"/>
                </a:solidFill>
                <a:latin typeface="Consolas"/>
                <a:ea typeface="Consolas"/>
                <a:cs typeface="Consolas"/>
                <a:sym typeface="Consolas"/>
              </a:rPr>
              <a:t>from</a:t>
            </a:r>
            <a:r>
              <a:rPr lang="zh-TW" sz="2400">
                <a:solidFill>
                  <a:schemeClr val="lt1"/>
                </a:solidFill>
                <a:latin typeface="Consolas"/>
                <a:ea typeface="Consolas"/>
                <a:cs typeface="Consolas"/>
                <a:sym typeface="Consolas"/>
              </a:rPr>
              <a:t> urllib.request </a:t>
            </a:r>
            <a:r>
              <a:rPr lang="zh-TW" sz="2400">
                <a:solidFill>
                  <a:srgbClr val="FF0000"/>
                </a:solidFill>
                <a:latin typeface="Consolas"/>
                <a:ea typeface="Consolas"/>
                <a:cs typeface="Consolas"/>
                <a:sym typeface="Consolas"/>
              </a:rPr>
              <a:t>import</a:t>
            </a:r>
            <a:r>
              <a:rPr lang="zh-TW" sz="2400">
                <a:solidFill>
                  <a:schemeClr val="lt1"/>
                </a:solidFill>
                <a:latin typeface="Consolas"/>
                <a:ea typeface="Consolas"/>
                <a:cs typeface="Consolas"/>
                <a:sym typeface="Consolas"/>
              </a:rPr>
              <a:t> urlretrieve</a:t>
            </a:r>
          </a:p>
          <a:p>
            <a:pPr marL="142240" lvl="0" indent="0" rtl="0">
              <a:spcBef>
                <a:spcPts val="0"/>
              </a:spcBef>
              <a:buNone/>
            </a:pPr>
            <a:r>
              <a:rPr lang="zh-TW" sz="2400">
                <a:solidFill>
                  <a:srgbClr val="92D050"/>
                </a:solidFill>
                <a:latin typeface="Consolas"/>
                <a:ea typeface="Consolas"/>
                <a:cs typeface="Consolas"/>
                <a:sym typeface="Consolas"/>
              </a:rPr>
              <a:t># 設計 callback</a:t>
            </a:r>
          </a:p>
          <a:p>
            <a:pPr marL="142240" lvl="0" indent="0" rtl="0">
              <a:spcBef>
                <a:spcPts val="0"/>
              </a:spcBef>
              <a:buNone/>
            </a:pPr>
            <a:r>
              <a:rPr lang="zh-TW" sz="2400">
                <a:solidFill>
                  <a:srgbClr val="FF0000"/>
                </a:solidFill>
                <a:latin typeface="Consolas"/>
                <a:ea typeface="Consolas"/>
                <a:cs typeface="Consolas"/>
                <a:sym typeface="Consolas"/>
              </a:rPr>
              <a:t>def</a:t>
            </a:r>
            <a:r>
              <a:rPr lang="zh-TW" sz="2400">
                <a:solidFill>
                  <a:srgbClr val="FFFFFF"/>
                </a:solidFill>
                <a:latin typeface="Consolas"/>
                <a:ea typeface="Consolas"/>
                <a:cs typeface="Consolas"/>
                <a:sym typeface="Consolas"/>
              </a:rPr>
              <a:t> </a:t>
            </a:r>
            <a:r>
              <a:rPr lang="zh-TW" sz="2400">
                <a:solidFill>
                  <a:schemeClr val="lt1"/>
                </a:solidFill>
                <a:latin typeface="Consolas"/>
                <a:ea typeface="Consolas"/>
                <a:cs typeface="Consolas"/>
                <a:sym typeface="Consolas"/>
              </a:rPr>
              <a:t>check_percentage</a:t>
            </a:r>
            <a:r>
              <a:rPr lang="zh-TW" sz="2400">
                <a:solidFill>
                  <a:srgbClr val="FFFFFF"/>
                </a:solidFill>
                <a:latin typeface="Consolas"/>
                <a:ea typeface="Consolas"/>
                <a:cs typeface="Consolas"/>
                <a:sym typeface="Consolas"/>
              </a:rPr>
              <a:t>(chunk, size, remote):</a:t>
            </a:r>
          </a:p>
          <a:p>
            <a:pPr marL="142240" lvl="0" indent="0" rtl="0">
              <a:spcBef>
                <a:spcPts val="0"/>
              </a:spcBef>
              <a:buNone/>
            </a:pPr>
            <a:r>
              <a:rPr lang="zh-TW" sz="2400">
                <a:solidFill>
                  <a:srgbClr val="FFFFFF"/>
                </a:solidFill>
                <a:latin typeface="Consolas"/>
                <a:ea typeface="Consolas"/>
                <a:cs typeface="Consolas"/>
                <a:sym typeface="Consolas"/>
              </a:rPr>
              <a:t>	percentage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a:t>
            </a:r>
            <a:r>
              <a:rPr lang="zh-TW" sz="2400">
                <a:solidFill>
                  <a:srgbClr val="A366FF"/>
                </a:solidFill>
                <a:latin typeface="Consolas"/>
                <a:ea typeface="Consolas"/>
                <a:cs typeface="Consolas"/>
                <a:sym typeface="Consolas"/>
              </a:rPr>
              <a:t>100.0</a:t>
            </a:r>
            <a:r>
              <a:rPr lang="zh-TW" sz="2400">
                <a:solidFill>
                  <a:srgbClr val="FFFFFF"/>
                </a:solidFill>
                <a:latin typeface="Consolas"/>
                <a:ea typeface="Consolas"/>
                <a:cs typeface="Consolas"/>
                <a:sym typeface="Consolas"/>
              </a:rPr>
              <a:t> * chunk * size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remote</a:t>
            </a:r>
          </a:p>
          <a:p>
            <a:pPr marL="142240" lvl="0" indent="0" rtl="0">
              <a:spcBef>
                <a:spcPts val="0"/>
              </a:spcBef>
              <a:buNone/>
            </a:pPr>
            <a:r>
              <a:rPr lang="zh-TW" sz="2400">
                <a:solidFill>
                  <a:srgbClr val="FFFFFF"/>
                </a:solidFill>
                <a:latin typeface="Consolas"/>
                <a:ea typeface="Consolas"/>
                <a:cs typeface="Consolas"/>
                <a:sym typeface="Consolas"/>
              </a:rPr>
              <a:t>	</a:t>
            </a:r>
            <a:r>
              <a:rPr lang="zh-TW" sz="2400">
                <a:solidFill>
                  <a:srgbClr val="FF0000"/>
                </a:solidFill>
                <a:latin typeface="Consolas"/>
                <a:ea typeface="Consolas"/>
                <a:cs typeface="Consolas"/>
                <a:sym typeface="Consolas"/>
              </a:rPr>
              <a:t>if</a:t>
            </a:r>
            <a:r>
              <a:rPr lang="zh-TW" sz="2400">
                <a:solidFill>
                  <a:srgbClr val="FFFFFF"/>
                </a:solidFill>
                <a:latin typeface="Consolas"/>
                <a:ea typeface="Consolas"/>
                <a:cs typeface="Consolas"/>
                <a:sym typeface="Consolas"/>
              </a:rPr>
              <a:t> percentage </a:t>
            </a:r>
            <a:r>
              <a:rPr lang="zh-TW" sz="2400">
                <a:solidFill>
                  <a:srgbClr val="FF0000"/>
                </a:solidFill>
                <a:latin typeface="Consolas"/>
                <a:ea typeface="Consolas"/>
                <a:cs typeface="Consolas"/>
                <a:sym typeface="Consolas"/>
              </a:rPr>
              <a:t>&gt;</a:t>
            </a:r>
            <a:r>
              <a:rPr lang="zh-TW" sz="2400">
                <a:solidFill>
                  <a:srgbClr val="FFFFFF"/>
                </a:solidFill>
                <a:latin typeface="Consolas"/>
                <a:ea typeface="Consolas"/>
                <a:cs typeface="Consolas"/>
                <a:sym typeface="Consolas"/>
              </a:rPr>
              <a:t> </a:t>
            </a:r>
            <a:r>
              <a:rPr lang="zh-TW" sz="2400">
                <a:solidFill>
                  <a:srgbClr val="A366FF"/>
                </a:solidFill>
                <a:latin typeface="Consolas"/>
                <a:ea typeface="Consolas"/>
                <a:cs typeface="Consolas"/>
                <a:sym typeface="Consolas"/>
              </a:rPr>
              <a:t>100.0</a:t>
            </a:r>
            <a:r>
              <a:rPr lang="zh-TW" sz="2400">
                <a:solidFill>
                  <a:srgbClr val="FFFFFF"/>
                </a:solidFill>
                <a:latin typeface="Consolas"/>
                <a:ea typeface="Consolas"/>
                <a:cs typeface="Consolas"/>
                <a:sym typeface="Consolas"/>
              </a:rPr>
              <a:t>:</a:t>
            </a:r>
          </a:p>
          <a:p>
            <a:pPr marL="142240" lvl="0" indent="0" rtl="0">
              <a:spcBef>
                <a:spcPts val="0"/>
              </a:spcBef>
              <a:buNone/>
            </a:pPr>
            <a:r>
              <a:rPr lang="zh-TW" sz="2400">
                <a:solidFill>
                  <a:srgbClr val="FFFFFF"/>
                </a:solidFill>
                <a:latin typeface="Consolas"/>
                <a:ea typeface="Consolas"/>
                <a:cs typeface="Consolas"/>
                <a:sym typeface="Consolas"/>
              </a:rPr>
              <a:t>		percentage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a:t>
            </a:r>
            <a:r>
              <a:rPr lang="zh-TW" sz="2400">
                <a:solidFill>
                  <a:srgbClr val="A366FF"/>
                </a:solidFill>
                <a:latin typeface="Consolas"/>
                <a:ea typeface="Consolas"/>
                <a:cs typeface="Consolas"/>
                <a:sym typeface="Consolas"/>
              </a:rPr>
              <a:t>100.0</a:t>
            </a:r>
          </a:p>
          <a:p>
            <a:pPr marL="142240" lvl="0" indent="0" rtl="0">
              <a:spcBef>
                <a:spcPts val="0"/>
              </a:spcBef>
              <a:buNone/>
            </a:pPr>
            <a:r>
              <a:rPr lang="zh-TW" sz="2400">
                <a:solidFill>
                  <a:srgbClr val="FFFFFF"/>
                </a:solidFill>
                <a:latin typeface="Consolas"/>
                <a:ea typeface="Consolas"/>
                <a:cs typeface="Consolas"/>
                <a:sym typeface="Consolas"/>
              </a:rPr>
              <a:t>	</a:t>
            </a:r>
            <a:r>
              <a:rPr lang="zh-TW" sz="2400">
                <a:solidFill>
                  <a:srgbClr val="00FFFF"/>
                </a:solidFill>
                <a:latin typeface="Consolas"/>
                <a:ea typeface="Consolas"/>
                <a:cs typeface="Consolas"/>
                <a:sym typeface="Consolas"/>
              </a:rPr>
              <a:t>print</a:t>
            </a:r>
            <a:r>
              <a:rPr lang="zh-TW" sz="2400">
                <a:solidFill>
                  <a:srgbClr val="FFFFFF"/>
                </a:solidFill>
                <a:latin typeface="Consolas"/>
                <a:ea typeface="Consolas"/>
                <a:cs typeface="Consolas"/>
                <a:sym typeface="Consolas"/>
              </a:rPr>
              <a:t>(</a:t>
            </a:r>
            <a:r>
              <a:rPr lang="zh-TW" sz="2400">
                <a:solidFill>
                  <a:srgbClr val="F3AB08"/>
                </a:solidFill>
                <a:latin typeface="Consolas"/>
                <a:ea typeface="Consolas"/>
                <a:cs typeface="Consolas"/>
                <a:sym typeface="Consolas"/>
              </a:rPr>
              <a:t>'Download...{:.2f}%'</a:t>
            </a:r>
            <a:r>
              <a:rPr lang="zh-TW" sz="2400">
                <a:solidFill>
                  <a:srgbClr val="FFFFFF"/>
                </a:solidFill>
                <a:latin typeface="Consolas"/>
                <a:ea typeface="Consolas"/>
                <a:cs typeface="Consolas"/>
                <a:sym typeface="Consolas"/>
              </a:rPr>
              <a:t>.format(percentage))</a:t>
            </a:r>
          </a:p>
          <a:p>
            <a:pPr marL="142240" lvl="0" rtl="0">
              <a:spcBef>
                <a:spcPts val="0"/>
              </a:spcBef>
              <a:buNone/>
            </a:pPr>
            <a:r>
              <a:rPr lang="zh-TW" sz="2400">
                <a:solidFill>
                  <a:srgbClr val="FFFFFF"/>
                </a:solidFill>
                <a:latin typeface="Consolas"/>
                <a:ea typeface="Consolas"/>
                <a:cs typeface="Consolas"/>
                <a:sym typeface="Consolas"/>
              </a:rPr>
              <a:t>urlretrieve(url, </a:t>
            </a:r>
            <a:r>
              <a:rPr lang="zh-TW" sz="2400">
                <a:solidFill>
                  <a:srgbClr val="F3AB08"/>
                </a:solidFill>
                <a:latin typeface="Consolas"/>
                <a:ea typeface="Consolas"/>
                <a:cs typeface="Consolas"/>
                <a:sym typeface="Consolas"/>
              </a:rPr>
              <a:t>'logo.png'</a:t>
            </a:r>
            <a:r>
              <a:rPr lang="zh-TW" sz="2400">
                <a:solidFill>
                  <a:srgbClr val="FFFFFF"/>
                </a:solidFill>
                <a:latin typeface="Consolas"/>
                <a:ea typeface="Consolas"/>
                <a:cs typeface="Consolas"/>
                <a:sym typeface="Consolas"/>
              </a:rPr>
              <a:t>, check_percentage)</a:t>
            </a:r>
          </a:p>
        </p:txBody>
      </p:sp>
    </p:spTree>
    <p:extLst>
      <p:ext uri="{BB962C8B-B14F-4D97-AF65-F5344CB8AC3E}">
        <p14:creationId xmlns:p14="http://schemas.microsoft.com/office/powerpoint/2010/main" val="2440911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HTML</a:t>
            </a:r>
            <a:r>
              <a:rPr lang="zh-TW" altLang="en-US" sz="3600" dirty="0"/>
              <a:t> 的結構</a:t>
            </a:r>
          </a:p>
        </p:txBody>
      </p:sp>
      <p:sp>
        <p:nvSpPr>
          <p:cNvPr id="3" name="內容版面配置區 2"/>
          <p:cNvSpPr>
            <a:spLocks noGrp="1"/>
          </p:cNvSpPr>
          <p:nvPr>
            <p:ph sz="half" idx="1"/>
          </p:nvPr>
        </p:nvSpPr>
        <p:spPr>
          <a:xfrm>
            <a:off x="387069" y="2076513"/>
            <a:ext cx="4384013" cy="4376675"/>
          </a:xfrm>
        </p:spPr>
        <p:txBody>
          <a:bodyPr/>
          <a:lstStyle/>
          <a:p>
            <a:pPr marL="0" indent="0">
              <a:buNone/>
            </a:pPr>
            <a:r>
              <a:rPr lang="en-US" altLang="zh-TW" dirty="0"/>
              <a:t>&lt;</a:t>
            </a:r>
            <a:r>
              <a:rPr lang="zh-TW" altLang="en-US" dirty="0">
                <a:solidFill>
                  <a:srgbClr val="00B050"/>
                </a:solidFill>
                <a:latin typeface="+mn-ea"/>
              </a:rPr>
              <a:t>標籤 </a:t>
            </a:r>
            <a:r>
              <a:rPr lang="zh-TW" altLang="en-US" dirty="0">
                <a:solidFill>
                  <a:srgbClr val="0070C0"/>
                </a:solidFill>
                <a:latin typeface="+mn-ea"/>
              </a:rPr>
              <a:t>屬性</a:t>
            </a:r>
            <a:r>
              <a:rPr lang="en-US" altLang="zh-TW" dirty="0">
                <a:latin typeface="+mn-ea"/>
              </a:rPr>
              <a:t>&gt;</a:t>
            </a:r>
            <a:r>
              <a:rPr lang="zh-TW" altLang="en-US" dirty="0">
                <a:latin typeface="+mn-ea"/>
              </a:rPr>
              <a:t> </a:t>
            </a:r>
            <a:r>
              <a:rPr lang="zh-TW" altLang="en-US" dirty="0">
                <a:solidFill>
                  <a:srgbClr val="C00000"/>
                </a:solidFill>
                <a:latin typeface="+mn-ea"/>
              </a:rPr>
              <a:t>內容</a:t>
            </a:r>
            <a:r>
              <a:rPr lang="zh-TW" altLang="en-US" dirty="0">
                <a:latin typeface="+mn-ea"/>
              </a:rPr>
              <a:t> </a:t>
            </a:r>
            <a:r>
              <a:rPr lang="en-US" altLang="zh-TW" dirty="0">
                <a:solidFill>
                  <a:srgbClr val="00B050"/>
                </a:solidFill>
                <a:latin typeface="+mn-ea"/>
              </a:rPr>
              <a:t>&lt;/</a:t>
            </a:r>
            <a:r>
              <a:rPr lang="zh-TW" altLang="en-US" dirty="0">
                <a:solidFill>
                  <a:srgbClr val="00B050"/>
                </a:solidFill>
                <a:latin typeface="+mn-ea"/>
              </a:rPr>
              <a:t>標籤</a:t>
            </a:r>
            <a:r>
              <a:rPr lang="en-US" altLang="zh-TW" dirty="0">
                <a:solidFill>
                  <a:srgbClr val="00B050"/>
                </a:solidFill>
              </a:rPr>
              <a:t>&gt;</a:t>
            </a:r>
            <a:endParaRPr lang="zh-TW" altLang="en-US" dirty="0">
              <a:solidFill>
                <a:srgbClr val="00B050"/>
              </a:solidFill>
            </a:endParaRPr>
          </a:p>
        </p:txBody>
      </p:sp>
      <p:sp>
        <p:nvSpPr>
          <p:cNvPr id="19" name="內容版面配置區 18"/>
          <p:cNvSpPr>
            <a:spLocks noGrp="1"/>
          </p:cNvSpPr>
          <p:nvPr>
            <p:ph sz="half" idx="2"/>
          </p:nvPr>
        </p:nvSpPr>
        <p:spPr>
          <a:xfrm>
            <a:off x="544526" y="1297209"/>
            <a:ext cx="8059922" cy="619642"/>
          </a:xfrm>
        </p:spPr>
        <p:txBody>
          <a:bodyPr/>
          <a:lstStyle/>
          <a:p>
            <a:r>
              <a:rPr lang="zh-TW" altLang="en-US" dirty="0"/>
              <a:t>以樹狀結構，階層式呈現元素之間的關係</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15</a:t>
            </a:fld>
            <a:endParaRPr lang="en-US" altLang="zh-TW" dirty="0"/>
          </a:p>
        </p:txBody>
      </p:sp>
      <p:grpSp>
        <p:nvGrpSpPr>
          <p:cNvPr id="7" name="群組 6"/>
          <p:cNvGrpSpPr/>
          <p:nvPr/>
        </p:nvGrpSpPr>
        <p:grpSpPr>
          <a:xfrm>
            <a:off x="539552" y="2852936"/>
            <a:ext cx="3877733" cy="3416320"/>
            <a:chOff x="539552" y="2852936"/>
            <a:chExt cx="3877733" cy="3416320"/>
          </a:xfrm>
        </p:grpSpPr>
        <p:sp>
          <p:nvSpPr>
            <p:cNvPr id="8" name="文字方塊 7"/>
            <p:cNvSpPr txBox="1"/>
            <p:nvPr/>
          </p:nvSpPr>
          <p:spPr>
            <a:xfrm>
              <a:off x="539553" y="2852936"/>
              <a:ext cx="3602600" cy="3416320"/>
            </a:xfrm>
            <a:prstGeom prst="rect">
              <a:avLst/>
            </a:prstGeom>
            <a:noFill/>
          </p:spPr>
          <p:txBody>
            <a:bodyPr wrap="square" rtlCol="0">
              <a:spAutoFit/>
            </a:bodyPr>
            <a:lstStyle/>
            <a:p>
              <a:r>
                <a:rPr lang="en-US" altLang="zh-TW" dirty="0"/>
                <a:t>&lt;html&gt;</a:t>
              </a:r>
            </a:p>
            <a:p>
              <a:r>
                <a:rPr lang="en-US" altLang="zh-TW" dirty="0"/>
                <a:t>    &lt;head&gt;</a:t>
              </a:r>
            </a:p>
            <a:p>
              <a:r>
                <a:rPr lang="en-US" altLang="zh-TW" dirty="0"/>
                <a:t>    &lt;/head&gt;</a:t>
              </a:r>
            </a:p>
            <a:p>
              <a:r>
                <a:rPr lang="en-US" altLang="zh-TW" dirty="0"/>
                <a:t>    &lt;body&gt;</a:t>
              </a:r>
            </a:p>
            <a:p>
              <a:r>
                <a:rPr lang="en-US" altLang="zh-TW" dirty="0">
                  <a:solidFill>
                    <a:schemeClr val="accent2"/>
                  </a:solidFill>
                </a:rPr>
                <a:t>                  </a:t>
              </a:r>
              <a:r>
                <a:rPr lang="en-US" altLang="zh-TW" dirty="0">
                  <a:solidFill>
                    <a:srgbClr val="00B050"/>
                  </a:solidFill>
                </a:rPr>
                <a:t>&lt;h1</a:t>
              </a:r>
              <a:r>
                <a:rPr lang="zh-TW" altLang="en-US" dirty="0">
                  <a:solidFill>
                    <a:srgbClr val="00B050"/>
                  </a:solidFill>
                </a:rPr>
                <a:t> </a:t>
              </a:r>
              <a:r>
                <a:rPr lang="en-US" altLang="zh-TW" dirty="0">
                  <a:solidFill>
                    <a:srgbClr val="0070C0"/>
                  </a:solidFill>
                </a:rPr>
                <a:t>id=</a:t>
              </a:r>
              <a:r>
                <a:rPr lang="en-US" altLang="zh-TW" dirty="0">
                  <a:solidFill>
                    <a:srgbClr val="0070C0"/>
                  </a:solidFill>
                  <a:latin typeface="Times New Roman" panose="02020603050405020304" pitchFamily="18" charset="0"/>
                  <a:cs typeface="Times New Roman" panose="02020603050405020304" pitchFamily="18" charset="0"/>
                </a:rPr>
                <a:t>"</a:t>
              </a:r>
              <a:r>
                <a:rPr lang="en-US" altLang="zh-TW" dirty="0">
                  <a:solidFill>
                    <a:srgbClr val="0070C0"/>
                  </a:solidFill>
                </a:rPr>
                <a:t>title</a:t>
              </a:r>
              <a:r>
                <a:rPr lang="en-US" altLang="zh-TW" dirty="0">
                  <a:solidFill>
                    <a:srgbClr val="0070C0"/>
                  </a:solidFill>
                  <a:latin typeface="Times New Roman" panose="02020603050405020304" pitchFamily="18" charset="0"/>
                  <a:cs typeface="Times New Roman" panose="02020603050405020304" pitchFamily="18" charset="0"/>
                </a:rPr>
                <a:t>"</a:t>
              </a:r>
              <a:r>
                <a:rPr lang="en-US" altLang="zh-TW" dirty="0">
                  <a:solidFill>
                    <a:srgbClr val="92D050"/>
                  </a:solidFill>
                </a:rPr>
                <a:t>&gt; </a:t>
              </a:r>
              <a:r>
                <a:rPr lang="en-US" altLang="zh-TW" dirty="0">
                  <a:solidFill>
                    <a:srgbClr val="C00000"/>
                  </a:solidFill>
                </a:rPr>
                <a:t>Title</a:t>
              </a:r>
              <a:r>
                <a:rPr lang="en-US" altLang="zh-TW" dirty="0"/>
                <a:t> </a:t>
              </a:r>
              <a:r>
                <a:rPr lang="en-US" altLang="zh-TW" dirty="0">
                  <a:solidFill>
                    <a:srgbClr val="00B050"/>
                  </a:solidFill>
                </a:rPr>
                <a:t>&lt;/h1&gt;</a:t>
              </a:r>
            </a:p>
            <a:p>
              <a:r>
                <a:rPr lang="en-US" altLang="zh-TW" dirty="0"/>
                <a:t>	&lt;p&gt; Paragraph &lt;/p&gt;</a:t>
              </a:r>
            </a:p>
            <a:p>
              <a:r>
                <a:rPr lang="en-US" altLang="zh-TW" dirty="0"/>
                <a:t>	&lt;</a:t>
              </a:r>
              <a:r>
                <a:rPr lang="en-US" altLang="zh-TW" dirty="0" err="1"/>
                <a:t>ol</a:t>
              </a:r>
              <a:r>
                <a:rPr lang="en-US" altLang="zh-TW" dirty="0"/>
                <a:t>&gt;</a:t>
              </a:r>
            </a:p>
            <a:p>
              <a:r>
                <a:rPr lang="en-US" altLang="zh-TW" dirty="0"/>
                <a:t>	      &lt;li&gt; Item 1 &lt;/li&gt;</a:t>
              </a:r>
            </a:p>
            <a:p>
              <a:r>
                <a:rPr lang="en-US" altLang="zh-TW" dirty="0"/>
                <a:t>	      &lt;li&gt; Item 2 &lt;/li&gt;</a:t>
              </a:r>
            </a:p>
            <a:p>
              <a:r>
                <a:rPr lang="en-US" altLang="zh-TW" dirty="0"/>
                <a:t>	&lt;/</a:t>
              </a:r>
              <a:r>
                <a:rPr lang="en-US" altLang="zh-TW" dirty="0" err="1"/>
                <a:t>ol</a:t>
              </a:r>
              <a:r>
                <a:rPr lang="en-US" altLang="zh-TW" dirty="0"/>
                <a:t>&gt;</a:t>
              </a:r>
            </a:p>
            <a:p>
              <a:r>
                <a:rPr lang="en-US" altLang="zh-TW" dirty="0"/>
                <a:t>     &lt;/body&gt;</a:t>
              </a:r>
            </a:p>
            <a:p>
              <a:r>
                <a:rPr lang="en-US" altLang="zh-TW" dirty="0"/>
                <a:t>&lt;/html&gt;</a:t>
              </a:r>
              <a:endParaRPr lang="zh-TW" altLang="en-US" dirty="0"/>
            </a:p>
          </p:txBody>
        </p:sp>
        <p:grpSp>
          <p:nvGrpSpPr>
            <p:cNvPr id="5" name="群組 4"/>
            <p:cNvGrpSpPr/>
            <p:nvPr/>
          </p:nvGrpSpPr>
          <p:grpSpPr>
            <a:xfrm>
              <a:off x="539552" y="2852936"/>
              <a:ext cx="3877733" cy="3352084"/>
              <a:chOff x="539552" y="2852936"/>
              <a:chExt cx="3877733" cy="3352084"/>
            </a:xfrm>
          </p:grpSpPr>
          <p:sp>
            <p:nvSpPr>
              <p:cNvPr id="9" name="矩形 8"/>
              <p:cNvSpPr/>
              <p:nvPr/>
            </p:nvSpPr>
            <p:spPr>
              <a:xfrm>
                <a:off x="539552" y="2852936"/>
                <a:ext cx="3877733" cy="33520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774925" y="3172260"/>
                <a:ext cx="3489961" cy="5831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774925" y="3784256"/>
                <a:ext cx="3489961" cy="211596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518262" y="3995220"/>
                <a:ext cx="2560320" cy="304800"/>
              </a:xfrm>
              <a:prstGeom prst="rect">
                <a:avLst/>
              </a:prstGeom>
              <a:no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518262" y="4300020"/>
                <a:ext cx="2560320" cy="289560"/>
              </a:xfrm>
              <a:prstGeom prst="rect">
                <a:avLst/>
              </a:prstGeom>
              <a:no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1518262" y="4589580"/>
                <a:ext cx="2560320" cy="1036320"/>
              </a:xfrm>
              <a:prstGeom prst="rect">
                <a:avLst/>
              </a:prstGeom>
              <a:no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1826379" y="4787700"/>
                <a:ext cx="1752707" cy="2895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826379" y="5125451"/>
                <a:ext cx="1752707" cy="2895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32" name="內容版面配置區 2"/>
          <p:cNvSpPr txBox="1">
            <a:spLocks/>
          </p:cNvSpPr>
          <p:nvPr/>
        </p:nvSpPr>
        <p:spPr bwMode="blackWhite">
          <a:xfrm>
            <a:off x="5004048" y="2076513"/>
            <a:ext cx="4032448" cy="89673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10000"/>
              </a:spcBef>
              <a:spcAft>
                <a:spcPct val="10000"/>
              </a:spcAft>
              <a:buClr>
                <a:srgbClr val="FF7C80"/>
              </a:buClr>
              <a:buSzPct val="80000"/>
              <a:buFont typeface="Wingdings" panose="05000000000000000000" pitchFamily="2" charset="2"/>
              <a:buChar char="p"/>
              <a:defRPr sz="2800">
                <a:solidFill>
                  <a:schemeClr val="tx1"/>
                </a:solidFill>
                <a:latin typeface="Corbel" pitchFamily="34" charset="0"/>
                <a:ea typeface="+mn-ea"/>
                <a:cs typeface="+mn-cs"/>
              </a:defRPr>
            </a:lvl1pPr>
            <a:lvl2pPr marL="742950" indent="-285750" algn="l" rtl="0" eaLnBrk="0" fontAlgn="base" hangingPunct="0">
              <a:lnSpc>
                <a:spcPct val="120000"/>
              </a:lnSpc>
              <a:spcBef>
                <a:spcPct val="10000"/>
              </a:spcBef>
              <a:spcAft>
                <a:spcPct val="10000"/>
              </a:spcAft>
              <a:buClr>
                <a:srgbClr val="92D050"/>
              </a:buClr>
              <a:buSzPct val="70000"/>
              <a:buFont typeface="Wingdings" panose="05000000000000000000" pitchFamily="2" charset="2"/>
              <a:buChar char="p"/>
              <a:defRPr sz="2400">
                <a:solidFill>
                  <a:schemeClr val="tx1"/>
                </a:solidFill>
                <a:latin typeface="Corbel" pitchFamily="34" charset="0"/>
                <a:ea typeface="+mn-ea"/>
              </a:defRPr>
            </a:lvl2pPr>
            <a:lvl3pPr marL="1143000" indent="-228600" algn="l" rtl="0" eaLnBrk="0" fontAlgn="base" hangingPunct="0">
              <a:lnSpc>
                <a:spcPct val="120000"/>
              </a:lnSpc>
              <a:spcBef>
                <a:spcPct val="10000"/>
              </a:spcBef>
              <a:spcAft>
                <a:spcPct val="10000"/>
              </a:spcAft>
              <a:buClr>
                <a:srgbClr val="FF6600"/>
              </a:buClr>
              <a:buSzPct val="75000"/>
              <a:buFont typeface="Wingdings" panose="05000000000000000000" pitchFamily="2" charset="2"/>
              <a:buChar char="p"/>
              <a:defRPr sz="2000">
                <a:solidFill>
                  <a:schemeClr val="tx1"/>
                </a:solidFill>
                <a:latin typeface="Corbel" pitchFamily="34" charset="0"/>
                <a:ea typeface="+mn-ea"/>
              </a:defRPr>
            </a:lvl3pPr>
            <a:lvl4pPr marL="1600200" indent="-228600" algn="l" rtl="0" eaLnBrk="0" fontAlgn="base" hangingPunct="0">
              <a:lnSpc>
                <a:spcPct val="120000"/>
              </a:lnSpc>
              <a:spcBef>
                <a:spcPct val="10000"/>
              </a:spcBef>
              <a:spcAft>
                <a:spcPct val="10000"/>
              </a:spcAft>
              <a:buClr>
                <a:srgbClr val="0070C0"/>
              </a:buClr>
              <a:buSzPct val="75000"/>
              <a:buFont typeface="Wingdings" panose="05000000000000000000" pitchFamily="2" charset="2"/>
              <a:buChar char="p"/>
              <a:defRPr sz="2000">
                <a:solidFill>
                  <a:schemeClr val="tx1"/>
                </a:solidFill>
                <a:latin typeface="Corbel" pitchFamily="34" charset="0"/>
                <a:ea typeface="+mn-ea"/>
              </a:defRPr>
            </a:lvl4pPr>
            <a:lvl5pPr marL="2057400" indent="-228600" algn="l" rtl="0" eaLnBrk="0" fontAlgn="base" hangingPunct="0">
              <a:lnSpc>
                <a:spcPct val="120000"/>
              </a:lnSpc>
              <a:spcBef>
                <a:spcPct val="10000"/>
              </a:spcBef>
              <a:spcAft>
                <a:spcPct val="10000"/>
              </a:spcAft>
              <a:buClr>
                <a:srgbClr val="FFC000"/>
              </a:buClr>
              <a:buSzPct val="75000"/>
              <a:buFont typeface="Wingdings" panose="05000000000000000000" pitchFamily="2" charset="2"/>
              <a:buChar char="p"/>
              <a:defRPr sz="2000">
                <a:solidFill>
                  <a:schemeClr val="tx1"/>
                </a:solidFill>
                <a:latin typeface="Corbel" pitchFamily="34" charset="0"/>
                <a:ea typeface="+mn-ea"/>
              </a:defRPr>
            </a:lvl5pPr>
            <a:lvl6pPr marL="25146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6pPr>
            <a:lvl7pPr marL="29718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7pPr>
            <a:lvl8pPr marL="34290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8pPr>
            <a:lvl9pPr marL="38862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9pPr>
          </a:lstStyle>
          <a:p>
            <a:pPr marL="0" indent="0">
              <a:buNone/>
            </a:pPr>
            <a:r>
              <a:rPr lang="en-US" altLang="zh-TW" kern="0" dirty="0">
                <a:solidFill>
                  <a:srgbClr val="C00000"/>
                </a:solidFill>
              </a:rPr>
              <a:t>D</a:t>
            </a:r>
            <a:r>
              <a:rPr lang="en-US" altLang="zh-TW" kern="0" dirty="0"/>
              <a:t>ocument </a:t>
            </a:r>
            <a:r>
              <a:rPr lang="en-US" altLang="zh-TW" kern="0" dirty="0">
                <a:solidFill>
                  <a:srgbClr val="C00000"/>
                </a:solidFill>
              </a:rPr>
              <a:t>O</a:t>
            </a:r>
            <a:r>
              <a:rPr lang="en-US" altLang="zh-TW" kern="0" dirty="0"/>
              <a:t>bject </a:t>
            </a:r>
            <a:r>
              <a:rPr lang="en-US" altLang="zh-TW" kern="0" dirty="0">
                <a:solidFill>
                  <a:srgbClr val="C00000"/>
                </a:solidFill>
              </a:rPr>
              <a:t>M</a:t>
            </a:r>
            <a:r>
              <a:rPr lang="en-US" altLang="zh-TW" kern="0" dirty="0"/>
              <a:t>odel</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078" y="2912179"/>
            <a:ext cx="4712384" cy="3357077"/>
          </a:xfrm>
          <a:prstGeom prst="rect">
            <a:avLst/>
          </a:prstGeom>
        </p:spPr>
      </p:pic>
    </p:spTree>
    <p:extLst>
      <p:ext uri="{BB962C8B-B14F-4D97-AF65-F5344CB8AC3E}">
        <p14:creationId xmlns:p14="http://schemas.microsoft.com/office/powerpoint/2010/main" val="308859192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圖片存檔 - 副檔名的重要性</a:t>
            </a:r>
          </a:p>
        </p:txBody>
      </p:sp>
      <p:sp>
        <p:nvSpPr>
          <p:cNvPr id="466" name="Shape 466"/>
          <p:cNvSpPr txBox="1">
            <a:spLocks noGrp="1"/>
          </p:cNvSpPr>
          <p:nvPr>
            <p:ph type="body" idx="1"/>
          </p:nvPr>
        </p:nvSpPr>
        <p:spPr>
          <a:xfrm>
            <a:off x="395525" y="1196975"/>
            <a:ext cx="8424600" cy="1851000"/>
          </a:xfrm>
          <a:prstGeom prst="rect">
            <a:avLst/>
          </a:prstGeom>
        </p:spPr>
        <p:txBody>
          <a:bodyPr lIns="91425" tIns="91425" rIns="91425" bIns="91425" anchor="t" anchorCtr="0">
            <a:noAutofit/>
          </a:bodyPr>
          <a:lstStyle/>
          <a:p>
            <a:pPr marL="685800" indent="-457200">
              <a:spcBef>
                <a:spcPts val="0"/>
              </a:spcBef>
            </a:pPr>
            <a:r>
              <a:rPr lang="zh-TW" dirty="0"/>
              <a:t>副檔名只是讓電腦知道要用甚麼方式讀取的提示</a:t>
            </a:r>
          </a:p>
          <a:p>
            <a:pPr marL="685800" indent="-457200">
              <a:spcBef>
                <a:spcPts val="0"/>
              </a:spcBef>
            </a:pPr>
            <a:r>
              <a:rPr lang="zh-TW" dirty="0"/>
              <a:t>副檔名錯誤就無法正確開啟檔案</a:t>
            </a:r>
          </a:p>
          <a:p>
            <a:pPr marL="685800" indent="-457200">
              <a:spcBef>
                <a:spcPts val="0"/>
              </a:spcBef>
            </a:pPr>
            <a:r>
              <a:rPr lang="zh-TW" dirty="0"/>
              <a:t>直接更改副檔名並不等於轉檔</a:t>
            </a:r>
          </a:p>
        </p:txBody>
      </p:sp>
      <p:sp>
        <p:nvSpPr>
          <p:cNvPr id="467" name="Shape 46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150</a:t>
            </a:fld>
            <a:endParaRPr lang="zh-TW"/>
          </a:p>
        </p:txBody>
      </p:sp>
      <p:grpSp>
        <p:nvGrpSpPr>
          <p:cNvPr id="468" name="Shape 468"/>
          <p:cNvGrpSpPr/>
          <p:nvPr/>
        </p:nvGrpSpPr>
        <p:grpSpPr>
          <a:xfrm>
            <a:off x="2154787" y="3047974"/>
            <a:ext cx="1467900" cy="2011075"/>
            <a:chOff x="1305337" y="3272874"/>
            <a:chExt cx="1467900" cy="2011075"/>
          </a:xfrm>
        </p:grpSpPr>
        <p:pic>
          <p:nvPicPr>
            <p:cNvPr id="469" name="Shape 469" descr="Microsoft-Word-2013-icon.png"/>
            <p:cNvPicPr preferRelativeResize="0"/>
            <p:nvPr/>
          </p:nvPicPr>
          <p:blipFill>
            <a:blip r:embed="rId3">
              <a:alphaModFix/>
            </a:blip>
            <a:stretch>
              <a:fillRect/>
            </a:stretch>
          </p:blipFill>
          <p:spPr>
            <a:xfrm>
              <a:off x="1305400" y="3272874"/>
              <a:ext cx="1467776" cy="1467776"/>
            </a:xfrm>
            <a:prstGeom prst="rect">
              <a:avLst/>
            </a:prstGeom>
            <a:noFill/>
            <a:ln>
              <a:noFill/>
            </a:ln>
          </p:spPr>
        </p:pic>
        <p:sp>
          <p:nvSpPr>
            <p:cNvPr id="470" name="Shape 470"/>
            <p:cNvSpPr txBox="1"/>
            <p:nvPr/>
          </p:nvSpPr>
          <p:spPr>
            <a:xfrm>
              <a:off x="1305337" y="4740650"/>
              <a:ext cx="1467900" cy="543300"/>
            </a:xfrm>
            <a:prstGeom prst="rect">
              <a:avLst/>
            </a:prstGeom>
            <a:noFill/>
            <a:ln>
              <a:noFill/>
            </a:ln>
          </p:spPr>
          <p:txBody>
            <a:bodyPr lIns="91425" tIns="91425" rIns="91425" bIns="91425" anchor="t" anchorCtr="0">
              <a:noAutofit/>
            </a:bodyPr>
            <a:lstStyle/>
            <a:p>
              <a:pPr lvl="0" algn="ctr">
                <a:spcBef>
                  <a:spcPts val="0"/>
                </a:spcBef>
                <a:buNone/>
              </a:pPr>
              <a:r>
                <a:rPr lang="zh-TW" sz="2400"/>
                <a:t>test.docx</a:t>
              </a:r>
            </a:p>
          </p:txBody>
        </p:sp>
      </p:grpSp>
      <p:grpSp>
        <p:nvGrpSpPr>
          <p:cNvPr id="471" name="Shape 471"/>
          <p:cNvGrpSpPr/>
          <p:nvPr/>
        </p:nvGrpSpPr>
        <p:grpSpPr>
          <a:xfrm>
            <a:off x="5521300" y="3047975"/>
            <a:ext cx="1467900" cy="2011075"/>
            <a:chOff x="6454450" y="3197925"/>
            <a:chExt cx="1467900" cy="2011075"/>
          </a:xfrm>
        </p:grpSpPr>
        <p:pic>
          <p:nvPicPr>
            <p:cNvPr id="472" name="Shape 472" descr="Excel2013FileIcon.png"/>
            <p:cNvPicPr preferRelativeResize="0"/>
            <p:nvPr/>
          </p:nvPicPr>
          <p:blipFill>
            <a:blip r:embed="rId4">
              <a:alphaModFix/>
            </a:blip>
            <a:stretch>
              <a:fillRect/>
            </a:stretch>
          </p:blipFill>
          <p:spPr>
            <a:xfrm>
              <a:off x="6454525" y="3197925"/>
              <a:ext cx="1467774" cy="1467774"/>
            </a:xfrm>
            <a:prstGeom prst="rect">
              <a:avLst/>
            </a:prstGeom>
            <a:noFill/>
            <a:ln>
              <a:noFill/>
            </a:ln>
          </p:spPr>
        </p:pic>
        <p:sp>
          <p:nvSpPr>
            <p:cNvPr id="473" name="Shape 473"/>
            <p:cNvSpPr txBox="1"/>
            <p:nvPr/>
          </p:nvSpPr>
          <p:spPr>
            <a:xfrm>
              <a:off x="6454450" y="4665700"/>
              <a:ext cx="1467900" cy="543300"/>
            </a:xfrm>
            <a:prstGeom prst="rect">
              <a:avLst/>
            </a:prstGeom>
            <a:noFill/>
            <a:ln>
              <a:noFill/>
            </a:ln>
          </p:spPr>
          <p:txBody>
            <a:bodyPr lIns="91425" tIns="91425" rIns="91425" bIns="91425" anchor="t" anchorCtr="0">
              <a:noAutofit/>
            </a:bodyPr>
            <a:lstStyle/>
            <a:p>
              <a:pPr lvl="0" algn="ctr" rtl="0">
                <a:spcBef>
                  <a:spcPts val="0"/>
                </a:spcBef>
                <a:buNone/>
              </a:pPr>
              <a:r>
                <a:rPr lang="zh-TW" sz="2400"/>
                <a:t>test.xlsx</a:t>
              </a:r>
            </a:p>
          </p:txBody>
        </p:sp>
      </p:grpSp>
      <p:sp>
        <p:nvSpPr>
          <p:cNvPr id="474" name="Shape 474"/>
          <p:cNvSpPr/>
          <p:nvPr/>
        </p:nvSpPr>
        <p:spPr>
          <a:xfrm>
            <a:off x="4138787" y="3697575"/>
            <a:ext cx="866400" cy="333300"/>
          </a:xfrm>
          <a:prstGeom prst="rightArrow">
            <a:avLst>
              <a:gd name="adj1" fmla="val 50000"/>
              <a:gd name="adj2" fmla="val 96238"/>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75" name="Shape 475"/>
          <p:cNvGrpSpPr/>
          <p:nvPr/>
        </p:nvGrpSpPr>
        <p:grpSpPr>
          <a:xfrm>
            <a:off x="539538" y="5077235"/>
            <a:ext cx="925283" cy="901975"/>
            <a:chOff x="2583325" y="2972875"/>
            <a:chExt cx="462850" cy="445750"/>
          </a:xfrm>
        </p:grpSpPr>
        <p:sp>
          <p:nvSpPr>
            <p:cNvPr id="476" name="Shape 476"/>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477" name="Shape 477"/>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478" name="Shape 478"/>
          <p:cNvSpPr/>
          <p:nvPr/>
        </p:nvSpPr>
        <p:spPr>
          <a:xfrm>
            <a:off x="1877700" y="5077212"/>
            <a:ext cx="2261100" cy="835800"/>
          </a:xfrm>
          <a:prstGeom prst="wedgeRoundRectCallout">
            <a:avLst>
              <a:gd name="adj1" fmla="val -59625"/>
              <a:gd name="adj2" fmla="val -18896"/>
              <a:gd name="adj3" fmla="val 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zh-TW" sz="2400">
                <a:solidFill>
                  <a:schemeClr val="dk1"/>
                </a:solidFill>
                <a:latin typeface="Corbel"/>
                <a:ea typeface="Corbel"/>
                <a:cs typeface="Corbel"/>
                <a:sym typeface="Corbel"/>
              </a:rPr>
              <a:t>用 Office Word 開啟的文件</a:t>
            </a:r>
          </a:p>
        </p:txBody>
      </p:sp>
      <p:grpSp>
        <p:nvGrpSpPr>
          <p:cNvPr id="479" name="Shape 479"/>
          <p:cNvGrpSpPr/>
          <p:nvPr/>
        </p:nvGrpSpPr>
        <p:grpSpPr>
          <a:xfrm>
            <a:off x="7747338" y="5044148"/>
            <a:ext cx="925283" cy="901975"/>
            <a:chOff x="2583325" y="2972875"/>
            <a:chExt cx="462850" cy="445750"/>
          </a:xfrm>
        </p:grpSpPr>
        <p:sp>
          <p:nvSpPr>
            <p:cNvPr id="480" name="Shape 480"/>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481" name="Shape 481"/>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sp>
        <p:nvSpPr>
          <p:cNvPr id="482" name="Shape 482"/>
          <p:cNvSpPr/>
          <p:nvPr/>
        </p:nvSpPr>
        <p:spPr>
          <a:xfrm>
            <a:off x="5124700" y="5077212"/>
            <a:ext cx="2261100" cy="835800"/>
          </a:xfrm>
          <a:prstGeom prst="wedgeRoundRectCallout">
            <a:avLst>
              <a:gd name="adj1" fmla="val 60358"/>
              <a:gd name="adj2" fmla="val -20772"/>
              <a:gd name="adj3" fmla="val 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zh-TW" sz="2400">
                <a:solidFill>
                  <a:schemeClr val="dk1"/>
                </a:solidFill>
                <a:latin typeface="Corbel"/>
                <a:ea typeface="Corbel"/>
                <a:cs typeface="Corbel"/>
                <a:sym typeface="Corbel"/>
              </a:rPr>
              <a:t>用 Office Excel 開啟的文件</a:t>
            </a:r>
          </a:p>
        </p:txBody>
      </p:sp>
      <p:sp>
        <p:nvSpPr>
          <p:cNvPr id="483" name="Shape 483"/>
          <p:cNvSpPr/>
          <p:nvPr/>
        </p:nvSpPr>
        <p:spPr>
          <a:xfrm>
            <a:off x="6324100" y="3822525"/>
            <a:ext cx="1061700" cy="902100"/>
          </a:xfrm>
          <a:prstGeom prst="mathMultiply">
            <a:avLst>
              <a:gd name="adj1" fmla="val 2352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4" name="Shape 484"/>
          <p:cNvSpPr/>
          <p:nvPr/>
        </p:nvSpPr>
        <p:spPr>
          <a:xfrm>
            <a:off x="5124700" y="5077212"/>
            <a:ext cx="2261100" cy="835800"/>
          </a:xfrm>
          <a:prstGeom prst="wedgeRoundRectCallout">
            <a:avLst>
              <a:gd name="adj1" fmla="val 60358"/>
              <a:gd name="adj2" fmla="val -20772"/>
              <a:gd name="adj3" fmla="val 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zh-TW" sz="2400">
                <a:solidFill>
                  <a:schemeClr val="dk1"/>
                </a:solidFill>
                <a:latin typeface="Corbel"/>
                <a:ea typeface="Corbel"/>
                <a:cs typeface="Corbel"/>
                <a:sym typeface="Corbel"/>
              </a:rPr>
              <a:t>無法開啟文件</a:t>
            </a:r>
          </a:p>
        </p:txBody>
      </p:sp>
      <p:sp>
        <p:nvSpPr>
          <p:cNvPr id="485" name="Shape 485"/>
          <p:cNvSpPr txBox="1"/>
          <p:nvPr/>
        </p:nvSpPr>
        <p:spPr>
          <a:xfrm>
            <a:off x="3754987" y="3144150"/>
            <a:ext cx="1467900" cy="543300"/>
          </a:xfrm>
          <a:prstGeom prst="rect">
            <a:avLst/>
          </a:prstGeom>
          <a:noFill/>
          <a:ln>
            <a:noFill/>
          </a:ln>
        </p:spPr>
        <p:txBody>
          <a:bodyPr lIns="91425" tIns="91425" rIns="91425" bIns="91425" anchor="t" anchorCtr="0">
            <a:noAutofit/>
          </a:bodyPr>
          <a:lstStyle/>
          <a:p>
            <a:pPr lvl="0" algn="ctr" rtl="0">
              <a:spcBef>
                <a:spcPts val="0"/>
              </a:spcBef>
              <a:buNone/>
            </a:pPr>
            <a:r>
              <a:rPr lang="zh-TW" sz="2400"/>
              <a:t>rename</a:t>
            </a:r>
          </a:p>
        </p:txBody>
      </p:sp>
      <p:sp>
        <p:nvSpPr>
          <p:cNvPr id="3" name="矩形 2"/>
          <p:cNvSpPr/>
          <p:nvPr/>
        </p:nvSpPr>
        <p:spPr>
          <a:xfrm>
            <a:off x="4453217" y="3244334"/>
            <a:ext cx="237566" cy="369332"/>
          </a:xfrm>
          <a:prstGeom prst="rect">
            <a:avLst/>
          </a:prstGeom>
        </p:spPr>
        <p:txBody>
          <a:bodyPr wrap="none">
            <a:spAutoFit/>
          </a:bodyPr>
          <a:lstStyle/>
          <a:p>
            <a:r>
              <a:rPr lang="zh-TW" altLang="en-US" dirty="0"/>
              <a:t> </a:t>
            </a:r>
          </a:p>
        </p:txBody>
      </p:sp>
    </p:spTree>
    <p:extLst>
      <p:ext uri="{BB962C8B-B14F-4D97-AF65-F5344CB8AC3E}">
        <p14:creationId xmlns:p14="http://schemas.microsoft.com/office/powerpoint/2010/main" val="354206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1000"/>
                                        <p:tgtEl>
                                          <p:spTgt spid="471"/>
                                        </p:tgtEl>
                                      </p:cBhvr>
                                    </p:animEffect>
                                  </p:childTnLst>
                                </p:cTn>
                              </p:par>
                              <p:par>
                                <p:cTn id="8" presetID="10" presetClass="entr" presetSubtype="0" fill="hold" nodeType="withEffect">
                                  <p:stCondLst>
                                    <p:cond delay="0"/>
                                  </p:stCondLst>
                                  <p:childTnLst>
                                    <p:set>
                                      <p:cBhvr>
                                        <p:cTn id="9" dur="1" fill="hold">
                                          <p:stCondLst>
                                            <p:cond delay="0"/>
                                          </p:stCondLst>
                                        </p:cTn>
                                        <p:tgtEl>
                                          <p:spTgt spid="485"/>
                                        </p:tgtEl>
                                        <p:attrNameLst>
                                          <p:attrName>style.visibility</p:attrName>
                                        </p:attrNameLst>
                                      </p:cBhvr>
                                      <p:to>
                                        <p:strVal val="visible"/>
                                      </p:to>
                                    </p:set>
                                    <p:animEffect transition="in" filter="fade">
                                      <p:cBhvr>
                                        <p:cTn id="10" dur="1000"/>
                                        <p:tgtEl>
                                          <p:spTgt spid="485"/>
                                        </p:tgtEl>
                                      </p:cBhvr>
                                    </p:animEffect>
                                  </p:childTnLst>
                                </p:cTn>
                              </p:par>
                              <p:par>
                                <p:cTn id="11" presetID="10" presetClass="entr" presetSubtype="0" fill="hold" nodeType="withEffect">
                                  <p:stCondLst>
                                    <p:cond delay="0"/>
                                  </p:stCondLst>
                                  <p:childTnLst>
                                    <p:set>
                                      <p:cBhvr>
                                        <p:cTn id="12" dur="1" fill="hold">
                                          <p:stCondLst>
                                            <p:cond delay="0"/>
                                          </p:stCondLst>
                                        </p:cTn>
                                        <p:tgtEl>
                                          <p:spTgt spid="474"/>
                                        </p:tgtEl>
                                        <p:attrNameLst>
                                          <p:attrName>style.visibility</p:attrName>
                                        </p:attrNameLst>
                                      </p:cBhvr>
                                      <p:to>
                                        <p:strVal val="visible"/>
                                      </p:to>
                                    </p:set>
                                    <p:animEffect transition="in" filter="fade">
                                      <p:cBhvr>
                                        <p:cTn id="13" dur="1000"/>
                                        <p:tgtEl>
                                          <p:spTgt spid="474"/>
                                        </p:tgtEl>
                                      </p:cBhvr>
                                    </p:animEffect>
                                  </p:childTnLst>
                                </p:cTn>
                              </p:par>
                              <p:par>
                                <p:cTn id="14" presetID="10" presetClass="entr" presetSubtype="0" fill="hold" nodeType="withEffect">
                                  <p:stCondLst>
                                    <p:cond delay="0"/>
                                  </p:stCondLst>
                                  <p:childTnLst>
                                    <p:set>
                                      <p:cBhvr>
                                        <p:cTn id="15" dur="1" fill="hold">
                                          <p:stCondLst>
                                            <p:cond delay="0"/>
                                          </p:stCondLst>
                                        </p:cTn>
                                        <p:tgtEl>
                                          <p:spTgt spid="482"/>
                                        </p:tgtEl>
                                        <p:attrNameLst>
                                          <p:attrName>style.visibility</p:attrName>
                                        </p:attrNameLst>
                                      </p:cBhvr>
                                      <p:to>
                                        <p:strVal val="visible"/>
                                      </p:to>
                                    </p:set>
                                    <p:animEffect transition="in" filter="fade">
                                      <p:cBhvr>
                                        <p:cTn id="16" dur="1000"/>
                                        <p:tgtEl>
                                          <p:spTgt spid="482"/>
                                        </p:tgtEl>
                                      </p:cBhvr>
                                    </p:animEffect>
                                  </p:childTnLst>
                                </p:cTn>
                              </p:par>
                              <p:par>
                                <p:cTn id="17" presetID="10" presetClass="entr" presetSubtype="0" fill="hold" nodeType="withEffect">
                                  <p:stCondLst>
                                    <p:cond delay="0"/>
                                  </p:stCondLst>
                                  <p:childTnLst>
                                    <p:set>
                                      <p:cBhvr>
                                        <p:cTn id="18" dur="1" fill="hold">
                                          <p:stCondLst>
                                            <p:cond delay="0"/>
                                          </p:stCondLst>
                                        </p:cTn>
                                        <p:tgtEl>
                                          <p:spTgt spid="479"/>
                                        </p:tgtEl>
                                        <p:attrNameLst>
                                          <p:attrName>style.visibility</p:attrName>
                                        </p:attrNameLst>
                                      </p:cBhvr>
                                      <p:to>
                                        <p:strVal val="visible"/>
                                      </p:to>
                                    </p:set>
                                    <p:animEffect transition="in" filter="fade">
                                      <p:cBhvr>
                                        <p:cTn id="19" dur="1000"/>
                                        <p:tgtEl>
                                          <p:spTgt spid="47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4"/>
                                        </p:tgtEl>
                                        <p:attrNameLst>
                                          <p:attrName>style.visibility</p:attrName>
                                        </p:attrNameLst>
                                      </p:cBhvr>
                                      <p:to>
                                        <p:strVal val="visible"/>
                                      </p:to>
                                    </p:set>
                                    <p:animEffect transition="in" filter="fade">
                                      <p:cBhvr>
                                        <p:cTn id="24" dur="1000"/>
                                        <p:tgtEl>
                                          <p:spTgt spid="484"/>
                                        </p:tgtEl>
                                      </p:cBhvr>
                                    </p:animEffect>
                                  </p:childTnLst>
                                </p:cTn>
                              </p:par>
                              <p:par>
                                <p:cTn id="25" presetID="10" presetClass="entr" presetSubtype="0" fill="hold" nodeType="withEffect">
                                  <p:stCondLst>
                                    <p:cond delay="0"/>
                                  </p:stCondLst>
                                  <p:childTnLst>
                                    <p:set>
                                      <p:cBhvr>
                                        <p:cTn id="26" dur="1" fill="hold">
                                          <p:stCondLst>
                                            <p:cond delay="0"/>
                                          </p:stCondLst>
                                        </p:cTn>
                                        <p:tgtEl>
                                          <p:spTgt spid="483"/>
                                        </p:tgtEl>
                                        <p:attrNameLst>
                                          <p:attrName>style.visibility</p:attrName>
                                        </p:attrNameLst>
                                      </p:cBhvr>
                                      <p:to>
                                        <p:strVal val="visible"/>
                                      </p:to>
                                    </p:set>
                                    <p:animEffect transition="in" filter="fade">
                                      <p:cBhvr>
                                        <p:cTn id="27" dur="1000"/>
                                        <p:tgtEl>
                                          <p:spTgt spid="483"/>
                                        </p:tgtEl>
                                      </p:cBhvr>
                                    </p:animEffect>
                                  </p:childTnLst>
                                </p:cTn>
                              </p:par>
                              <p:par>
                                <p:cTn id="28" presetID="10" presetClass="exit" presetSubtype="0" fill="hold" nodeType="withEffect">
                                  <p:stCondLst>
                                    <p:cond delay="0"/>
                                  </p:stCondLst>
                                  <p:childTnLst>
                                    <p:animEffect transition="out" filter="fade">
                                      <p:cBhvr>
                                        <p:cTn id="29" dur="1000"/>
                                        <p:tgtEl>
                                          <p:spTgt spid="482"/>
                                        </p:tgtEl>
                                      </p:cBhvr>
                                    </p:animEffect>
                                    <p:set>
                                      <p:cBhvr>
                                        <p:cTn id="30" dur="1" fill="hold">
                                          <p:stCondLst>
                                            <p:cond delay="1000"/>
                                          </p:stCondLst>
                                        </p:cTn>
                                        <p:tgtEl>
                                          <p:spTgt spid="4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站外資源</a:t>
            </a:r>
          </a:p>
        </p:txBody>
      </p:sp>
      <p:sp>
        <p:nvSpPr>
          <p:cNvPr id="492" name="Shape 492"/>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lvl="0">
              <a:spcBef>
                <a:spcPts val="0"/>
              </a:spcBef>
              <a:buNone/>
            </a:pPr>
            <a:endParaRPr/>
          </a:p>
        </p:txBody>
      </p:sp>
      <p:sp>
        <p:nvSpPr>
          <p:cNvPr id="493" name="Shape 49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151</a:t>
            </a:fld>
            <a:endParaRPr lang="zh-TW"/>
          </a:p>
        </p:txBody>
      </p:sp>
      <p:pic>
        <p:nvPicPr>
          <p:cNvPr id="494" name="Shape 494"/>
          <p:cNvPicPr preferRelativeResize="0"/>
          <p:nvPr/>
        </p:nvPicPr>
        <p:blipFill>
          <a:blip r:embed="rId3">
            <a:alphaModFix/>
          </a:blip>
          <a:stretch>
            <a:fillRect/>
          </a:stretch>
        </p:blipFill>
        <p:spPr>
          <a:xfrm>
            <a:off x="161937" y="1196974"/>
            <a:ext cx="8820124" cy="4609876"/>
          </a:xfrm>
          <a:prstGeom prst="rect">
            <a:avLst/>
          </a:prstGeom>
          <a:noFill/>
          <a:ln>
            <a:noFill/>
          </a:ln>
        </p:spPr>
      </p:pic>
      <p:pic>
        <p:nvPicPr>
          <p:cNvPr id="1028" name="Picture 4" descr="https://lh4.googleusercontent.com/cM5mHTMrQ-0Lm0_xQdHxOKKMJOvfCXYbsWhySxp05D339ne--Z4QWIHQ9mSeNNbZpuHkcVLzDfp2u7a_JPKFfbCpYa2dEA8Z-nqfprp-ll9v8uPxbOTadNQBH1vO9bKAQQmZ1XY-Co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58" y="1196973"/>
            <a:ext cx="8862077" cy="4681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9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494"/>
                                        </p:tgtEl>
                                      </p:cBhvr>
                                    </p:animEffect>
                                    <p:set>
                                      <p:cBhvr>
                                        <p:cTn id="7" dur="1" fill="hold">
                                          <p:stCondLst>
                                            <p:cond delay="1000"/>
                                          </p:stCondLst>
                                        </p:cTn>
                                        <p:tgtEl>
                                          <p:spTgt spid="4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眼見不為憑</a:t>
            </a:r>
          </a:p>
        </p:txBody>
      </p:sp>
      <p:sp>
        <p:nvSpPr>
          <p:cNvPr id="502" name="Shape 502"/>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http://i.imgur.com/q6fMyz9.</a:t>
            </a:r>
            <a:r>
              <a:rPr lang="zh-TW" dirty="0">
                <a:solidFill>
                  <a:srgbClr val="FF0000"/>
                </a:solidFill>
              </a:rPr>
              <a:t>jpg</a:t>
            </a:r>
          </a:p>
        </p:txBody>
      </p:sp>
      <p:sp>
        <p:nvSpPr>
          <p:cNvPr id="503" name="Shape 50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152</a:t>
            </a:fld>
            <a:endParaRPr lang="zh-TW"/>
          </a:p>
        </p:txBody>
      </p:sp>
      <p:pic>
        <p:nvPicPr>
          <p:cNvPr id="504" name="Shape 504" descr="a.jpg"/>
          <p:cNvPicPr preferRelativeResize="0"/>
          <p:nvPr/>
        </p:nvPicPr>
        <p:blipFill>
          <a:blip r:embed="rId3">
            <a:alphaModFix/>
          </a:blip>
          <a:stretch>
            <a:fillRect/>
          </a:stretch>
        </p:blipFill>
        <p:spPr>
          <a:xfrm>
            <a:off x="1648149" y="2123600"/>
            <a:ext cx="5847700" cy="4058324"/>
          </a:xfrm>
          <a:prstGeom prst="rect">
            <a:avLst/>
          </a:prstGeom>
          <a:noFill/>
          <a:ln>
            <a:noFill/>
          </a:ln>
        </p:spPr>
      </p:pic>
    </p:spTree>
    <p:extLst>
      <p:ext uri="{BB962C8B-B14F-4D97-AF65-F5344CB8AC3E}">
        <p14:creationId xmlns:p14="http://schemas.microsoft.com/office/powerpoint/2010/main" val="22830084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Clr>
                <a:schemeClr val="dk1"/>
              </a:buClr>
              <a:buSzPct val="30555"/>
              <a:buFont typeface="Arial"/>
              <a:buNone/>
            </a:pPr>
            <a:r>
              <a:rPr lang="zh-TW"/>
              <a:t>眼見不為憑</a:t>
            </a:r>
          </a:p>
        </p:txBody>
      </p:sp>
      <p:sp>
        <p:nvSpPr>
          <p:cNvPr id="511" name="Shape 511"/>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http://i.imgur.com/q6fMyz9.</a:t>
            </a:r>
            <a:r>
              <a:rPr lang="zh-TW" dirty="0">
                <a:solidFill>
                  <a:srgbClr val="FF0000"/>
                </a:solidFill>
              </a:rPr>
              <a:t>png</a:t>
            </a:r>
          </a:p>
        </p:txBody>
      </p:sp>
      <p:sp>
        <p:nvSpPr>
          <p:cNvPr id="512" name="Shape 512"/>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153</a:t>
            </a:fld>
            <a:endParaRPr lang="zh-TW"/>
          </a:p>
        </p:txBody>
      </p:sp>
      <p:pic>
        <p:nvPicPr>
          <p:cNvPr id="513" name="Shape 513" descr="a.jpg"/>
          <p:cNvPicPr preferRelativeResize="0"/>
          <p:nvPr/>
        </p:nvPicPr>
        <p:blipFill>
          <a:blip r:embed="rId3">
            <a:alphaModFix/>
          </a:blip>
          <a:stretch>
            <a:fillRect/>
          </a:stretch>
        </p:blipFill>
        <p:spPr>
          <a:xfrm>
            <a:off x="1648149" y="2123600"/>
            <a:ext cx="5847700" cy="4058324"/>
          </a:xfrm>
          <a:prstGeom prst="rect">
            <a:avLst/>
          </a:prstGeom>
          <a:noFill/>
          <a:ln>
            <a:noFill/>
          </a:ln>
        </p:spPr>
      </p:pic>
    </p:spTree>
    <p:extLst>
      <p:ext uri="{BB962C8B-B14F-4D97-AF65-F5344CB8AC3E}">
        <p14:creationId xmlns:p14="http://schemas.microsoft.com/office/powerpoint/2010/main" val="8216013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Clr>
                <a:schemeClr val="dk1"/>
              </a:buClr>
              <a:buSzPct val="30555"/>
              <a:buFont typeface="Arial"/>
              <a:buNone/>
            </a:pPr>
            <a:r>
              <a:rPr lang="zh-TW"/>
              <a:t>眼見不為憑</a:t>
            </a:r>
          </a:p>
        </p:txBody>
      </p:sp>
      <p:sp>
        <p:nvSpPr>
          <p:cNvPr id="520" name="Shape 520"/>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http://i.imgur.com/q6fMyz9.</a:t>
            </a:r>
            <a:r>
              <a:rPr lang="zh-TW" dirty="0">
                <a:solidFill>
                  <a:srgbClr val="FF0000"/>
                </a:solidFill>
              </a:rPr>
              <a:t>gif</a:t>
            </a:r>
          </a:p>
        </p:txBody>
      </p:sp>
      <p:sp>
        <p:nvSpPr>
          <p:cNvPr id="521" name="Shape 521"/>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154</a:t>
            </a:fld>
            <a:endParaRPr lang="zh-TW"/>
          </a:p>
        </p:txBody>
      </p:sp>
      <p:pic>
        <p:nvPicPr>
          <p:cNvPr id="522" name="Shape 522" descr="a.jpg"/>
          <p:cNvPicPr preferRelativeResize="0"/>
          <p:nvPr/>
        </p:nvPicPr>
        <p:blipFill>
          <a:blip r:embed="rId3">
            <a:alphaModFix/>
          </a:blip>
          <a:stretch>
            <a:fillRect/>
          </a:stretch>
        </p:blipFill>
        <p:spPr>
          <a:xfrm>
            <a:off x="1648149" y="2123600"/>
            <a:ext cx="5847700" cy="4058324"/>
          </a:xfrm>
          <a:prstGeom prst="rect">
            <a:avLst/>
          </a:prstGeom>
          <a:noFill/>
          <a:ln>
            <a:noFill/>
          </a:ln>
        </p:spPr>
      </p:pic>
    </p:spTree>
    <p:extLst>
      <p:ext uri="{BB962C8B-B14F-4D97-AF65-F5344CB8AC3E}">
        <p14:creationId xmlns:p14="http://schemas.microsoft.com/office/powerpoint/2010/main" val="40946822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Shape 528"/>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獲取真實的圖片格式</a:t>
            </a:r>
          </a:p>
        </p:txBody>
      </p:sp>
      <p:sp>
        <p:nvSpPr>
          <p:cNvPr id="529" name="Shape 529"/>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142240" lvl="0" indent="0">
              <a:spcBef>
                <a:spcPts val="0"/>
              </a:spcBef>
              <a:buNone/>
            </a:pPr>
            <a:endParaRPr/>
          </a:p>
        </p:txBody>
      </p:sp>
      <p:sp>
        <p:nvSpPr>
          <p:cNvPr id="530" name="Shape 530"/>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155</a:t>
            </a:fld>
            <a:endParaRPr lang="zh-TW"/>
          </a:p>
        </p:txBody>
      </p:sp>
      <p:sp>
        <p:nvSpPr>
          <p:cNvPr id="531" name="Shape 531"/>
          <p:cNvSpPr txBox="1">
            <a:spLocks noGrp="1"/>
          </p:cNvSpPr>
          <p:nvPr>
            <p:ph type="body" idx="1"/>
          </p:nvPr>
        </p:nvSpPr>
        <p:spPr>
          <a:xfrm>
            <a:off x="395525" y="1196975"/>
            <a:ext cx="8424600" cy="52563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zh-TW" sz="2400" dirty="0">
                <a:solidFill>
                  <a:srgbClr val="FF0000"/>
                </a:solidFill>
                <a:latin typeface="Consolas"/>
                <a:ea typeface="Consolas"/>
                <a:cs typeface="Consolas"/>
                <a:sym typeface="Consolas"/>
              </a:rPr>
              <a:t>import</a:t>
            </a:r>
            <a:r>
              <a:rPr lang="zh-TW" sz="2400" dirty="0">
                <a:solidFill>
                  <a:schemeClr val="lt1"/>
                </a:solidFill>
                <a:latin typeface="Consolas"/>
                <a:ea typeface="Consolas"/>
                <a:cs typeface="Consolas"/>
                <a:sym typeface="Consolas"/>
              </a:rPr>
              <a:t> requests</a:t>
            </a:r>
            <a:endParaRPr lang="en-US" altLang="zh-TW" sz="2400" dirty="0">
              <a:solidFill>
                <a:schemeClr val="lt1"/>
              </a:solidFill>
              <a:latin typeface="Consolas"/>
              <a:ea typeface="Consolas"/>
              <a:cs typeface="Consolas"/>
              <a:sym typeface="Consolas"/>
            </a:endParaRPr>
          </a:p>
          <a:p>
            <a:pPr lvl="0" rtl="0">
              <a:spcBef>
                <a:spcPts val="0"/>
              </a:spcBef>
              <a:buNone/>
            </a:pPr>
            <a:r>
              <a:rPr lang="zh-TW" sz="2400" dirty="0">
                <a:solidFill>
                  <a:srgbClr val="FF0000"/>
                </a:solidFill>
                <a:latin typeface="Consolas"/>
                <a:ea typeface="Consolas"/>
                <a:cs typeface="Consolas"/>
                <a:sym typeface="Consolas"/>
              </a:rPr>
              <a:t>from</a:t>
            </a:r>
            <a:r>
              <a:rPr lang="zh-TW" sz="2400" dirty="0">
                <a:solidFill>
                  <a:schemeClr val="lt1"/>
                </a:solidFill>
                <a:latin typeface="Consolas"/>
                <a:ea typeface="Consolas"/>
                <a:cs typeface="Consolas"/>
                <a:sym typeface="Consolas"/>
              </a:rPr>
              <a:t> bs4 </a:t>
            </a:r>
            <a:r>
              <a:rPr lang="zh-TW" sz="2400" dirty="0">
                <a:solidFill>
                  <a:srgbClr val="FF0000"/>
                </a:solidFill>
                <a:latin typeface="Consolas"/>
                <a:ea typeface="Consolas"/>
                <a:cs typeface="Consolas"/>
                <a:sym typeface="Consolas"/>
              </a:rPr>
              <a:t>import</a:t>
            </a:r>
            <a:r>
              <a:rPr lang="zh-TW" sz="2400" dirty="0">
                <a:solidFill>
                  <a:schemeClr val="lt1"/>
                </a:solidFill>
                <a:latin typeface="Consolas"/>
                <a:ea typeface="Consolas"/>
                <a:cs typeface="Consolas"/>
                <a:sym typeface="Consolas"/>
              </a:rPr>
              <a:t> BeautifulSoup</a:t>
            </a:r>
          </a:p>
          <a:p>
            <a:pPr marL="142240" lvl="0" rtl="0">
              <a:spcBef>
                <a:spcPts val="0"/>
              </a:spcBef>
              <a:buClr>
                <a:schemeClr val="dk1"/>
              </a:buClr>
              <a:buSzPct val="45833"/>
              <a:buFont typeface="Arial"/>
              <a:buNone/>
            </a:pPr>
            <a:r>
              <a:rPr lang="zh-TW" sz="2400" dirty="0">
                <a:solidFill>
                  <a:srgbClr val="FF0000"/>
                </a:solidFill>
                <a:latin typeface="Consolas"/>
                <a:ea typeface="Consolas"/>
                <a:cs typeface="Consolas"/>
                <a:sym typeface="Consolas"/>
              </a:rPr>
              <a:t>from</a:t>
            </a:r>
            <a:r>
              <a:rPr lang="zh-TW" sz="2400" dirty="0">
                <a:solidFill>
                  <a:schemeClr val="lt1"/>
                </a:solidFill>
                <a:latin typeface="Consolas"/>
                <a:ea typeface="Consolas"/>
                <a:cs typeface="Consolas"/>
                <a:sym typeface="Consolas"/>
              </a:rPr>
              <a:t> PIL </a:t>
            </a:r>
            <a:r>
              <a:rPr lang="zh-TW" sz="2400" dirty="0">
                <a:solidFill>
                  <a:srgbClr val="FF0000"/>
                </a:solidFill>
                <a:latin typeface="Consolas"/>
                <a:ea typeface="Consolas"/>
                <a:cs typeface="Consolas"/>
                <a:sym typeface="Consolas"/>
              </a:rPr>
              <a:t>import</a:t>
            </a:r>
            <a:r>
              <a:rPr lang="zh-TW" sz="2400" dirty="0">
                <a:solidFill>
                  <a:schemeClr val="lt1"/>
                </a:solidFill>
                <a:latin typeface="Consolas"/>
                <a:ea typeface="Consolas"/>
                <a:cs typeface="Consolas"/>
                <a:sym typeface="Consolas"/>
              </a:rPr>
              <a:t> Image</a:t>
            </a:r>
          </a:p>
          <a:p>
            <a:pPr marL="142240" lvl="0" indent="0" rtl="0">
              <a:spcBef>
                <a:spcPts val="0"/>
              </a:spcBef>
              <a:buNone/>
            </a:pPr>
            <a:endParaRPr sz="2400" dirty="0">
              <a:solidFill>
                <a:schemeClr val="lt1"/>
              </a:solidFill>
              <a:latin typeface="Consolas"/>
              <a:ea typeface="Consolas"/>
              <a:cs typeface="Consolas"/>
              <a:sym typeface="Consolas"/>
            </a:endParaRPr>
          </a:p>
          <a:p>
            <a:pPr marL="142240" lvl="0" indent="0" rtl="0">
              <a:spcBef>
                <a:spcPts val="0"/>
              </a:spcBef>
              <a:buNone/>
            </a:pPr>
            <a:r>
              <a:rPr lang="zh-TW" sz="2400" dirty="0">
                <a:solidFill>
                  <a:schemeClr val="lt1"/>
                </a:solidFill>
                <a:latin typeface="Consolas"/>
                <a:ea typeface="Consolas"/>
                <a:cs typeface="Consolas"/>
                <a:sym typeface="Consolas"/>
              </a:rPr>
              <a:t>url = </a:t>
            </a:r>
            <a:r>
              <a:rPr lang="zh-TW" sz="2400" dirty="0">
                <a:solidFill>
                  <a:srgbClr val="F3AB08"/>
                </a:solidFill>
                <a:latin typeface="Consolas"/>
                <a:ea typeface="Consolas"/>
                <a:cs typeface="Consolas"/>
                <a:sym typeface="Consolas"/>
              </a:rPr>
              <a:t>'</a:t>
            </a:r>
            <a:r>
              <a:rPr lang="zh-TW" dirty="0">
                <a:solidFill>
                  <a:srgbClr val="F3AB08"/>
                </a:solidFill>
              </a:rPr>
              <a:t>http://i.imgur.com/q6fMyz9.jpg</a:t>
            </a:r>
            <a:r>
              <a:rPr lang="zh-TW" sz="2400" dirty="0">
                <a:solidFill>
                  <a:srgbClr val="F3AB08"/>
                </a:solidFill>
                <a:latin typeface="Consolas"/>
                <a:ea typeface="Consolas"/>
                <a:cs typeface="Consolas"/>
                <a:sym typeface="Consolas"/>
              </a:rPr>
              <a:t>'</a:t>
            </a:r>
          </a:p>
          <a:p>
            <a:pPr marL="142240" lvl="0" indent="0" rtl="0">
              <a:spcBef>
                <a:spcPts val="0"/>
              </a:spcBef>
              <a:buNone/>
            </a:pPr>
            <a:r>
              <a:rPr lang="zh-TW" sz="2400" dirty="0">
                <a:solidFill>
                  <a:schemeClr val="lt1"/>
                </a:solidFill>
                <a:latin typeface="Consolas"/>
                <a:ea typeface="Consolas"/>
                <a:cs typeface="Consolas"/>
                <a:sym typeface="Consolas"/>
              </a:rPr>
              <a:t>response </a:t>
            </a:r>
            <a:r>
              <a:rPr lang="zh-TW" sz="2400" dirty="0">
                <a:solidFill>
                  <a:srgbClr val="FF0000"/>
                </a:solidFill>
                <a:latin typeface="Consolas"/>
                <a:ea typeface="Consolas"/>
                <a:cs typeface="Consolas"/>
                <a:sym typeface="Consolas"/>
              </a:rPr>
              <a:t>=</a:t>
            </a:r>
            <a:r>
              <a:rPr lang="zh-TW" sz="2400" dirty="0">
                <a:solidFill>
                  <a:schemeClr val="lt1"/>
                </a:solidFill>
                <a:latin typeface="Consolas"/>
                <a:ea typeface="Consolas"/>
                <a:cs typeface="Consolas"/>
                <a:sym typeface="Consolas"/>
              </a:rPr>
              <a:t> requests.</a:t>
            </a:r>
            <a:r>
              <a:rPr lang="zh-TW" sz="2400" dirty="0">
                <a:solidFill>
                  <a:srgbClr val="FFFFFF"/>
                </a:solidFill>
                <a:latin typeface="Consolas"/>
                <a:ea typeface="Consolas"/>
                <a:cs typeface="Consolas"/>
                <a:sym typeface="Consolas"/>
              </a:rPr>
              <a:t>get(url, stream=</a:t>
            </a:r>
            <a:r>
              <a:rPr lang="zh-TW" sz="2400" dirty="0">
                <a:solidFill>
                  <a:srgbClr val="A366FF"/>
                </a:solidFill>
                <a:latin typeface="Consolas"/>
                <a:ea typeface="Consolas"/>
                <a:cs typeface="Consolas"/>
                <a:sym typeface="Consolas"/>
              </a:rPr>
              <a:t>True</a:t>
            </a:r>
            <a:r>
              <a:rPr lang="zh-TW" sz="2400" dirty="0">
                <a:solidFill>
                  <a:schemeClr val="lt1"/>
                </a:solidFill>
                <a:latin typeface="Consolas"/>
                <a:ea typeface="Consolas"/>
                <a:cs typeface="Consolas"/>
                <a:sym typeface="Consolas"/>
              </a:rPr>
              <a:t>)</a:t>
            </a:r>
          </a:p>
          <a:p>
            <a:pPr marL="142240" lvl="0" rtl="0">
              <a:spcBef>
                <a:spcPts val="0"/>
              </a:spcBef>
              <a:buNone/>
            </a:pPr>
            <a:endParaRPr sz="2400" dirty="0">
              <a:solidFill>
                <a:srgbClr val="92D050"/>
              </a:solidFill>
              <a:latin typeface="Consolas"/>
              <a:ea typeface="Consolas"/>
              <a:cs typeface="Consolas"/>
              <a:sym typeface="Consolas"/>
            </a:endParaRPr>
          </a:p>
          <a:p>
            <a:pPr marL="142240" lvl="0" rtl="0">
              <a:spcBef>
                <a:spcPts val="0"/>
              </a:spcBef>
              <a:buClr>
                <a:schemeClr val="dk1"/>
              </a:buClr>
              <a:buSzPct val="45833"/>
              <a:buFont typeface="Arial"/>
              <a:buNone/>
            </a:pPr>
            <a:r>
              <a:rPr lang="zh-TW" sz="2400" dirty="0">
                <a:solidFill>
                  <a:srgbClr val="92D050"/>
                </a:solidFill>
                <a:latin typeface="Consolas"/>
                <a:ea typeface="Consolas"/>
                <a:cs typeface="Consolas"/>
                <a:sym typeface="Consolas"/>
              </a:rPr>
              <a:t># 讓 PIL.Image 讀進圖片幫我們了解圖片格式</a:t>
            </a:r>
          </a:p>
          <a:p>
            <a:pPr marL="142240" lvl="0" indent="0" rtl="0">
              <a:spcBef>
                <a:spcPts val="0"/>
              </a:spcBef>
              <a:buNone/>
            </a:pPr>
            <a:r>
              <a:rPr lang="zh-TW" sz="2400" dirty="0">
                <a:solidFill>
                  <a:schemeClr val="lt1"/>
                </a:solidFill>
                <a:latin typeface="Consolas"/>
                <a:ea typeface="Consolas"/>
                <a:cs typeface="Consolas"/>
                <a:sym typeface="Consolas"/>
              </a:rPr>
              <a:t>image </a:t>
            </a:r>
            <a:r>
              <a:rPr lang="zh-TW" sz="2400" dirty="0">
                <a:solidFill>
                  <a:srgbClr val="FF0000"/>
                </a:solidFill>
                <a:latin typeface="Consolas"/>
                <a:ea typeface="Consolas"/>
                <a:cs typeface="Consolas"/>
                <a:sym typeface="Consolas"/>
              </a:rPr>
              <a:t>=</a:t>
            </a:r>
            <a:r>
              <a:rPr lang="zh-TW" sz="2400" dirty="0">
                <a:solidFill>
                  <a:schemeClr val="lt1"/>
                </a:solidFill>
                <a:latin typeface="Consolas"/>
                <a:ea typeface="Consolas"/>
                <a:cs typeface="Consolas"/>
                <a:sym typeface="Consolas"/>
              </a:rPr>
              <a:t> Image.open(response.raw)</a:t>
            </a:r>
          </a:p>
          <a:p>
            <a:pPr marL="142240" lvl="0" indent="0" rtl="0">
              <a:spcBef>
                <a:spcPts val="0"/>
              </a:spcBef>
              <a:buNone/>
            </a:pPr>
            <a:r>
              <a:rPr lang="zh-TW" sz="2400" dirty="0">
                <a:solidFill>
                  <a:srgbClr val="00FFFF"/>
                </a:solidFill>
                <a:latin typeface="Consolas"/>
                <a:ea typeface="Consolas"/>
                <a:cs typeface="Consolas"/>
                <a:sym typeface="Consolas"/>
              </a:rPr>
              <a:t>print</a:t>
            </a:r>
            <a:r>
              <a:rPr lang="zh-TW" sz="2400" dirty="0">
                <a:solidFill>
                  <a:schemeClr val="lt1"/>
                </a:solidFill>
                <a:latin typeface="Consolas"/>
                <a:ea typeface="Consolas"/>
                <a:cs typeface="Consolas"/>
                <a:sym typeface="Consolas"/>
              </a:rPr>
              <a:t>(image.format)	</a:t>
            </a:r>
            <a:r>
              <a:rPr lang="zh-TW" sz="2400" dirty="0">
                <a:solidFill>
                  <a:srgbClr val="92D050"/>
                </a:solidFill>
                <a:latin typeface="Consolas"/>
                <a:ea typeface="Consolas"/>
                <a:cs typeface="Consolas"/>
                <a:sym typeface="Consolas"/>
              </a:rPr>
              <a:t># JPEG</a:t>
            </a:r>
          </a:p>
          <a:p>
            <a:pPr marL="142240" lvl="0" indent="0" rtl="0">
              <a:spcBef>
                <a:spcPts val="0"/>
              </a:spcBef>
              <a:buNone/>
            </a:pPr>
            <a:endParaRPr sz="2400" dirty="0">
              <a:solidFill>
                <a:schemeClr val="lt1"/>
              </a:solidFill>
              <a:latin typeface="Consolas"/>
              <a:ea typeface="Consolas"/>
              <a:cs typeface="Consolas"/>
              <a:sym typeface="Consolas"/>
            </a:endParaRPr>
          </a:p>
        </p:txBody>
      </p:sp>
    </p:spTree>
    <p:extLst>
      <p:ext uri="{BB962C8B-B14F-4D97-AF65-F5344CB8AC3E}">
        <p14:creationId xmlns:p14="http://schemas.microsoft.com/office/powerpoint/2010/main" val="18265665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圖片存檔 - 原始檔名與正確的副檔名</a:t>
            </a:r>
          </a:p>
        </p:txBody>
      </p:sp>
      <p:sp>
        <p:nvSpPr>
          <p:cNvPr id="538" name="Shape 538"/>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透過圖片 URL 提取檔名</a:t>
            </a:r>
          </a:p>
          <a:p>
            <a:pPr marL="685800" indent="-457200">
              <a:spcBef>
                <a:spcPts val="0"/>
              </a:spcBef>
            </a:pPr>
            <a:r>
              <a:rPr lang="zh-TW" dirty="0"/>
              <a:t>透過檢查過後的圖片格式當作副檔名</a:t>
            </a:r>
          </a:p>
        </p:txBody>
      </p:sp>
      <p:sp>
        <p:nvSpPr>
          <p:cNvPr id="539" name="Shape 539"/>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156</a:t>
            </a:fld>
            <a:endParaRPr lang="zh-TW"/>
          </a:p>
        </p:txBody>
      </p:sp>
      <p:sp>
        <p:nvSpPr>
          <p:cNvPr id="540" name="Shape 540"/>
          <p:cNvSpPr txBox="1">
            <a:spLocks noGrp="1"/>
          </p:cNvSpPr>
          <p:nvPr>
            <p:ph type="body" idx="1"/>
          </p:nvPr>
        </p:nvSpPr>
        <p:spPr>
          <a:xfrm>
            <a:off x="395525" y="2523350"/>
            <a:ext cx="8424600" cy="33852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Clr>
                <a:schemeClr val="dk1"/>
              </a:buClr>
              <a:buSzPct val="45833"/>
              <a:buFont typeface="Arial"/>
              <a:buNone/>
            </a:pPr>
            <a:r>
              <a:rPr lang="zh-TW" sz="2400" dirty="0">
                <a:solidFill>
                  <a:srgbClr val="92D050"/>
                </a:solidFill>
                <a:latin typeface="Consolas"/>
                <a:ea typeface="Consolas"/>
                <a:cs typeface="Consolas"/>
                <a:sym typeface="Consolas"/>
              </a:rPr>
              <a:t># url = '</a:t>
            </a:r>
            <a:r>
              <a:rPr lang="zh-TW" dirty="0">
                <a:solidFill>
                  <a:srgbClr val="92D050"/>
                </a:solidFill>
              </a:rPr>
              <a:t>http://i.imgur.com/q6fMyz9.jpg</a:t>
            </a:r>
            <a:r>
              <a:rPr lang="zh-TW" sz="2400" dirty="0">
                <a:solidFill>
                  <a:srgbClr val="92D050"/>
                </a:solidFill>
                <a:latin typeface="Consolas"/>
                <a:ea typeface="Consolas"/>
                <a:cs typeface="Consolas"/>
                <a:sym typeface="Consolas"/>
              </a:rPr>
              <a:t>'</a:t>
            </a:r>
          </a:p>
          <a:p>
            <a:pPr marL="142240" lvl="0" rtl="0">
              <a:spcBef>
                <a:spcPts val="0"/>
              </a:spcBef>
              <a:buNone/>
            </a:pPr>
            <a:r>
              <a:rPr lang="zh-TW" sz="2400" dirty="0">
                <a:solidFill>
                  <a:schemeClr val="lt1"/>
                </a:solidFill>
                <a:latin typeface="Consolas"/>
                <a:ea typeface="Consolas"/>
                <a:cs typeface="Consolas"/>
                <a:sym typeface="Consolas"/>
              </a:rPr>
              <a:t>filename </a:t>
            </a:r>
            <a:r>
              <a:rPr lang="zh-TW" sz="2400" dirty="0">
                <a:solidFill>
                  <a:srgbClr val="FF0000"/>
                </a:solidFill>
                <a:latin typeface="Consolas"/>
                <a:ea typeface="Consolas"/>
                <a:cs typeface="Consolas"/>
                <a:sym typeface="Consolas"/>
              </a:rPr>
              <a:t>=</a:t>
            </a:r>
            <a:r>
              <a:rPr lang="zh-TW" sz="2400" dirty="0">
                <a:solidFill>
                  <a:schemeClr val="lt1"/>
                </a:solidFill>
                <a:latin typeface="Consolas"/>
                <a:ea typeface="Consolas"/>
                <a:cs typeface="Consolas"/>
                <a:sym typeface="Consolas"/>
              </a:rPr>
              <a:t> url.split(</a:t>
            </a:r>
            <a:r>
              <a:rPr lang="zh-TW" sz="2400" dirty="0">
                <a:solidFill>
                  <a:srgbClr val="F3AB08"/>
                </a:solidFill>
                <a:latin typeface="Consolas"/>
                <a:ea typeface="Consolas"/>
                <a:cs typeface="Consolas"/>
                <a:sym typeface="Consolas"/>
              </a:rPr>
              <a:t>'</a:t>
            </a:r>
            <a:r>
              <a:rPr lang="zh-TW" dirty="0">
                <a:solidFill>
                  <a:srgbClr val="F3AB08"/>
                </a:solidFill>
              </a:rPr>
              <a:t>/</a:t>
            </a:r>
            <a:r>
              <a:rPr lang="zh-TW" sz="2400" dirty="0">
                <a:solidFill>
                  <a:srgbClr val="F3AB08"/>
                </a:solidFill>
                <a:latin typeface="Consolas"/>
                <a:ea typeface="Consolas"/>
                <a:cs typeface="Consolas"/>
                <a:sym typeface="Consolas"/>
              </a:rPr>
              <a:t>'</a:t>
            </a:r>
            <a:r>
              <a:rPr lang="zh-TW" sz="2400" dirty="0">
                <a:solidFill>
                  <a:schemeClr val="lt1"/>
                </a:solidFill>
                <a:latin typeface="Consolas"/>
                <a:ea typeface="Consolas"/>
                <a:cs typeface="Consolas"/>
                <a:sym typeface="Consolas"/>
              </a:rPr>
              <a:t>)[</a:t>
            </a:r>
            <a:r>
              <a:rPr lang="zh-TW" sz="2400" dirty="0">
                <a:solidFill>
                  <a:srgbClr val="A366FF"/>
                </a:solidFill>
                <a:latin typeface="Consolas"/>
                <a:ea typeface="Consolas"/>
                <a:cs typeface="Consolas"/>
                <a:sym typeface="Consolas"/>
              </a:rPr>
              <a:t>-1</a:t>
            </a:r>
            <a:r>
              <a:rPr lang="zh-TW" sz="2400" dirty="0">
                <a:solidFill>
                  <a:schemeClr val="lt1"/>
                </a:solidFill>
                <a:latin typeface="Consolas"/>
                <a:ea typeface="Consolas"/>
                <a:cs typeface="Consolas"/>
                <a:sym typeface="Consolas"/>
              </a:rPr>
              <a:t>] </a:t>
            </a:r>
            <a:r>
              <a:rPr lang="zh-TW" sz="2400" dirty="0">
                <a:solidFill>
                  <a:srgbClr val="92D050"/>
                </a:solidFill>
                <a:latin typeface="Consolas"/>
                <a:ea typeface="Consolas"/>
                <a:cs typeface="Consolas"/>
                <a:sym typeface="Consolas"/>
              </a:rPr>
              <a:t># </a:t>
            </a:r>
            <a:r>
              <a:rPr lang="zh-TW" dirty="0">
                <a:solidFill>
                  <a:srgbClr val="92D050"/>
                </a:solidFill>
              </a:rPr>
              <a:t>q6fMyz9.jpg</a:t>
            </a:r>
          </a:p>
          <a:p>
            <a:pPr marL="142240" lvl="0" rtl="0">
              <a:spcBef>
                <a:spcPts val="0"/>
              </a:spcBef>
              <a:buNone/>
            </a:pPr>
            <a:r>
              <a:rPr lang="zh-TW" sz="2400" dirty="0">
                <a:solidFill>
                  <a:schemeClr val="lt1"/>
                </a:solidFill>
                <a:latin typeface="Consolas"/>
                <a:ea typeface="Consolas"/>
                <a:cs typeface="Consolas"/>
                <a:sym typeface="Consolas"/>
              </a:rPr>
              <a:t>filename </a:t>
            </a:r>
            <a:r>
              <a:rPr lang="zh-TW" sz="2400" dirty="0">
                <a:solidFill>
                  <a:srgbClr val="FF0000"/>
                </a:solidFill>
                <a:latin typeface="Consolas"/>
                <a:ea typeface="Consolas"/>
                <a:cs typeface="Consolas"/>
                <a:sym typeface="Consolas"/>
              </a:rPr>
              <a:t>=</a:t>
            </a:r>
            <a:r>
              <a:rPr lang="zh-TW" sz="2400" dirty="0">
                <a:solidFill>
                  <a:schemeClr val="lt1"/>
                </a:solidFill>
                <a:latin typeface="Consolas"/>
                <a:ea typeface="Consolas"/>
                <a:cs typeface="Consolas"/>
                <a:sym typeface="Consolas"/>
              </a:rPr>
              <a:t> filename.split(</a:t>
            </a:r>
            <a:r>
              <a:rPr lang="zh-TW" sz="2400" dirty="0">
                <a:solidFill>
                  <a:srgbClr val="F3AB08"/>
                </a:solidFill>
                <a:latin typeface="Consolas"/>
                <a:ea typeface="Consolas"/>
                <a:cs typeface="Consolas"/>
                <a:sym typeface="Consolas"/>
              </a:rPr>
              <a:t>'</a:t>
            </a:r>
            <a:r>
              <a:rPr lang="zh-TW" dirty="0">
                <a:solidFill>
                  <a:srgbClr val="F3AB08"/>
                </a:solidFill>
              </a:rPr>
              <a:t>.</a:t>
            </a:r>
            <a:r>
              <a:rPr lang="zh-TW" sz="2400" dirty="0">
                <a:solidFill>
                  <a:srgbClr val="F3AB08"/>
                </a:solidFill>
                <a:latin typeface="Consolas"/>
                <a:ea typeface="Consolas"/>
                <a:cs typeface="Consolas"/>
                <a:sym typeface="Consolas"/>
              </a:rPr>
              <a:t>'</a:t>
            </a:r>
            <a:r>
              <a:rPr lang="zh-TW" sz="2400" dirty="0">
                <a:solidFill>
                  <a:schemeClr val="lt1"/>
                </a:solidFill>
                <a:latin typeface="Consolas"/>
                <a:ea typeface="Consolas"/>
                <a:cs typeface="Consolas"/>
                <a:sym typeface="Consolas"/>
              </a:rPr>
              <a:t>)[</a:t>
            </a:r>
            <a:r>
              <a:rPr lang="zh-TW" sz="2400" dirty="0">
                <a:solidFill>
                  <a:srgbClr val="A366FF"/>
                </a:solidFill>
                <a:latin typeface="Consolas"/>
                <a:ea typeface="Consolas"/>
                <a:cs typeface="Consolas"/>
                <a:sym typeface="Consolas"/>
              </a:rPr>
              <a:t>0</a:t>
            </a:r>
            <a:r>
              <a:rPr lang="zh-TW" sz="2400" dirty="0">
                <a:solidFill>
                  <a:schemeClr val="lt1"/>
                </a:solidFill>
                <a:latin typeface="Consolas"/>
                <a:ea typeface="Consolas"/>
                <a:cs typeface="Consolas"/>
                <a:sym typeface="Consolas"/>
              </a:rPr>
              <a:t>] </a:t>
            </a:r>
            <a:r>
              <a:rPr lang="zh-TW" sz="2400" dirty="0">
                <a:solidFill>
                  <a:srgbClr val="92D050"/>
                </a:solidFill>
                <a:latin typeface="Consolas"/>
                <a:ea typeface="Consolas"/>
                <a:cs typeface="Consolas"/>
                <a:sym typeface="Consolas"/>
              </a:rPr>
              <a:t>#</a:t>
            </a:r>
            <a:r>
              <a:rPr lang="zh-TW" sz="2400" dirty="0">
                <a:solidFill>
                  <a:schemeClr val="lt1"/>
                </a:solidFill>
                <a:latin typeface="Consolas"/>
                <a:ea typeface="Consolas"/>
                <a:cs typeface="Consolas"/>
                <a:sym typeface="Consolas"/>
              </a:rPr>
              <a:t> </a:t>
            </a:r>
            <a:r>
              <a:rPr lang="zh-TW" dirty="0">
                <a:solidFill>
                  <a:srgbClr val="92D050"/>
                </a:solidFill>
              </a:rPr>
              <a:t>q6fMyz9</a:t>
            </a:r>
          </a:p>
          <a:p>
            <a:pPr marL="142240" lvl="0" rtl="0">
              <a:spcBef>
                <a:spcPts val="0"/>
              </a:spcBef>
              <a:buClr>
                <a:schemeClr val="dk1"/>
              </a:buClr>
              <a:buSzPct val="45833"/>
              <a:buFont typeface="Arial"/>
              <a:buNone/>
            </a:pPr>
            <a:r>
              <a:rPr lang="zh-TW" sz="2400" dirty="0">
                <a:solidFill>
                  <a:schemeClr val="lt1"/>
                </a:solidFill>
                <a:latin typeface="Consolas"/>
                <a:ea typeface="Consolas"/>
                <a:cs typeface="Consolas"/>
                <a:sym typeface="Consolas"/>
              </a:rPr>
              <a:t>ext </a:t>
            </a:r>
            <a:r>
              <a:rPr lang="zh-TW" sz="2400" dirty="0">
                <a:solidFill>
                  <a:srgbClr val="FF0000"/>
                </a:solidFill>
                <a:latin typeface="Consolas"/>
                <a:ea typeface="Consolas"/>
                <a:cs typeface="Consolas"/>
                <a:sym typeface="Consolas"/>
              </a:rPr>
              <a:t>=</a:t>
            </a:r>
            <a:r>
              <a:rPr lang="zh-TW" sz="2400" dirty="0">
                <a:solidFill>
                  <a:schemeClr val="lt1"/>
                </a:solidFill>
                <a:latin typeface="Consolas"/>
                <a:ea typeface="Consolas"/>
                <a:cs typeface="Consolas"/>
                <a:sym typeface="Consolas"/>
              </a:rPr>
              <a:t> image.format.lower() </a:t>
            </a:r>
            <a:r>
              <a:rPr lang="zh-TW" sz="2400" dirty="0">
                <a:solidFill>
                  <a:srgbClr val="92D050"/>
                </a:solidFill>
                <a:latin typeface="Consolas"/>
                <a:ea typeface="Consolas"/>
                <a:cs typeface="Consolas"/>
                <a:sym typeface="Consolas"/>
              </a:rPr>
              <a:t># JPEG -&gt; jpeg</a:t>
            </a:r>
          </a:p>
          <a:p>
            <a:pPr marL="142240" lvl="0" indent="0" rtl="0">
              <a:spcBef>
                <a:spcPts val="0"/>
              </a:spcBef>
              <a:buNone/>
            </a:pPr>
            <a:r>
              <a:rPr lang="zh-TW" sz="2400" dirty="0">
                <a:solidFill>
                  <a:srgbClr val="FFFFFF"/>
                </a:solidFill>
                <a:latin typeface="Consolas"/>
                <a:ea typeface="Consolas"/>
                <a:cs typeface="Consolas"/>
                <a:sym typeface="Consolas"/>
              </a:rPr>
              <a:t>download_filename </a:t>
            </a:r>
            <a:r>
              <a:rPr lang="zh-TW" sz="2400" dirty="0">
                <a:solidFill>
                  <a:srgbClr val="FF0000"/>
                </a:solidFill>
                <a:latin typeface="Consolas"/>
                <a:ea typeface="Consolas"/>
                <a:cs typeface="Consolas"/>
                <a:sym typeface="Consolas"/>
              </a:rPr>
              <a:t>=</a:t>
            </a:r>
            <a:r>
              <a:rPr lang="zh-TW" sz="2400" dirty="0">
                <a:solidFill>
                  <a:srgbClr val="FFFFFF"/>
                </a:solidFill>
                <a:latin typeface="Consolas"/>
                <a:ea typeface="Consolas"/>
                <a:cs typeface="Consolas"/>
                <a:sym typeface="Consolas"/>
              </a:rPr>
              <a:t> </a:t>
            </a:r>
            <a:r>
              <a:rPr lang="zh-TW" sz="2400" dirty="0">
                <a:solidFill>
                  <a:srgbClr val="F3AB08"/>
                </a:solidFill>
                <a:latin typeface="Consolas"/>
                <a:ea typeface="Consolas"/>
                <a:cs typeface="Consolas"/>
                <a:sym typeface="Consolas"/>
              </a:rPr>
              <a:t>'{}.{}'</a:t>
            </a:r>
            <a:r>
              <a:rPr lang="zh-TW" sz="2400" dirty="0">
                <a:solidFill>
                  <a:srgbClr val="FFFFFF"/>
                </a:solidFill>
                <a:latin typeface="Consolas"/>
                <a:ea typeface="Consolas"/>
                <a:cs typeface="Consolas"/>
                <a:sym typeface="Consolas"/>
              </a:rPr>
              <a:t>.format(filename, ext) </a:t>
            </a:r>
            <a:r>
              <a:rPr lang="zh-TW" sz="2400" dirty="0">
                <a:solidFill>
                  <a:srgbClr val="92D050"/>
                </a:solidFill>
                <a:latin typeface="Consolas"/>
                <a:ea typeface="Consolas"/>
                <a:cs typeface="Consolas"/>
                <a:sym typeface="Consolas"/>
              </a:rPr>
              <a:t>#</a:t>
            </a:r>
            <a:r>
              <a:rPr lang="zh-TW" sz="2400" dirty="0">
                <a:solidFill>
                  <a:schemeClr val="lt1"/>
                </a:solidFill>
                <a:latin typeface="Consolas"/>
                <a:ea typeface="Consolas"/>
                <a:cs typeface="Consolas"/>
                <a:sym typeface="Consolas"/>
              </a:rPr>
              <a:t> </a:t>
            </a:r>
            <a:r>
              <a:rPr lang="zh-TW" dirty="0">
                <a:solidFill>
                  <a:srgbClr val="92D050"/>
                </a:solidFill>
              </a:rPr>
              <a:t>q6fMyz9.jpeg</a:t>
            </a:r>
          </a:p>
          <a:p>
            <a:pPr marL="142240" lvl="0" indent="0" rtl="0">
              <a:spcBef>
                <a:spcPts val="0"/>
              </a:spcBef>
              <a:buNone/>
            </a:pPr>
            <a:endParaRPr sz="2400" dirty="0">
              <a:solidFill>
                <a:schemeClr val="lt1"/>
              </a:solidFill>
              <a:latin typeface="Consolas"/>
              <a:ea typeface="Consolas"/>
              <a:cs typeface="Consolas"/>
              <a:sym typeface="Consolas"/>
            </a:endParaRPr>
          </a:p>
        </p:txBody>
      </p:sp>
    </p:spTree>
    <p:extLst>
      <p:ext uri="{BB962C8B-B14F-4D97-AF65-F5344CB8AC3E}">
        <p14:creationId xmlns:p14="http://schemas.microsoft.com/office/powerpoint/2010/main" val="32460033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539552" y="185367"/>
            <a:ext cx="8352598" cy="719100"/>
          </a:xfrm>
          <a:prstGeom prst="rect">
            <a:avLst/>
          </a:prstGeom>
        </p:spPr>
        <p:txBody>
          <a:bodyPr lIns="91425" tIns="91425" rIns="91425" bIns="91425" anchor="ctr" anchorCtr="0">
            <a:noAutofit/>
          </a:bodyPr>
          <a:lstStyle/>
          <a:p>
            <a:pPr lvl="0" rtl="0">
              <a:spcBef>
                <a:spcPts val="0"/>
              </a:spcBef>
              <a:buNone/>
            </a:pPr>
            <a:r>
              <a:rPr lang="zh-TW" dirty="0"/>
              <a:t>練習 </a:t>
            </a:r>
            <a:r>
              <a:rPr lang="en-US" altLang="zh-TW" dirty="0"/>
              <a:t>0</a:t>
            </a:r>
            <a:r>
              <a:rPr lang="zh-TW" dirty="0"/>
              <a:t>1: 判斷格式並下載圖片 (5 ~ 8 mins)</a:t>
            </a:r>
          </a:p>
        </p:txBody>
      </p:sp>
      <p:sp>
        <p:nvSpPr>
          <p:cNvPr id="547" name="Shape 547"/>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69850" rtl="0">
              <a:spcBef>
                <a:spcPts val="0"/>
              </a:spcBef>
              <a:buClr>
                <a:srgbClr val="000000"/>
              </a:buClr>
              <a:buSzPct val="39285"/>
              <a:buFont typeface="Arial"/>
              <a:buNone/>
            </a:pPr>
            <a:r>
              <a:rPr lang="zh-TW" dirty="0"/>
              <a:t>目標程式：01_download_image_and_check_format.py</a:t>
            </a:r>
          </a:p>
          <a:p>
            <a:pPr marL="0" lvl="0" indent="-69850" rtl="0">
              <a:spcBef>
                <a:spcPts val="0"/>
              </a:spcBef>
              <a:buClr>
                <a:srgbClr val="000000"/>
              </a:buClr>
              <a:buSzPct val="39285"/>
              <a:buFont typeface="Arial"/>
              <a:buNone/>
            </a:pPr>
            <a:r>
              <a:rPr lang="zh-TW" dirty="0"/>
              <a:t>目標：下載圖片並以正確格式儲存</a:t>
            </a:r>
          </a:p>
          <a:p>
            <a:pPr marL="685800" indent="-457200">
              <a:spcBef>
                <a:spcPts val="0"/>
              </a:spcBef>
            </a:pPr>
            <a:r>
              <a:rPr lang="zh-TW" dirty="0"/>
              <a:t>透過 stream 的方式送出請求</a:t>
            </a:r>
          </a:p>
          <a:p>
            <a:pPr marL="685800" indent="-457200">
              <a:spcBef>
                <a:spcPts val="0"/>
              </a:spcBef>
            </a:pPr>
            <a:r>
              <a:rPr lang="zh-TW" dirty="0"/>
              <a:t>透過 PIL.Image 檢查圖片格式</a:t>
            </a:r>
          </a:p>
          <a:p>
            <a:pPr marL="685800" indent="-457200">
              <a:spcBef>
                <a:spcPts val="0"/>
              </a:spcBef>
            </a:pPr>
            <a:r>
              <a:rPr lang="zh-TW" dirty="0"/>
              <a:t>透過字串處理取得適合的檔案名稱</a:t>
            </a:r>
          </a:p>
          <a:p>
            <a:pPr marL="685800" indent="-457200">
              <a:spcBef>
                <a:spcPts val="0"/>
              </a:spcBef>
            </a:pPr>
            <a:r>
              <a:rPr lang="zh-TW" dirty="0"/>
              <a:t>下載圖片</a:t>
            </a:r>
          </a:p>
        </p:txBody>
      </p:sp>
      <p:sp>
        <p:nvSpPr>
          <p:cNvPr id="548" name="Shape 548"/>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157</a:t>
            </a:fld>
            <a:endParaRPr lang="zh-TW"/>
          </a:p>
        </p:txBody>
      </p:sp>
      <p:sp>
        <p:nvSpPr>
          <p:cNvPr id="549" name="Shape 549"/>
          <p:cNvSpPr txBox="1">
            <a:spLocks noGrp="1"/>
          </p:cNvSpPr>
          <p:nvPr>
            <p:ph type="body" idx="1"/>
          </p:nvPr>
        </p:nvSpPr>
        <p:spPr>
          <a:xfrm>
            <a:off x="467550" y="4549475"/>
            <a:ext cx="8424600" cy="16536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FFFF"/>
                </a:solidFill>
                <a:latin typeface="Consolas"/>
                <a:ea typeface="Consolas"/>
                <a:cs typeface="Consolas"/>
                <a:sym typeface="Consolas"/>
              </a:rPr>
              <a:t>url = </a:t>
            </a:r>
            <a:r>
              <a:rPr lang="zh-TW" sz="2400">
                <a:solidFill>
                  <a:srgbClr val="F3AB08"/>
                </a:solidFill>
                <a:latin typeface="Consolas"/>
                <a:ea typeface="Consolas"/>
                <a:cs typeface="Consolas"/>
                <a:sym typeface="Consolas"/>
              </a:rPr>
              <a:t>'http://imgur.com/rqCqA.png'</a:t>
            </a:r>
          </a:p>
          <a:p>
            <a:pPr marL="142240" lvl="0" rtl="0">
              <a:spcBef>
                <a:spcPts val="0"/>
              </a:spcBef>
              <a:buNone/>
            </a:pPr>
            <a:r>
              <a:rPr lang="zh-TW" sz="2400">
                <a:solidFill>
                  <a:srgbClr val="FFFFFF"/>
                </a:solidFill>
                <a:latin typeface="Consolas"/>
                <a:ea typeface="Consolas"/>
                <a:cs typeface="Consolas"/>
                <a:sym typeface="Consolas"/>
              </a:rPr>
              <a:t>url = </a:t>
            </a:r>
            <a:r>
              <a:rPr lang="zh-TW" sz="2400">
                <a:solidFill>
                  <a:srgbClr val="F3AB08"/>
                </a:solidFill>
                <a:latin typeface="Consolas"/>
                <a:ea typeface="Consolas"/>
                <a:cs typeface="Consolas"/>
                <a:sym typeface="Consolas"/>
              </a:rPr>
              <a:t>'http://imgur.com/rqCqA.jpg'</a:t>
            </a:r>
          </a:p>
          <a:p>
            <a:pPr marL="142240" lvl="0" rtl="0">
              <a:spcBef>
                <a:spcPts val="0"/>
              </a:spcBef>
              <a:buNone/>
            </a:pPr>
            <a:r>
              <a:rPr lang="zh-TW" sz="2400">
                <a:solidFill>
                  <a:srgbClr val="FFFFFF"/>
                </a:solidFill>
                <a:latin typeface="Consolas"/>
                <a:ea typeface="Consolas"/>
                <a:cs typeface="Consolas"/>
                <a:sym typeface="Consolas"/>
              </a:rPr>
              <a:t>url = </a:t>
            </a:r>
            <a:r>
              <a:rPr lang="zh-TW" sz="2400">
                <a:solidFill>
                  <a:srgbClr val="F3AB08"/>
                </a:solidFill>
                <a:latin typeface="Consolas"/>
                <a:ea typeface="Consolas"/>
                <a:cs typeface="Consolas"/>
                <a:sym typeface="Consolas"/>
              </a:rPr>
              <a:t>'http://imgur.com/rqCqA.gif'</a:t>
            </a:r>
          </a:p>
          <a:p>
            <a:pPr marL="142240" lvl="0" rtl="0">
              <a:spcBef>
                <a:spcPts val="0"/>
              </a:spcBef>
              <a:buNone/>
            </a:pPr>
            <a:endParaRPr sz="2400">
              <a:solidFill>
                <a:srgbClr val="F3AB08"/>
              </a:solidFill>
              <a:latin typeface="Consolas"/>
              <a:ea typeface="Consolas"/>
              <a:cs typeface="Consolas"/>
              <a:sym typeface="Consolas"/>
            </a:endParaRPr>
          </a:p>
        </p:txBody>
      </p:sp>
    </p:spTree>
    <p:extLst>
      <p:ext uri="{BB962C8B-B14F-4D97-AF65-F5344CB8AC3E}">
        <p14:creationId xmlns:p14="http://schemas.microsoft.com/office/powerpoint/2010/main" val="16915953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Shape 55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dirty="0"/>
              <a:t>練習 </a:t>
            </a:r>
            <a:r>
              <a:rPr lang="en-US" altLang="zh-TW" dirty="0"/>
              <a:t>0</a:t>
            </a:r>
            <a:r>
              <a:rPr lang="zh-TW" dirty="0"/>
              <a:t>1: 延伸思考</a:t>
            </a:r>
          </a:p>
        </p:txBody>
      </p:sp>
      <p:sp>
        <p:nvSpPr>
          <p:cNvPr id="556" name="Shape 556"/>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是否可以不透過 stream 的方式來判斷圖片？</a:t>
            </a:r>
          </a:p>
          <a:p>
            <a:pPr marL="1028700" lvl="1" indent="-342900">
              <a:spcBef>
                <a:spcPts val="0"/>
              </a:spcBef>
            </a:pPr>
            <a:r>
              <a:rPr lang="zh-TW" dirty="0"/>
              <a:t>透過 BytesIO 將圖片轉成 PIL.Image 需要的格式</a:t>
            </a:r>
          </a:p>
          <a:p>
            <a:pPr marL="685800" indent="-457200">
              <a:spcBef>
                <a:spcPts val="0"/>
              </a:spcBef>
            </a:pPr>
            <a:r>
              <a:rPr lang="zh-TW" dirty="0"/>
              <a:t>是否可以只傳一次 request 就做判斷格式與存檔</a:t>
            </a:r>
          </a:p>
          <a:p>
            <a:pPr marL="1028700" lvl="1" indent="-342900">
              <a:spcBef>
                <a:spcPts val="0"/>
              </a:spcBef>
            </a:pPr>
            <a:r>
              <a:rPr lang="zh-TW" dirty="0"/>
              <a:t>bonus_one_requests.py</a:t>
            </a:r>
          </a:p>
          <a:p>
            <a:pPr marL="1028700" lvl="1" indent="-342900">
              <a:spcBef>
                <a:spcPts val="0"/>
              </a:spcBef>
            </a:pPr>
            <a:r>
              <a:rPr lang="zh-TW" dirty="0"/>
              <a:t>直接使用 PIL.Image 存檔而不透過 urlretrieve</a:t>
            </a:r>
          </a:p>
        </p:txBody>
      </p:sp>
      <p:sp>
        <p:nvSpPr>
          <p:cNvPr id="557" name="Shape 55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158</a:t>
            </a:fld>
            <a:endParaRPr lang="zh-TW"/>
          </a:p>
        </p:txBody>
      </p:sp>
    </p:spTree>
    <p:extLst>
      <p:ext uri="{BB962C8B-B14F-4D97-AF65-F5344CB8AC3E}">
        <p14:creationId xmlns:p14="http://schemas.microsoft.com/office/powerpoint/2010/main" val="24111373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Outline</a:t>
            </a:r>
          </a:p>
        </p:txBody>
      </p:sp>
      <p:sp>
        <p:nvSpPr>
          <p:cNvPr id="564" name="Shape 564"/>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靜態網頁以外的爬蟲</a:t>
            </a:r>
          </a:p>
          <a:p>
            <a:pPr marL="1028700" lvl="1" indent="-342900">
              <a:spcBef>
                <a:spcPts val="0"/>
              </a:spcBef>
              <a:buClr>
                <a:schemeClr val="lt2"/>
              </a:buClr>
            </a:pPr>
            <a:r>
              <a:rPr lang="zh-TW" dirty="0">
                <a:solidFill>
                  <a:schemeClr val="lt2"/>
                </a:solidFill>
              </a:rPr>
              <a:t>圖片爬蟲</a:t>
            </a:r>
          </a:p>
          <a:p>
            <a:pPr marL="1028700" lvl="1" indent="-342900">
              <a:spcBef>
                <a:spcPts val="0"/>
              </a:spcBef>
            </a:pPr>
            <a:r>
              <a:rPr lang="zh-TW" dirty="0"/>
              <a:t>檔案爬蟲</a:t>
            </a:r>
          </a:p>
          <a:p>
            <a:pPr marL="1028700" lvl="1" indent="-342900">
              <a:spcBef>
                <a:spcPts val="0"/>
              </a:spcBef>
              <a:buClr>
                <a:schemeClr val="lt2"/>
              </a:buClr>
            </a:pPr>
            <a:r>
              <a:rPr lang="zh-TW" dirty="0">
                <a:solidFill>
                  <a:schemeClr val="lt2"/>
                </a:solidFill>
              </a:rPr>
              <a:t>網站爬蟲</a:t>
            </a:r>
          </a:p>
          <a:p>
            <a:pPr marL="685800" indent="-457200">
              <a:spcBef>
                <a:spcPts val="0"/>
              </a:spcBef>
              <a:buClr>
                <a:schemeClr val="lt2"/>
              </a:buClr>
            </a:pPr>
            <a:r>
              <a:rPr lang="zh-TW" dirty="0">
                <a:solidFill>
                  <a:schemeClr val="lt2"/>
                </a:solidFill>
              </a:rPr>
              <a:t>現實世界的爬蟲</a:t>
            </a:r>
          </a:p>
          <a:p>
            <a:pPr marL="1028700" lvl="1" indent="-342900">
              <a:spcBef>
                <a:spcPts val="0"/>
              </a:spcBef>
              <a:buClr>
                <a:schemeClr val="lt2"/>
              </a:buClr>
            </a:pPr>
            <a:r>
              <a:rPr lang="zh-TW" dirty="0">
                <a:solidFill>
                  <a:schemeClr val="lt2"/>
                </a:solidFill>
              </a:rPr>
              <a:t>現代網站爬蟲衍生的問題</a:t>
            </a:r>
          </a:p>
          <a:p>
            <a:pPr marL="1028700" lvl="1" indent="-342900">
              <a:spcBef>
                <a:spcPts val="0"/>
              </a:spcBef>
              <a:buClr>
                <a:schemeClr val="lt2"/>
              </a:buClr>
            </a:pPr>
            <a:r>
              <a:rPr lang="zh-TW" dirty="0">
                <a:solidFill>
                  <a:schemeClr val="lt2"/>
                </a:solidFill>
              </a:rPr>
              <a:t>動態網頁爬蟲</a:t>
            </a:r>
          </a:p>
        </p:txBody>
      </p:sp>
      <p:sp>
        <p:nvSpPr>
          <p:cNvPr id="565" name="Shape 56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159</a:t>
            </a:fld>
            <a:endParaRPr lang="zh-TW"/>
          </a:p>
        </p:txBody>
      </p:sp>
    </p:spTree>
    <p:extLst>
      <p:ext uri="{BB962C8B-B14F-4D97-AF65-F5344CB8AC3E}">
        <p14:creationId xmlns:p14="http://schemas.microsoft.com/office/powerpoint/2010/main" val="3274675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HTML </a:t>
            </a:r>
            <a:r>
              <a:rPr lang="zh-TW" altLang="en-US" dirty="0"/>
              <a:t>元素的組成 </a:t>
            </a:r>
            <a:r>
              <a:rPr lang="en-US" altLang="zh-TW" dirty="0"/>
              <a:t>-</a:t>
            </a:r>
            <a:r>
              <a:rPr lang="zh-TW" altLang="en-US" dirty="0"/>
              <a:t> 標籤 </a:t>
            </a:r>
            <a:r>
              <a:rPr lang="en-US" altLang="zh-TW" dirty="0"/>
              <a:t>(Tags)</a:t>
            </a:r>
            <a:endParaRPr lang="zh-TW" altLang="en-US" dirty="0"/>
          </a:p>
        </p:txBody>
      </p:sp>
      <p:sp>
        <p:nvSpPr>
          <p:cNvPr id="3" name="內容版面配置區 2"/>
          <p:cNvSpPr>
            <a:spLocks noGrp="1"/>
          </p:cNvSpPr>
          <p:nvPr>
            <p:ph idx="1"/>
          </p:nvPr>
        </p:nvSpPr>
        <p:spPr>
          <a:xfrm>
            <a:off x="323528" y="1196976"/>
            <a:ext cx="8820472" cy="1079896"/>
          </a:xfrm>
        </p:spPr>
        <p:txBody>
          <a:bodyPr/>
          <a:lstStyle/>
          <a:p>
            <a:r>
              <a:rPr lang="zh-TW" altLang="en-US" dirty="0"/>
              <a:t>標籤通常是成對出現，有一個</a:t>
            </a:r>
            <a:r>
              <a:rPr lang="zh-TW" altLang="en-US" b="1" dirty="0">
                <a:solidFill>
                  <a:srgbClr val="00B050"/>
                </a:solidFill>
              </a:rPr>
              <a:t>開始標籤 </a:t>
            </a:r>
            <a:r>
              <a:rPr lang="en-US" altLang="zh-TW" b="1" dirty="0">
                <a:solidFill>
                  <a:srgbClr val="00B050"/>
                </a:solidFill>
              </a:rPr>
              <a:t>(start</a:t>
            </a:r>
            <a:r>
              <a:rPr lang="zh-TW" altLang="en-US" b="1" dirty="0">
                <a:solidFill>
                  <a:srgbClr val="00B050"/>
                </a:solidFill>
              </a:rPr>
              <a:t> </a:t>
            </a:r>
            <a:r>
              <a:rPr lang="en-US" altLang="zh-TW" b="1" dirty="0">
                <a:solidFill>
                  <a:srgbClr val="00B050"/>
                </a:solidFill>
              </a:rPr>
              <a:t>tag) </a:t>
            </a:r>
            <a:r>
              <a:rPr lang="zh-TW" altLang="en-US" dirty="0"/>
              <a:t>與</a:t>
            </a:r>
            <a:r>
              <a:rPr lang="zh-TW" altLang="en-US" b="1" dirty="0">
                <a:solidFill>
                  <a:srgbClr val="00B050"/>
                </a:solidFill>
              </a:rPr>
              <a:t>結束標籤 </a:t>
            </a:r>
            <a:r>
              <a:rPr lang="en-US" altLang="zh-TW" b="1" dirty="0">
                <a:solidFill>
                  <a:srgbClr val="00B050"/>
                </a:solidFill>
              </a:rPr>
              <a:t>(end tag)</a:t>
            </a:r>
            <a:r>
              <a:rPr lang="zh-TW" altLang="en-US" dirty="0"/>
              <a:t>，例如此處的 </a:t>
            </a:r>
            <a:r>
              <a:rPr lang="en-US" altLang="zh-TW" dirty="0"/>
              <a:t> &lt;h1&gt;, &lt;/h1&gt;</a:t>
            </a:r>
          </a:p>
          <a:p>
            <a:endParaRPr lang="en-US" altLang="zh-TW" dirty="0"/>
          </a:p>
          <a:p>
            <a:pPr marL="0" indent="0">
              <a:buNone/>
            </a:pPr>
            <a:endParaRPr lang="en-US" altLang="zh-TW" dirty="0"/>
          </a:p>
          <a:p>
            <a:pPr marL="0" indent="0">
              <a:buNone/>
            </a:pPr>
            <a:endParaRPr lang="en-US" altLang="zh-TW" dirty="0"/>
          </a:p>
          <a:p>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16</a:t>
            </a:fld>
            <a:endParaRPr lang="en-US" altLang="zh-TW" dirty="0"/>
          </a:p>
        </p:txBody>
      </p:sp>
      <p:sp>
        <p:nvSpPr>
          <p:cNvPr id="5" name="文字方塊 4"/>
          <p:cNvSpPr txBox="1"/>
          <p:nvPr/>
        </p:nvSpPr>
        <p:spPr>
          <a:xfrm>
            <a:off x="2987824" y="2458566"/>
            <a:ext cx="3168352" cy="360040"/>
          </a:xfrm>
          <a:prstGeom prst="rect">
            <a:avLst/>
          </a:prstGeom>
          <a:solidFill>
            <a:schemeClr val="tx1"/>
          </a:solidFill>
        </p:spPr>
        <p:txBody>
          <a:bodyPr wrap="square" rtlCol="0" anchor="t" anchorCtr="0">
            <a:noAutofit/>
          </a:bodyPr>
          <a:lstStyle/>
          <a:p>
            <a:pPr marL="90000" algn="ctr"/>
            <a:r>
              <a:rPr lang="en-US" altLang="zh-TW" b="1" dirty="0">
                <a:solidFill>
                  <a:srgbClr val="92D050"/>
                </a:solidFill>
                <a:latin typeface="Consolas" panose="020B0609020204030204" pitchFamily="49" charset="0"/>
                <a:ea typeface="+mn-ea"/>
                <a:cs typeface="Consolas" panose="020B0609020204030204" pitchFamily="49" charset="0"/>
              </a:rPr>
              <a:t>&lt;h1&gt;</a:t>
            </a:r>
            <a:r>
              <a:rPr lang="en-US" altLang="zh-TW" b="1" dirty="0">
                <a:solidFill>
                  <a:srgbClr val="FF0000"/>
                </a:solidFill>
                <a:latin typeface="Consolas" panose="020B0609020204030204" pitchFamily="49" charset="0"/>
                <a:ea typeface="+mn-ea"/>
                <a:cs typeface="Consolas" panose="020B0609020204030204" pitchFamily="49" charset="0"/>
              </a:rPr>
              <a:t>I am heading!</a:t>
            </a:r>
            <a:r>
              <a:rPr lang="en-US" altLang="zh-TW" b="1" dirty="0">
                <a:solidFill>
                  <a:srgbClr val="92D050"/>
                </a:solidFill>
                <a:latin typeface="Consolas" panose="020B0609020204030204" pitchFamily="49" charset="0"/>
                <a:ea typeface="+mn-ea"/>
                <a:cs typeface="Consolas" panose="020B0609020204030204" pitchFamily="49" charset="0"/>
              </a:rPr>
              <a:t>&lt;/h1&gt;</a:t>
            </a:r>
          </a:p>
        </p:txBody>
      </p:sp>
      <p:sp>
        <p:nvSpPr>
          <p:cNvPr id="7" name="文字方塊 6"/>
          <p:cNvSpPr txBox="1"/>
          <p:nvPr/>
        </p:nvSpPr>
        <p:spPr>
          <a:xfrm>
            <a:off x="1529408" y="4016529"/>
            <a:ext cx="6408712" cy="372986"/>
          </a:xfrm>
          <a:prstGeom prst="rect">
            <a:avLst/>
          </a:prstGeom>
          <a:solidFill>
            <a:schemeClr val="tx1"/>
          </a:solidFill>
        </p:spPr>
        <p:txBody>
          <a:bodyPr wrap="square" rtlCol="0" anchor="t" anchorCtr="0">
            <a:noAutofit/>
          </a:bodyPr>
          <a:lstStyle/>
          <a:p>
            <a:pPr algn="ctr"/>
            <a:r>
              <a:rPr lang="en-US" altLang="zh-TW" b="1" dirty="0">
                <a:solidFill>
                  <a:srgbClr val="92D050"/>
                </a:solidFill>
                <a:latin typeface="Consolas" panose="020B0609020204030204" pitchFamily="49" charset="0"/>
                <a:cs typeface="Consolas" panose="020B0609020204030204" pitchFamily="49" charset="0"/>
              </a:rPr>
              <a:t>&lt;p </a:t>
            </a:r>
            <a:r>
              <a:rPr lang="en-US" altLang="zh-TW" b="1" dirty="0">
                <a:solidFill>
                  <a:srgbClr val="66CCFF"/>
                </a:solidFill>
                <a:latin typeface="Consolas" panose="020B0609020204030204" pitchFamily="49" charset="0"/>
                <a:cs typeface="Consolas" panose="020B0609020204030204" pitchFamily="49" charset="0"/>
              </a:rPr>
              <a:t>class=</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66CCFF"/>
                </a:solidFill>
                <a:latin typeface="Consolas" panose="020B0609020204030204" pitchFamily="49" charset="0"/>
                <a:cs typeface="Consolas" panose="020B0609020204030204" pitchFamily="49" charset="0"/>
              </a:rPr>
              <a:t>Hi!</a:t>
            </a:r>
            <a:r>
              <a:rPr lang="zh-TW" altLang="en-US" b="1" dirty="0">
                <a:solidFill>
                  <a:srgbClr val="66CCFF"/>
                </a:solidFill>
                <a:latin typeface="Consolas" panose="020B0609020204030204" pitchFamily="49" charset="0"/>
                <a:cs typeface="Consolas" panose="020B0609020204030204" pitchFamily="49" charset="0"/>
              </a:rPr>
              <a:t>我是 </a:t>
            </a:r>
            <a:r>
              <a:rPr lang="en-US" altLang="zh-TW" b="1" dirty="0">
                <a:solidFill>
                  <a:srgbClr val="66CCFF"/>
                </a:solidFill>
                <a:latin typeface="Consolas" panose="020B0609020204030204" pitchFamily="49" charset="0"/>
                <a:cs typeface="Consolas" panose="020B0609020204030204" pitchFamily="49" charset="0"/>
              </a:rPr>
              <a:t>attributes</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92D050"/>
                </a:solidFill>
                <a:latin typeface="Consolas" panose="020B0609020204030204" pitchFamily="49" charset="0"/>
                <a:cs typeface="Consolas" panose="020B0609020204030204" pitchFamily="49" charset="0"/>
              </a:rPr>
              <a:t>&gt;</a:t>
            </a:r>
            <a:r>
              <a:rPr lang="en-US" altLang="zh-TW" b="1" dirty="0">
                <a:solidFill>
                  <a:srgbClr val="FF0000"/>
                </a:solidFill>
                <a:latin typeface="Consolas" panose="020B0609020204030204" pitchFamily="49" charset="0"/>
                <a:cs typeface="Consolas" panose="020B0609020204030204" pitchFamily="49" charset="0"/>
              </a:rPr>
              <a:t>Hi!</a:t>
            </a:r>
            <a:r>
              <a:rPr lang="zh-TW" altLang="en-US" b="1" dirty="0">
                <a:solidFill>
                  <a:srgbClr val="FF0000"/>
                </a:solidFill>
                <a:latin typeface="Consolas" panose="020B0609020204030204" pitchFamily="49" charset="0"/>
                <a:cs typeface="Consolas" panose="020B0609020204030204" pitchFamily="49" charset="0"/>
              </a:rPr>
              <a:t>我是 </a:t>
            </a:r>
            <a:r>
              <a:rPr lang="en-US" altLang="zh-TW" b="1" dirty="0">
                <a:solidFill>
                  <a:srgbClr val="FF0000"/>
                </a:solidFill>
                <a:latin typeface="Consolas" panose="020B0609020204030204" pitchFamily="49" charset="0"/>
                <a:cs typeface="Consolas" panose="020B0609020204030204" pitchFamily="49" charset="0"/>
              </a:rPr>
              <a:t>contents</a:t>
            </a:r>
            <a:r>
              <a:rPr lang="en-US" altLang="zh-TW" b="1" dirty="0">
                <a:solidFill>
                  <a:srgbClr val="92D050"/>
                </a:solidFill>
                <a:latin typeface="Consolas" panose="020B0609020204030204" pitchFamily="49" charset="0"/>
                <a:cs typeface="Consolas" panose="020B0609020204030204" pitchFamily="49" charset="0"/>
              </a:rPr>
              <a:t>&lt;/p&gt; </a:t>
            </a:r>
            <a:endParaRPr lang="zh-TW" altLang="en-US" b="1" dirty="0"/>
          </a:p>
        </p:txBody>
      </p:sp>
      <p:sp>
        <p:nvSpPr>
          <p:cNvPr id="9" name="文字方塊 8"/>
          <p:cNvSpPr txBox="1"/>
          <p:nvPr/>
        </p:nvSpPr>
        <p:spPr>
          <a:xfrm>
            <a:off x="2519611" y="5847411"/>
            <a:ext cx="4320480" cy="360040"/>
          </a:xfrm>
          <a:prstGeom prst="rect">
            <a:avLst/>
          </a:prstGeom>
          <a:solidFill>
            <a:schemeClr val="tx1"/>
          </a:solidFill>
        </p:spPr>
        <p:txBody>
          <a:bodyPr wrap="square" rtlCol="0" anchor="t" anchorCtr="0">
            <a:noAutofit/>
          </a:bodyPr>
          <a:lstStyle/>
          <a:p>
            <a:pPr marL="90000" algn="ctr"/>
            <a:r>
              <a:rPr lang="en-US" altLang="zh-TW" b="1" dirty="0">
                <a:solidFill>
                  <a:srgbClr val="92D050"/>
                </a:solidFill>
                <a:latin typeface="Consolas" panose="020B0609020204030204" pitchFamily="49" charset="0"/>
                <a:cs typeface="Consolas" panose="020B0609020204030204" pitchFamily="49" charset="0"/>
              </a:rPr>
              <a:t>&lt;title&gt;</a:t>
            </a:r>
            <a:r>
              <a:rPr lang="en-US" altLang="zh-TW" b="1" dirty="0">
                <a:solidFill>
                  <a:srgbClr val="FF0000"/>
                </a:solidFill>
                <a:latin typeface="Consolas" panose="020B0609020204030204" pitchFamily="49" charset="0"/>
                <a:cs typeface="Consolas" panose="020B0609020204030204" pitchFamily="49" charset="0"/>
              </a:rPr>
              <a:t>My Coding</a:t>
            </a:r>
            <a:r>
              <a:rPr lang="zh-TW" altLang="en-US" b="1" dirty="0">
                <a:solidFill>
                  <a:srgbClr val="FF0000"/>
                </a:solidFill>
                <a:latin typeface="Consolas" panose="020B0609020204030204" pitchFamily="49" charset="0"/>
                <a:cs typeface="Consolas" panose="020B0609020204030204" pitchFamily="49" charset="0"/>
              </a:rPr>
              <a:t> </a:t>
            </a:r>
            <a:r>
              <a:rPr lang="en-US" altLang="zh-TW" b="1" dirty="0">
                <a:solidFill>
                  <a:srgbClr val="FF0000"/>
                </a:solidFill>
                <a:latin typeface="Consolas" panose="020B0609020204030204" pitchFamily="49" charset="0"/>
                <a:cs typeface="Consolas" panose="020B0609020204030204" pitchFamily="49" charset="0"/>
              </a:rPr>
              <a:t>Journal</a:t>
            </a:r>
            <a:r>
              <a:rPr lang="en-US" altLang="zh-TW" b="1" dirty="0">
                <a:solidFill>
                  <a:srgbClr val="92D050"/>
                </a:solidFill>
                <a:latin typeface="Consolas" panose="020B0609020204030204" pitchFamily="49" charset="0"/>
                <a:cs typeface="Consolas" panose="020B0609020204030204" pitchFamily="49" charset="0"/>
              </a:rPr>
              <a:t>&lt;/title&gt;</a:t>
            </a:r>
          </a:p>
        </p:txBody>
      </p:sp>
      <p:sp>
        <p:nvSpPr>
          <p:cNvPr id="10" name="內容版面配置區 2"/>
          <p:cNvSpPr txBox="1">
            <a:spLocks/>
          </p:cNvSpPr>
          <p:nvPr/>
        </p:nvSpPr>
        <p:spPr bwMode="blackWhite">
          <a:xfrm>
            <a:off x="328510" y="3173359"/>
            <a:ext cx="8820472" cy="88251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10000"/>
              </a:spcBef>
              <a:spcAft>
                <a:spcPct val="10000"/>
              </a:spcAft>
              <a:buClr>
                <a:srgbClr val="FF7C80"/>
              </a:buClr>
              <a:buSzPct val="80000"/>
              <a:buFont typeface="Wingdings" panose="05000000000000000000" pitchFamily="2" charset="2"/>
              <a:buChar char="p"/>
              <a:defRPr sz="2800">
                <a:solidFill>
                  <a:schemeClr val="tx1"/>
                </a:solidFill>
                <a:latin typeface="Corbel" pitchFamily="34" charset="0"/>
                <a:ea typeface="+mn-ea"/>
                <a:cs typeface="+mn-cs"/>
              </a:defRPr>
            </a:lvl1pPr>
            <a:lvl2pPr marL="742950" indent="-285750" algn="l" rtl="0" eaLnBrk="0" fontAlgn="base" hangingPunct="0">
              <a:lnSpc>
                <a:spcPct val="120000"/>
              </a:lnSpc>
              <a:spcBef>
                <a:spcPct val="10000"/>
              </a:spcBef>
              <a:spcAft>
                <a:spcPct val="10000"/>
              </a:spcAft>
              <a:buClr>
                <a:srgbClr val="92D050"/>
              </a:buClr>
              <a:buSzPct val="70000"/>
              <a:buFont typeface="Wingdings" panose="05000000000000000000" pitchFamily="2" charset="2"/>
              <a:buChar char="p"/>
              <a:defRPr sz="2400">
                <a:solidFill>
                  <a:schemeClr val="tx1"/>
                </a:solidFill>
                <a:latin typeface="Corbel" pitchFamily="34" charset="0"/>
                <a:ea typeface="+mn-ea"/>
              </a:defRPr>
            </a:lvl2pPr>
            <a:lvl3pPr marL="1143000" indent="-228600" algn="l" rtl="0" eaLnBrk="0" fontAlgn="base" hangingPunct="0">
              <a:lnSpc>
                <a:spcPct val="120000"/>
              </a:lnSpc>
              <a:spcBef>
                <a:spcPct val="10000"/>
              </a:spcBef>
              <a:spcAft>
                <a:spcPct val="10000"/>
              </a:spcAft>
              <a:buClr>
                <a:srgbClr val="FF6600"/>
              </a:buClr>
              <a:buSzPct val="75000"/>
              <a:buFont typeface="Wingdings" panose="05000000000000000000" pitchFamily="2" charset="2"/>
              <a:buChar char="p"/>
              <a:defRPr sz="2000">
                <a:solidFill>
                  <a:schemeClr val="tx1"/>
                </a:solidFill>
                <a:latin typeface="Corbel" pitchFamily="34" charset="0"/>
                <a:ea typeface="+mn-ea"/>
              </a:defRPr>
            </a:lvl3pPr>
            <a:lvl4pPr marL="1600200" indent="-228600" algn="l" rtl="0" eaLnBrk="0" fontAlgn="base" hangingPunct="0">
              <a:lnSpc>
                <a:spcPct val="120000"/>
              </a:lnSpc>
              <a:spcBef>
                <a:spcPct val="10000"/>
              </a:spcBef>
              <a:spcAft>
                <a:spcPct val="10000"/>
              </a:spcAft>
              <a:buClr>
                <a:srgbClr val="0070C0"/>
              </a:buClr>
              <a:buSzPct val="75000"/>
              <a:buFont typeface="Wingdings" panose="05000000000000000000" pitchFamily="2" charset="2"/>
              <a:buChar char="p"/>
              <a:defRPr sz="2000">
                <a:solidFill>
                  <a:schemeClr val="tx1"/>
                </a:solidFill>
                <a:latin typeface="Corbel" pitchFamily="34" charset="0"/>
                <a:ea typeface="+mn-ea"/>
              </a:defRPr>
            </a:lvl4pPr>
            <a:lvl5pPr marL="2057400" indent="-228600" algn="l" rtl="0" eaLnBrk="0" fontAlgn="base" hangingPunct="0">
              <a:lnSpc>
                <a:spcPct val="120000"/>
              </a:lnSpc>
              <a:spcBef>
                <a:spcPct val="10000"/>
              </a:spcBef>
              <a:spcAft>
                <a:spcPct val="10000"/>
              </a:spcAft>
              <a:buClr>
                <a:srgbClr val="FFC000"/>
              </a:buClr>
              <a:buSzPct val="75000"/>
              <a:buFont typeface="Wingdings" panose="05000000000000000000" pitchFamily="2" charset="2"/>
              <a:buChar char="p"/>
              <a:defRPr sz="2000">
                <a:solidFill>
                  <a:schemeClr val="tx1"/>
                </a:solidFill>
                <a:latin typeface="Corbel" pitchFamily="34" charset="0"/>
                <a:ea typeface="+mn-ea"/>
              </a:defRPr>
            </a:lvl5pPr>
            <a:lvl6pPr marL="25146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6pPr>
            <a:lvl7pPr marL="29718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7pPr>
            <a:lvl8pPr marL="34290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8pPr>
            <a:lvl9pPr marL="38862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9pPr>
          </a:lstStyle>
          <a:p>
            <a:r>
              <a:rPr lang="zh-TW" altLang="en-US" kern="0" dirty="0"/>
              <a:t>標籤內可以有</a:t>
            </a:r>
            <a:r>
              <a:rPr lang="zh-TW" altLang="en-US" b="1" kern="0" dirty="0">
                <a:solidFill>
                  <a:srgbClr val="0070C0"/>
                </a:solidFill>
              </a:rPr>
              <a:t>屬性 </a:t>
            </a:r>
            <a:r>
              <a:rPr lang="en-US" altLang="zh-TW" b="1" kern="0" dirty="0">
                <a:solidFill>
                  <a:srgbClr val="0070C0"/>
                </a:solidFill>
              </a:rPr>
              <a:t>(attributes) </a:t>
            </a:r>
            <a:r>
              <a:rPr lang="zh-TW" altLang="en-US" kern="0" dirty="0"/>
              <a:t>來說明這個標籤的性質</a:t>
            </a:r>
            <a:endParaRPr lang="en-US" altLang="zh-TW" kern="0" dirty="0"/>
          </a:p>
        </p:txBody>
      </p:sp>
      <p:sp>
        <p:nvSpPr>
          <p:cNvPr id="11" name="內容版面配置區 2"/>
          <p:cNvSpPr txBox="1">
            <a:spLocks/>
          </p:cNvSpPr>
          <p:nvPr/>
        </p:nvSpPr>
        <p:spPr bwMode="blackWhite">
          <a:xfrm>
            <a:off x="269615" y="4604747"/>
            <a:ext cx="8820472" cy="108596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10000"/>
              </a:spcBef>
              <a:spcAft>
                <a:spcPct val="10000"/>
              </a:spcAft>
              <a:buClr>
                <a:srgbClr val="FF7C80"/>
              </a:buClr>
              <a:buSzPct val="80000"/>
              <a:buFont typeface="Wingdings" panose="05000000000000000000" pitchFamily="2" charset="2"/>
              <a:buChar char="p"/>
              <a:defRPr sz="2800">
                <a:solidFill>
                  <a:schemeClr val="tx1"/>
                </a:solidFill>
                <a:latin typeface="Corbel" pitchFamily="34" charset="0"/>
                <a:ea typeface="+mn-ea"/>
                <a:cs typeface="+mn-cs"/>
              </a:defRPr>
            </a:lvl1pPr>
            <a:lvl2pPr marL="742950" indent="-285750" algn="l" rtl="0" eaLnBrk="0" fontAlgn="base" hangingPunct="0">
              <a:lnSpc>
                <a:spcPct val="120000"/>
              </a:lnSpc>
              <a:spcBef>
                <a:spcPct val="10000"/>
              </a:spcBef>
              <a:spcAft>
                <a:spcPct val="10000"/>
              </a:spcAft>
              <a:buClr>
                <a:srgbClr val="92D050"/>
              </a:buClr>
              <a:buSzPct val="70000"/>
              <a:buFont typeface="Wingdings" panose="05000000000000000000" pitchFamily="2" charset="2"/>
              <a:buChar char="p"/>
              <a:defRPr sz="2400">
                <a:solidFill>
                  <a:schemeClr val="tx1"/>
                </a:solidFill>
                <a:latin typeface="Corbel" pitchFamily="34" charset="0"/>
                <a:ea typeface="+mn-ea"/>
              </a:defRPr>
            </a:lvl2pPr>
            <a:lvl3pPr marL="1143000" indent="-228600" algn="l" rtl="0" eaLnBrk="0" fontAlgn="base" hangingPunct="0">
              <a:lnSpc>
                <a:spcPct val="120000"/>
              </a:lnSpc>
              <a:spcBef>
                <a:spcPct val="10000"/>
              </a:spcBef>
              <a:spcAft>
                <a:spcPct val="10000"/>
              </a:spcAft>
              <a:buClr>
                <a:srgbClr val="FF6600"/>
              </a:buClr>
              <a:buSzPct val="75000"/>
              <a:buFont typeface="Wingdings" panose="05000000000000000000" pitchFamily="2" charset="2"/>
              <a:buChar char="p"/>
              <a:defRPr sz="2000">
                <a:solidFill>
                  <a:schemeClr val="tx1"/>
                </a:solidFill>
                <a:latin typeface="Corbel" pitchFamily="34" charset="0"/>
                <a:ea typeface="+mn-ea"/>
              </a:defRPr>
            </a:lvl3pPr>
            <a:lvl4pPr marL="1600200" indent="-228600" algn="l" rtl="0" eaLnBrk="0" fontAlgn="base" hangingPunct="0">
              <a:lnSpc>
                <a:spcPct val="120000"/>
              </a:lnSpc>
              <a:spcBef>
                <a:spcPct val="10000"/>
              </a:spcBef>
              <a:spcAft>
                <a:spcPct val="10000"/>
              </a:spcAft>
              <a:buClr>
                <a:srgbClr val="0070C0"/>
              </a:buClr>
              <a:buSzPct val="75000"/>
              <a:buFont typeface="Wingdings" panose="05000000000000000000" pitchFamily="2" charset="2"/>
              <a:buChar char="p"/>
              <a:defRPr sz="2000">
                <a:solidFill>
                  <a:schemeClr val="tx1"/>
                </a:solidFill>
                <a:latin typeface="Corbel" pitchFamily="34" charset="0"/>
                <a:ea typeface="+mn-ea"/>
              </a:defRPr>
            </a:lvl4pPr>
            <a:lvl5pPr marL="2057400" indent="-228600" algn="l" rtl="0" eaLnBrk="0" fontAlgn="base" hangingPunct="0">
              <a:lnSpc>
                <a:spcPct val="120000"/>
              </a:lnSpc>
              <a:spcBef>
                <a:spcPct val="10000"/>
              </a:spcBef>
              <a:spcAft>
                <a:spcPct val="10000"/>
              </a:spcAft>
              <a:buClr>
                <a:srgbClr val="FFC000"/>
              </a:buClr>
              <a:buSzPct val="75000"/>
              <a:buFont typeface="Wingdings" panose="05000000000000000000" pitchFamily="2" charset="2"/>
              <a:buChar char="p"/>
              <a:defRPr sz="2000">
                <a:solidFill>
                  <a:schemeClr val="tx1"/>
                </a:solidFill>
                <a:latin typeface="Corbel" pitchFamily="34" charset="0"/>
                <a:ea typeface="+mn-ea"/>
              </a:defRPr>
            </a:lvl5pPr>
            <a:lvl6pPr marL="25146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6pPr>
            <a:lvl7pPr marL="29718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7pPr>
            <a:lvl8pPr marL="34290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8pPr>
            <a:lvl9pPr marL="38862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9pPr>
          </a:lstStyle>
          <a:p>
            <a:r>
              <a:rPr lang="zh-TW" altLang="en-US" kern="0" dirty="0"/>
              <a:t>開始標籤與結束標籤所包含的即為</a:t>
            </a:r>
            <a:r>
              <a:rPr lang="zh-TW" altLang="en-US" b="1" kern="0" dirty="0">
                <a:solidFill>
                  <a:srgbClr val="FF0000"/>
                </a:solidFill>
              </a:rPr>
              <a:t>內容 </a:t>
            </a:r>
            <a:r>
              <a:rPr lang="en-US" altLang="zh-TW" b="1" kern="0" dirty="0">
                <a:solidFill>
                  <a:srgbClr val="FF0000"/>
                </a:solidFill>
              </a:rPr>
              <a:t>(contents)</a:t>
            </a:r>
            <a:r>
              <a:rPr lang="zh-TW" altLang="en-US" kern="0" dirty="0"/>
              <a:t>，通常為顯示在網頁上的文字</a:t>
            </a:r>
            <a:endParaRPr lang="en-US" altLang="zh-TW" kern="0" dirty="0"/>
          </a:p>
        </p:txBody>
      </p:sp>
      <p:sp>
        <p:nvSpPr>
          <p:cNvPr id="8" name="文字方塊 7"/>
          <p:cNvSpPr txBox="1"/>
          <p:nvPr/>
        </p:nvSpPr>
        <p:spPr>
          <a:xfrm>
            <a:off x="1497886" y="2380208"/>
            <a:ext cx="1260301" cy="488556"/>
          </a:xfrm>
          <a:prstGeom prst="rect">
            <a:avLst/>
          </a:prstGeom>
          <a:noFill/>
        </p:spPr>
        <p:txBody>
          <a:bodyPr wrap="square" rtlCol="0" anchor="ctr" anchorCtr="1">
            <a:noAutofit/>
          </a:bodyPr>
          <a:lstStyle/>
          <a:p>
            <a:r>
              <a:rPr lang="zh-TW" altLang="en-US" b="1" dirty="0">
                <a:latin typeface="Corbel" pitchFamily="34" charset="0"/>
                <a:ea typeface="+mn-ea"/>
              </a:rPr>
              <a:t>開始標籤</a:t>
            </a:r>
          </a:p>
        </p:txBody>
      </p:sp>
      <p:sp>
        <p:nvSpPr>
          <p:cNvPr id="12" name="文字方塊 11"/>
          <p:cNvSpPr txBox="1"/>
          <p:nvPr/>
        </p:nvSpPr>
        <p:spPr>
          <a:xfrm>
            <a:off x="6444209" y="2424112"/>
            <a:ext cx="1260301" cy="488556"/>
          </a:xfrm>
          <a:prstGeom prst="rect">
            <a:avLst/>
          </a:prstGeom>
          <a:noFill/>
        </p:spPr>
        <p:txBody>
          <a:bodyPr wrap="square" rtlCol="0" anchor="ctr" anchorCtr="1">
            <a:noAutofit/>
          </a:bodyPr>
          <a:lstStyle/>
          <a:p>
            <a:r>
              <a:rPr lang="zh-TW" altLang="en-US" b="1" dirty="0">
                <a:latin typeface="Corbel" pitchFamily="34" charset="0"/>
                <a:ea typeface="+mn-ea"/>
              </a:rPr>
              <a:t>結束標籤</a:t>
            </a:r>
          </a:p>
        </p:txBody>
      </p:sp>
      <p:pic>
        <p:nvPicPr>
          <p:cNvPr id="1048" name="Picture 24" descr="右箭頭符號 尺寸：512x512p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147033" y="2375465"/>
            <a:ext cx="537203" cy="53720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右箭頭符號 尺寸：512x512p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8551" y="2369984"/>
            <a:ext cx="537203" cy="53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8869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檔案爬蟲 - 超連結檔案</a:t>
            </a:r>
          </a:p>
        </p:txBody>
      </p:sp>
      <p:sp>
        <p:nvSpPr>
          <p:cNvPr id="572" name="Shape 572"/>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透過開發者工具查看檔案的 tag</a:t>
            </a:r>
          </a:p>
        </p:txBody>
      </p:sp>
      <p:sp>
        <p:nvSpPr>
          <p:cNvPr id="573" name="Shape 57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160</a:t>
            </a:fld>
            <a:endParaRPr lang="zh-TW"/>
          </a:p>
        </p:txBody>
      </p:sp>
      <p:pic>
        <p:nvPicPr>
          <p:cNvPr id="574" name="Shape 574"/>
          <p:cNvPicPr preferRelativeResize="0"/>
          <p:nvPr/>
        </p:nvPicPr>
        <p:blipFill>
          <a:blip r:embed="rId3">
            <a:alphaModFix/>
          </a:blip>
          <a:stretch>
            <a:fillRect/>
          </a:stretch>
        </p:blipFill>
        <p:spPr>
          <a:xfrm>
            <a:off x="0" y="2035904"/>
            <a:ext cx="9143998" cy="2786191"/>
          </a:xfrm>
          <a:prstGeom prst="rect">
            <a:avLst/>
          </a:prstGeom>
          <a:noFill/>
          <a:ln>
            <a:noFill/>
          </a:ln>
        </p:spPr>
      </p:pic>
      <p:sp>
        <p:nvSpPr>
          <p:cNvPr id="575" name="Shape 575"/>
          <p:cNvSpPr/>
          <p:nvPr/>
        </p:nvSpPr>
        <p:spPr>
          <a:xfrm>
            <a:off x="7157800" y="2173575"/>
            <a:ext cx="849600" cy="7995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76" name="Shape 576"/>
          <p:cNvPicPr preferRelativeResize="0"/>
          <p:nvPr/>
        </p:nvPicPr>
        <p:blipFill>
          <a:blip r:embed="rId4">
            <a:alphaModFix/>
          </a:blip>
          <a:stretch>
            <a:fillRect/>
          </a:stretch>
        </p:blipFill>
        <p:spPr>
          <a:xfrm>
            <a:off x="0" y="4945500"/>
            <a:ext cx="9144000" cy="1219200"/>
          </a:xfrm>
          <a:prstGeom prst="rect">
            <a:avLst/>
          </a:prstGeom>
          <a:noFill/>
          <a:ln>
            <a:noFill/>
          </a:ln>
        </p:spPr>
      </p:pic>
      <p:sp>
        <p:nvSpPr>
          <p:cNvPr id="577" name="Shape 577"/>
          <p:cNvSpPr/>
          <p:nvPr/>
        </p:nvSpPr>
        <p:spPr>
          <a:xfrm>
            <a:off x="49975" y="4971750"/>
            <a:ext cx="849600" cy="2250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8" name="Shape 578"/>
          <p:cNvSpPr/>
          <p:nvPr/>
        </p:nvSpPr>
        <p:spPr>
          <a:xfrm>
            <a:off x="49975" y="5773725"/>
            <a:ext cx="849600" cy="2250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9" name="Shape 579"/>
          <p:cNvSpPr/>
          <p:nvPr/>
        </p:nvSpPr>
        <p:spPr>
          <a:xfrm>
            <a:off x="142425" y="5372750"/>
            <a:ext cx="507300" cy="2250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32149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5"/>
                                        </p:tgtEl>
                                        <p:attrNameLst>
                                          <p:attrName>style.visibility</p:attrName>
                                        </p:attrNameLst>
                                      </p:cBhvr>
                                      <p:to>
                                        <p:strVal val="visible"/>
                                      </p:to>
                                    </p:set>
                                    <p:animEffect transition="in" filter="fade">
                                      <p:cBhvr>
                                        <p:cTn id="7" dur="1000"/>
                                        <p:tgtEl>
                                          <p:spTgt spid="5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6"/>
                                        </p:tgtEl>
                                        <p:attrNameLst>
                                          <p:attrName>style.visibility</p:attrName>
                                        </p:attrNameLst>
                                      </p:cBhvr>
                                      <p:to>
                                        <p:strVal val="visible"/>
                                      </p:to>
                                    </p:set>
                                    <p:animEffect transition="in" filter="fade">
                                      <p:cBhvr>
                                        <p:cTn id="12" dur="1000"/>
                                        <p:tgtEl>
                                          <p:spTgt spid="5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7"/>
                                        </p:tgtEl>
                                        <p:attrNameLst>
                                          <p:attrName>style.visibility</p:attrName>
                                        </p:attrNameLst>
                                      </p:cBhvr>
                                      <p:to>
                                        <p:strVal val="visible"/>
                                      </p:to>
                                    </p:set>
                                    <p:animEffect transition="in" filter="fade">
                                      <p:cBhvr>
                                        <p:cTn id="17" dur="1000"/>
                                        <p:tgtEl>
                                          <p:spTgt spid="577"/>
                                        </p:tgtEl>
                                      </p:cBhvr>
                                    </p:animEffect>
                                  </p:childTnLst>
                                </p:cTn>
                              </p:par>
                              <p:par>
                                <p:cTn id="18" presetID="10" presetClass="entr" presetSubtype="0" fill="hold" nodeType="withEffect">
                                  <p:stCondLst>
                                    <p:cond delay="0"/>
                                  </p:stCondLst>
                                  <p:childTnLst>
                                    <p:set>
                                      <p:cBhvr>
                                        <p:cTn id="19" dur="1" fill="hold">
                                          <p:stCondLst>
                                            <p:cond delay="0"/>
                                          </p:stCondLst>
                                        </p:cTn>
                                        <p:tgtEl>
                                          <p:spTgt spid="579"/>
                                        </p:tgtEl>
                                        <p:attrNameLst>
                                          <p:attrName>style.visibility</p:attrName>
                                        </p:attrNameLst>
                                      </p:cBhvr>
                                      <p:to>
                                        <p:strVal val="visible"/>
                                      </p:to>
                                    </p:set>
                                    <p:animEffect transition="in" filter="fade">
                                      <p:cBhvr>
                                        <p:cTn id="20" dur="1000"/>
                                        <p:tgtEl>
                                          <p:spTgt spid="579"/>
                                        </p:tgtEl>
                                      </p:cBhvr>
                                    </p:animEffect>
                                  </p:childTnLst>
                                </p:cTn>
                              </p:par>
                              <p:par>
                                <p:cTn id="21" presetID="10"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animEffect transition="in" filter="fade">
                                      <p:cBhvr>
                                        <p:cTn id="23" dur="10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檔案爬蟲 - 超連結的本體</a:t>
            </a:r>
          </a:p>
        </p:txBody>
      </p:sp>
      <p:sp>
        <p:nvSpPr>
          <p:cNvPr id="586" name="Shape 586"/>
          <p:cNvSpPr txBox="1">
            <a:spLocks noGrp="1"/>
          </p:cNvSpPr>
          <p:nvPr>
            <p:ph type="body" idx="1"/>
          </p:nvPr>
        </p:nvSpPr>
        <p:spPr>
          <a:xfrm>
            <a:off x="395525" y="1196975"/>
            <a:ext cx="8424600" cy="719100"/>
          </a:xfrm>
          <a:prstGeom prst="rect">
            <a:avLst/>
          </a:prstGeom>
        </p:spPr>
        <p:txBody>
          <a:bodyPr lIns="91425" tIns="91425" rIns="91425" bIns="91425" anchor="t" anchorCtr="0">
            <a:noAutofit/>
          </a:bodyPr>
          <a:lstStyle/>
          <a:p>
            <a:pPr marL="685800" indent="-457200">
              <a:spcBef>
                <a:spcPts val="0"/>
              </a:spcBef>
            </a:pPr>
            <a:r>
              <a:rPr lang="zh-TW" dirty="0"/>
              <a:t>外表看似圖片，但其實本體是超連結</a:t>
            </a:r>
          </a:p>
          <a:p>
            <a:pPr marL="0" lvl="0" indent="0" rtl="0">
              <a:spcBef>
                <a:spcPts val="0"/>
              </a:spcBef>
              <a:buNone/>
            </a:pPr>
            <a:endParaRPr dirty="0"/>
          </a:p>
        </p:txBody>
      </p:sp>
      <p:sp>
        <p:nvSpPr>
          <p:cNvPr id="587" name="Shape 58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161</a:t>
            </a:fld>
            <a:endParaRPr lang="zh-TW"/>
          </a:p>
        </p:txBody>
      </p:sp>
      <p:pic>
        <p:nvPicPr>
          <p:cNvPr id="588" name="Shape 588" descr="pdf-img.png"/>
          <p:cNvPicPr preferRelativeResize="0"/>
          <p:nvPr/>
        </p:nvPicPr>
        <p:blipFill>
          <a:blip r:embed="rId3">
            <a:alphaModFix/>
          </a:blip>
          <a:stretch>
            <a:fillRect/>
          </a:stretch>
        </p:blipFill>
        <p:spPr>
          <a:xfrm>
            <a:off x="6200076" y="4651825"/>
            <a:ext cx="972025" cy="1205899"/>
          </a:xfrm>
          <a:prstGeom prst="rect">
            <a:avLst/>
          </a:prstGeom>
          <a:noFill/>
          <a:ln>
            <a:noFill/>
          </a:ln>
        </p:spPr>
      </p:pic>
      <p:sp>
        <p:nvSpPr>
          <p:cNvPr id="589" name="Shape 589"/>
          <p:cNvSpPr txBox="1"/>
          <p:nvPr/>
        </p:nvSpPr>
        <p:spPr>
          <a:xfrm>
            <a:off x="539550" y="2868375"/>
            <a:ext cx="2331600" cy="1783500"/>
          </a:xfrm>
          <a:prstGeom prst="rect">
            <a:avLst/>
          </a:prstGeom>
          <a:noFill/>
          <a:ln>
            <a:noFill/>
          </a:ln>
        </p:spPr>
        <p:txBody>
          <a:bodyPr lIns="91425" tIns="91425" rIns="91425" bIns="91425" anchor="t" anchorCtr="0">
            <a:noAutofit/>
          </a:bodyPr>
          <a:lstStyle/>
          <a:p>
            <a:pPr lvl="0" rtl="0">
              <a:lnSpc>
                <a:spcPct val="120000"/>
              </a:lnSpc>
              <a:spcBef>
                <a:spcPts val="280"/>
              </a:spcBef>
              <a:spcAft>
                <a:spcPts val="280"/>
              </a:spcAft>
              <a:buClr>
                <a:schemeClr val="dk1"/>
              </a:buClr>
              <a:buSzPct val="39285"/>
              <a:buFont typeface="Arial"/>
              <a:buNone/>
            </a:pPr>
            <a:r>
              <a:rPr lang="zh-TW" sz="2800">
                <a:solidFill>
                  <a:srgbClr val="FF0000"/>
                </a:solidFill>
                <a:latin typeface="Corbel"/>
                <a:ea typeface="Corbel"/>
                <a:cs typeface="Corbel"/>
                <a:sym typeface="Corbel"/>
              </a:rPr>
              <a:t>&lt;a href=”...”&gt;</a:t>
            </a:r>
          </a:p>
          <a:p>
            <a:pPr lvl="0" rtl="0">
              <a:lnSpc>
                <a:spcPct val="120000"/>
              </a:lnSpc>
              <a:spcBef>
                <a:spcPts val="280"/>
              </a:spcBef>
              <a:spcAft>
                <a:spcPts val="280"/>
              </a:spcAft>
              <a:buClr>
                <a:schemeClr val="dk1"/>
              </a:buClr>
              <a:buFont typeface="Arial"/>
              <a:buNone/>
            </a:pPr>
            <a:endParaRPr sz="2800">
              <a:solidFill>
                <a:srgbClr val="FF0000"/>
              </a:solidFill>
              <a:latin typeface="Corbel"/>
              <a:ea typeface="Corbel"/>
              <a:cs typeface="Corbel"/>
              <a:sym typeface="Corbel"/>
            </a:endParaRPr>
          </a:p>
          <a:p>
            <a:pPr lvl="0" rtl="0">
              <a:lnSpc>
                <a:spcPct val="120000"/>
              </a:lnSpc>
              <a:spcBef>
                <a:spcPts val="280"/>
              </a:spcBef>
              <a:spcAft>
                <a:spcPts val="280"/>
              </a:spcAft>
              <a:buClr>
                <a:schemeClr val="dk1"/>
              </a:buClr>
              <a:buSzPct val="39285"/>
              <a:buFont typeface="Arial"/>
              <a:buNone/>
            </a:pPr>
            <a:r>
              <a:rPr lang="zh-TW" sz="2800">
                <a:solidFill>
                  <a:srgbClr val="FF0000"/>
                </a:solidFill>
                <a:latin typeface="Corbel"/>
                <a:ea typeface="Corbel"/>
                <a:cs typeface="Corbel"/>
                <a:sym typeface="Corbel"/>
              </a:rPr>
              <a:t>&lt;/a&gt;</a:t>
            </a:r>
          </a:p>
        </p:txBody>
      </p:sp>
      <p:pic>
        <p:nvPicPr>
          <p:cNvPr id="590" name="Shape 590"/>
          <p:cNvPicPr preferRelativeResize="0"/>
          <p:nvPr/>
        </p:nvPicPr>
        <p:blipFill>
          <a:blip r:embed="rId4">
            <a:alphaModFix/>
          </a:blip>
          <a:stretch>
            <a:fillRect/>
          </a:stretch>
        </p:blipFill>
        <p:spPr>
          <a:xfrm>
            <a:off x="4619575" y="2019999"/>
            <a:ext cx="4133024" cy="2092024"/>
          </a:xfrm>
          <a:prstGeom prst="rect">
            <a:avLst/>
          </a:prstGeom>
          <a:noFill/>
          <a:ln>
            <a:noFill/>
          </a:ln>
        </p:spPr>
      </p:pic>
      <p:cxnSp>
        <p:nvCxnSpPr>
          <p:cNvPr id="591" name="Shape 591"/>
          <p:cNvCxnSpPr>
            <a:stCxn id="589" idx="0"/>
            <a:endCxn id="590" idx="1"/>
          </p:cNvCxnSpPr>
          <p:nvPr/>
        </p:nvCxnSpPr>
        <p:spPr>
          <a:xfrm rot="-5400000" flipH="1">
            <a:off x="3063600" y="1510125"/>
            <a:ext cx="197700" cy="2914200"/>
          </a:xfrm>
          <a:prstGeom prst="curvedConnector4">
            <a:avLst>
              <a:gd name="adj1" fmla="val -120448"/>
              <a:gd name="adj2" fmla="val 70002"/>
            </a:avLst>
          </a:prstGeom>
          <a:noFill/>
          <a:ln w="28575" cap="flat" cmpd="sng">
            <a:solidFill>
              <a:srgbClr val="FF0000"/>
            </a:solidFill>
            <a:prstDash val="solid"/>
            <a:round/>
            <a:headEnd type="none" w="lg" len="lg"/>
            <a:tailEnd type="stealth" w="lg" len="lg"/>
          </a:ln>
        </p:spPr>
      </p:cxnSp>
      <p:cxnSp>
        <p:nvCxnSpPr>
          <p:cNvPr id="592" name="Shape 592"/>
          <p:cNvCxnSpPr/>
          <p:nvPr/>
        </p:nvCxnSpPr>
        <p:spPr>
          <a:xfrm rot="-5400000" flipH="1">
            <a:off x="3179475" y="3857625"/>
            <a:ext cx="600" cy="600"/>
          </a:xfrm>
          <a:prstGeom prst="curvedConnector3">
            <a:avLst>
              <a:gd name="adj1" fmla="val 50000"/>
            </a:avLst>
          </a:prstGeom>
          <a:noFill/>
          <a:ln w="9525" cap="flat" cmpd="sng">
            <a:solidFill>
              <a:schemeClr val="dk2"/>
            </a:solidFill>
            <a:prstDash val="solid"/>
            <a:round/>
            <a:headEnd type="none" w="lg" len="lg"/>
            <a:tailEnd type="none" w="lg" len="lg"/>
          </a:ln>
        </p:spPr>
      </p:cxnSp>
      <p:sp>
        <p:nvSpPr>
          <p:cNvPr id="593" name="Shape 593"/>
          <p:cNvSpPr txBox="1"/>
          <p:nvPr/>
        </p:nvSpPr>
        <p:spPr>
          <a:xfrm>
            <a:off x="847875" y="3439275"/>
            <a:ext cx="3187200" cy="837900"/>
          </a:xfrm>
          <a:prstGeom prst="rect">
            <a:avLst/>
          </a:prstGeom>
          <a:noFill/>
          <a:ln>
            <a:noFill/>
          </a:ln>
        </p:spPr>
        <p:txBody>
          <a:bodyPr lIns="91425" tIns="91425" rIns="91425" bIns="91425" anchor="t" anchorCtr="0">
            <a:noAutofit/>
          </a:bodyPr>
          <a:lstStyle/>
          <a:p>
            <a:pPr lvl="0" rtl="0">
              <a:lnSpc>
                <a:spcPct val="120000"/>
              </a:lnSpc>
              <a:spcBef>
                <a:spcPts val="280"/>
              </a:spcBef>
              <a:spcAft>
                <a:spcPts val="280"/>
              </a:spcAft>
              <a:buClr>
                <a:schemeClr val="dk1"/>
              </a:buClr>
              <a:buSzPct val="39285"/>
              <a:buFont typeface="Arial"/>
              <a:buNone/>
            </a:pPr>
            <a:r>
              <a:rPr lang="zh-TW" sz="2800">
                <a:solidFill>
                  <a:srgbClr val="0000FF"/>
                </a:solidFill>
                <a:latin typeface="Corbel"/>
                <a:ea typeface="Corbel"/>
                <a:cs typeface="Corbel"/>
                <a:sym typeface="Corbel"/>
              </a:rPr>
              <a:t>&lt;img src=”...”&gt;</a:t>
            </a:r>
          </a:p>
        </p:txBody>
      </p:sp>
      <p:cxnSp>
        <p:nvCxnSpPr>
          <p:cNvPr id="594" name="Shape 594"/>
          <p:cNvCxnSpPr>
            <a:stCxn id="593" idx="2"/>
            <a:endCxn id="588" idx="1"/>
          </p:cNvCxnSpPr>
          <p:nvPr/>
        </p:nvCxnSpPr>
        <p:spPr>
          <a:xfrm rot="-5400000" flipH="1">
            <a:off x="3831975" y="2886675"/>
            <a:ext cx="977700" cy="3758700"/>
          </a:xfrm>
          <a:prstGeom prst="curvedConnector2">
            <a:avLst/>
          </a:prstGeom>
          <a:noFill/>
          <a:ln w="28575" cap="flat" cmpd="sng">
            <a:solidFill>
              <a:srgbClr val="0000FF"/>
            </a:solidFill>
            <a:prstDash val="solid"/>
            <a:round/>
            <a:headEnd type="none" w="lg" len="lg"/>
            <a:tailEnd type="stealth" w="lg" len="lg"/>
          </a:ln>
        </p:spPr>
      </p:cxnSp>
    </p:spTree>
    <p:extLst>
      <p:ext uri="{BB962C8B-B14F-4D97-AF65-F5344CB8AC3E}">
        <p14:creationId xmlns:p14="http://schemas.microsoft.com/office/powerpoint/2010/main" val="22029860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檔案爬蟲 - 定位節點</a:t>
            </a:r>
          </a:p>
        </p:txBody>
      </p:sp>
      <p:sp>
        <p:nvSpPr>
          <p:cNvPr id="601" name="Shape 601"/>
          <p:cNvSpPr txBox="1">
            <a:spLocks noGrp="1"/>
          </p:cNvSpPr>
          <p:nvPr>
            <p:ph type="body" idx="1"/>
          </p:nvPr>
        </p:nvSpPr>
        <p:spPr>
          <a:xfrm>
            <a:off x="395525" y="1196975"/>
            <a:ext cx="8424600" cy="2250900"/>
          </a:xfrm>
          <a:prstGeom prst="rect">
            <a:avLst/>
          </a:prstGeom>
        </p:spPr>
        <p:txBody>
          <a:bodyPr lIns="91425" tIns="91425" rIns="91425" bIns="91425" anchor="t" anchorCtr="0">
            <a:noAutofit/>
          </a:bodyPr>
          <a:lstStyle/>
          <a:p>
            <a:pPr marL="543560" indent="-457200">
              <a:spcBef>
                <a:spcPts val="280"/>
              </a:spcBef>
              <a:spcAft>
                <a:spcPts val="280"/>
              </a:spcAft>
            </a:pPr>
            <a:r>
              <a:rPr lang="zh-TW" dirty="0"/>
              <a:t>尋找所有 a tag 再用 regular expression 過濾 href</a:t>
            </a:r>
            <a:endParaRPr lang="en-US" altLang="zh-TW" dirty="0"/>
          </a:p>
          <a:p>
            <a:pPr marL="543560" indent="-457200">
              <a:spcBef>
                <a:spcPts val="280"/>
              </a:spcBef>
              <a:spcAft>
                <a:spcPts val="280"/>
              </a:spcAft>
            </a:pPr>
            <a:r>
              <a:rPr lang="zh-TW" dirty="0"/>
              <a:t>尋找所有裏面包含 img tag 的 a tag</a:t>
            </a:r>
            <a:endParaRPr lang="en-US" altLang="zh-TW" dirty="0"/>
          </a:p>
          <a:p>
            <a:pPr marL="543560" indent="-457200">
              <a:spcBef>
                <a:spcPts val="280"/>
              </a:spcBef>
              <a:spcAft>
                <a:spcPts val="280"/>
              </a:spcAft>
            </a:pPr>
            <a:r>
              <a:rPr lang="zh-TW" dirty="0"/>
              <a:t>尋找相同圖片而且上層是 a tag 的 img tag</a:t>
            </a:r>
          </a:p>
        </p:txBody>
      </p:sp>
      <p:sp>
        <p:nvSpPr>
          <p:cNvPr id="602" name="Shape 602"/>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162</a:t>
            </a:fld>
            <a:endParaRPr lang="zh-TW"/>
          </a:p>
        </p:txBody>
      </p:sp>
      <p:grpSp>
        <p:nvGrpSpPr>
          <p:cNvPr id="603" name="Shape 603"/>
          <p:cNvGrpSpPr/>
          <p:nvPr/>
        </p:nvGrpSpPr>
        <p:grpSpPr>
          <a:xfrm>
            <a:off x="539551" y="3740375"/>
            <a:ext cx="8442073" cy="1322899"/>
            <a:chOff x="691151" y="3535925"/>
            <a:chExt cx="8442073" cy="1322899"/>
          </a:xfrm>
        </p:grpSpPr>
        <p:pic>
          <p:nvPicPr>
            <p:cNvPr id="604" name="Shape 604" descr="pdf-img.png"/>
            <p:cNvPicPr preferRelativeResize="0"/>
            <p:nvPr/>
          </p:nvPicPr>
          <p:blipFill>
            <a:blip r:embed="rId3">
              <a:alphaModFix/>
            </a:blip>
            <a:stretch>
              <a:fillRect/>
            </a:stretch>
          </p:blipFill>
          <p:spPr>
            <a:xfrm>
              <a:off x="691151" y="3652925"/>
              <a:ext cx="972025" cy="1205899"/>
            </a:xfrm>
            <a:prstGeom prst="rect">
              <a:avLst/>
            </a:prstGeom>
            <a:noFill/>
            <a:ln>
              <a:noFill/>
            </a:ln>
          </p:spPr>
        </p:pic>
        <p:sp>
          <p:nvSpPr>
            <p:cNvPr id="605" name="Shape 605"/>
            <p:cNvSpPr txBox="1"/>
            <p:nvPr/>
          </p:nvSpPr>
          <p:spPr>
            <a:xfrm>
              <a:off x="1938025" y="3535925"/>
              <a:ext cx="7195200" cy="839400"/>
            </a:xfrm>
            <a:prstGeom prst="rect">
              <a:avLst/>
            </a:prstGeom>
            <a:noFill/>
            <a:ln>
              <a:noFill/>
            </a:ln>
          </p:spPr>
          <p:txBody>
            <a:bodyPr lIns="91425" tIns="91425" rIns="91425" bIns="91425" anchor="t" anchorCtr="0">
              <a:noAutofit/>
            </a:bodyPr>
            <a:lstStyle/>
            <a:p>
              <a:pPr lvl="0" rtl="0">
                <a:lnSpc>
                  <a:spcPct val="120000"/>
                </a:lnSpc>
                <a:spcBef>
                  <a:spcPts val="240"/>
                </a:spcBef>
                <a:spcAft>
                  <a:spcPts val="240"/>
                </a:spcAft>
                <a:buNone/>
              </a:pPr>
              <a:r>
                <a:rPr lang="zh-TW" sz="2400">
                  <a:solidFill>
                    <a:schemeClr val="dk1"/>
                  </a:solidFill>
                  <a:latin typeface="Corbel"/>
                  <a:ea typeface="Corbel"/>
                  <a:cs typeface="Corbel"/>
                  <a:sym typeface="Corbel"/>
                </a:rPr>
                <a:t>src = 'http://140.112.115.12/exam/sites/all/modules/filefield/icons/application-pdf.png'</a:t>
              </a:r>
            </a:p>
          </p:txBody>
        </p:sp>
      </p:grpSp>
      <p:grpSp>
        <p:nvGrpSpPr>
          <p:cNvPr id="606" name="Shape 606"/>
          <p:cNvGrpSpPr/>
          <p:nvPr/>
        </p:nvGrpSpPr>
        <p:grpSpPr>
          <a:xfrm>
            <a:off x="926800" y="3512825"/>
            <a:ext cx="3495525" cy="1783500"/>
            <a:chOff x="239750" y="2933325"/>
            <a:chExt cx="3495525" cy="1783500"/>
          </a:xfrm>
        </p:grpSpPr>
        <p:sp>
          <p:nvSpPr>
            <p:cNvPr id="607" name="Shape 607"/>
            <p:cNvSpPr txBox="1"/>
            <p:nvPr/>
          </p:nvSpPr>
          <p:spPr>
            <a:xfrm>
              <a:off x="239750" y="2933325"/>
              <a:ext cx="2331600" cy="1783500"/>
            </a:xfrm>
            <a:prstGeom prst="rect">
              <a:avLst/>
            </a:prstGeom>
            <a:noFill/>
            <a:ln>
              <a:noFill/>
            </a:ln>
          </p:spPr>
          <p:txBody>
            <a:bodyPr lIns="91425" tIns="91425" rIns="91425" bIns="91425" anchor="t" anchorCtr="0">
              <a:noAutofit/>
            </a:bodyPr>
            <a:lstStyle/>
            <a:p>
              <a:pPr lvl="0" rtl="0">
                <a:lnSpc>
                  <a:spcPct val="120000"/>
                </a:lnSpc>
                <a:spcBef>
                  <a:spcPts val="280"/>
                </a:spcBef>
                <a:spcAft>
                  <a:spcPts val="280"/>
                </a:spcAft>
                <a:buClr>
                  <a:schemeClr val="dk1"/>
                </a:buClr>
                <a:buSzPct val="39285"/>
                <a:buFont typeface="Arial"/>
                <a:buNone/>
              </a:pPr>
              <a:r>
                <a:rPr lang="zh-TW" sz="2800">
                  <a:solidFill>
                    <a:srgbClr val="FF0000"/>
                  </a:solidFill>
                  <a:latin typeface="Corbel"/>
                  <a:ea typeface="Corbel"/>
                  <a:cs typeface="Corbel"/>
                  <a:sym typeface="Corbel"/>
                </a:rPr>
                <a:t>&lt;a href=”...”&gt;</a:t>
              </a:r>
            </a:p>
            <a:p>
              <a:pPr lvl="0" rtl="0">
                <a:lnSpc>
                  <a:spcPct val="120000"/>
                </a:lnSpc>
                <a:spcBef>
                  <a:spcPts val="280"/>
                </a:spcBef>
                <a:spcAft>
                  <a:spcPts val="280"/>
                </a:spcAft>
                <a:buClr>
                  <a:schemeClr val="dk1"/>
                </a:buClr>
                <a:buFont typeface="Arial"/>
                <a:buNone/>
              </a:pPr>
              <a:endParaRPr sz="2800">
                <a:solidFill>
                  <a:srgbClr val="FF0000"/>
                </a:solidFill>
                <a:latin typeface="Corbel"/>
                <a:ea typeface="Corbel"/>
                <a:cs typeface="Corbel"/>
                <a:sym typeface="Corbel"/>
              </a:endParaRPr>
            </a:p>
            <a:p>
              <a:pPr lvl="0" rtl="0">
                <a:lnSpc>
                  <a:spcPct val="120000"/>
                </a:lnSpc>
                <a:spcBef>
                  <a:spcPts val="280"/>
                </a:spcBef>
                <a:spcAft>
                  <a:spcPts val="280"/>
                </a:spcAft>
                <a:buClr>
                  <a:schemeClr val="dk1"/>
                </a:buClr>
                <a:buSzPct val="39285"/>
                <a:buFont typeface="Arial"/>
                <a:buNone/>
              </a:pPr>
              <a:r>
                <a:rPr lang="zh-TW" sz="2800">
                  <a:solidFill>
                    <a:srgbClr val="FF0000"/>
                  </a:solidFill>
                  <a:latin typeface="Corbel"/>
                  <a:ea typeface="Corbel"/>
                  <a:cs typeface="Corbel"/>
                  <a:sym typeface="Corbel"/>
                </a:rPr>
                <a:t>&lt;/a&gt;</a:t>
              </a:r>
            </a:p>
          </p:txBody>
        </p:sp>
        <p:sp>
          <p:nvSpPr>
            <p:cNvPr id="608" name="Shape 608"/>
            <p:cNvSpPr txBox="1"/>
            <p:nvPr/>
          </p:nvSpPr>
          <p:spPr>
            <a:xfrm>
              <a:off x="548075" y="3504225"/>
              <a:ext cx="3187200" cy="837900"/>
            </a:xfrm>
            <a:prstGeom prst="rect">
              <a:avLst/>
            </a:prstGeom>
            <a:noFill/>
            <a:ln>
              <a:noFill/>
            </a:ln>
          </p:spPr>
          <p:txBody>
            <a:bodyPr lIns="91425" tIns="91425" rIns="91425" bIns="91425" anchor="t" anchorCtr="0">
              <a:noAutofit/>
            </a:bodyPr>
            <a:lstStyle/>
            <a:p>
              <a:pPr lvl="0" rtl="0">
                <a:lnSpc>
                  <a:spcPct val="120000"/>
                </a:lnSpc>
                <a:spcBef>
                  <a:spcPts val="280"/>
                </a:spcBef>
                <a:spcAft>
                  <a:spcPts val="280"/>
                </a:spcAft>
                <a:buClr>
                  <a:schemeClr val="dk1"/>
                </a:buClr>
                <a:buSzPct val="39285"/>
                <a:buFont typeface="Arial"/>
                <a:buNone/>
              </a:pPr>
              <a:r>
                <a:rPr lang="zh-TW" sz="2800">
                  <a:solidFill>
                    <a:srgbClr val="0000FF"/>
                  </a:solidFill>
                  <a:latin typeface="Corbel"/>
                  <a:ea typeface="Corbel"/>
                  <a:cs typeface="Corbel"/>
                  <a:sym typeface="Corbel"/>
                </a:rPr>
                <a:t>&lt;img src=”...”&gt;</a:t>
              </a:r>
            </a:p>
          </p:txBody>
        </p:sp>
      </p:grpSp>
    </p:spTree>
    <p:extLst>
      <p:ext uri="{BB962C8B-B14F-4D97-AF65-F5344CB8AC3E}">
        <p14:creationId xmlns:p14="http://schemas.microsoft.com/office/powerpoint/2010/main" val="352462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06"/>
                                        </p:tgtEl>
                                      </p:cBhvr>
                                    </p:animEffect>
                                    <p:set>
                                      <p:cBhvr>
                                        <p:cTn id="7" dur="1" fill="hold">
                                          <p:stCondLst>
                                            <p:cond delay="1000"/>
                                          </p:stCondLst>
                                        </p:cTn>
                                        <p:tgtEl>
                                          <p:spTgt spid="6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03"/>
                                        </p:tgtEl>
                                        <p:attrNameLst>
                                          <p:attrName>style.visibility</p:attrName>
                                        </p:attrNameLst>
                                      </p:cBhvr>
                                      <p:to>
                                        <p:strVal val="visible"/>
                                      </p:to>
                                    </p:set>
                                    <p:animEffect transition="in" filter="fade">
                                      <p:cBhvr>
                                        <p:cTn id="10" dur="10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檔案爬蟲 - 定位節點</a:t>
            </a:r>
          </a:p>
        </p:txBody>
      </p:sp>
      <p:sp>
        <p:nvSpPr>
          <p:cNvPr id="615" name="Shape 615"/>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尋找相同圖片而且上層是 a tag 的 img tag</a:t>
            </a:r>
          </a:p>
        </p:txBody>
      </p:sp>
      <p:sp>
        <p:nvSpPr>
          <p:cNvPr id="616" name="Shape 61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163</a:t>
            </a:fld>
            <a:endParaRPr lang="zh-TW"/>
          </a:p>
        </p:txBody>
      </p:sp>
      <p:sp>
        <p:nvSpPr>
          <p:cNvPr id="617" name="Shape 617"/>
          <p:cNvSpPr txBox="1">
            <a:spLocks noGrp="1"/>
          </p:cNvSpPr>
          <p:nvPr>
            <p:ph type="body" idx="1"/>
          </p:nvPr>
        </p:nvSpPr>
        <p:spPr>
          <a:xfrm>
            <a:off x="467550" y="2236025"/>
            <a:ext cx="8424600" cy="39351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92D050"/>
                </a:solidFill>
                <a:latin typeface="Consolas"/>
                <a:ea typeface="Consolas"/>
                <a:cs typeface="Consolas"/>
                <a:sym typeface="Consolas"/>
              </a:rPr>
              <a:t># 透過 regular expression 找到相同圖片的 img tag</a:t>
            </a:r>
          </a:p>
          <a:p>
            <a:pPr marL="142240" lvl="0" rtl="0">
              <a:spcBef>
                <a:spcPts val="0"/>
              </a:spcBef>
              <a:buNone/>
            </a:pPr>
            <a:r>
              <a:rPr lang="zh-TW" sz="2400">
                <a:solidFill>
                  <a:srgbClr val="FFFFFF"/>
                </a:solidFill>
                <a:latin typeface="Consolas"/>
                <a:ea typeface="Consolas"/>
                <a:cs typeface="Consolas"/>
                <a:sym typeface="Consolas"/>
              </a:rPr>
              <a:t>images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soup.find_all(</a:t>
            </a:r>
            <a:r>
              <a:rPr lang="zh-TW" sz="2400">
                <a:solidFill>
                  <a:srgbClr val="F3AB08"/>
                </a:solidFill>
                <a:latin typeface="Consolas"/>
                <a:ea typeface="Consolas"/>
                <a:cs typeface="Consolas"/>
                <a:sym typeface="Consolas"/>
              </a:rPr>
              <a:t>'img'</a:t>
            </a:r>
            <a:r>
              <a:rPr lang="zh-TW" sz="2400">
                <a:solidFill>
                  <a:srgbClr val="FFFFFF"/>
                </a:solidFill>
                <a:latin typeface="Consolas"/>
                <a:ea typeface="Consolas"/>
                <a:cs typeface="Consolas"/>
                <a:sym typeface="Consolas"/>
              </a:rPr>
              <a:t>,</a:t>
            </a:r>
          </a:p>
          <a:p>
            <a:pPr marL="142240" lvl="0" rtl="0">
              <a:spcBef>
                <a:spcPts val="0"/>
              </a:spcBef>
              <a:buNone/>
            </a:pPr>
            <a:r>
              <a:rPr lang="zh-TW" sz="2400">
                <a:solidFill>
                  <a:srgbClr val="FFFFFF"/>
                </a:solidFill>
                <a:latin typeface="Consolas"/>
                <a:ea typeface="Consolas"/>
                <a:cs typeface="Consolas"/>
                <a:sym typeface="Consolas"/>
              </a:rPr>
              <a:t>{</a:t>
            </a:r>
            <a:r>
              <a:rPr lang="zh-TW" sz="2400">
                <a:solidFill>
                  <a:srgbClr val="F3AB08"/>
                </a:solidFill>
                <a:latin typeface="Consolas"/>
                <a:ea typeface="Consolas"/>
                <a:cs typeface="Consolas"/>
                <a:sym typeface="Consolas"/>
              </a:rPr>
              <a:t>'src'</a:t>
            </a:r>
            <a:r>
              <a:rPr lang="zh-TW" sz="2400">
                <a:solidFill>
                  <a:srgbClr val="FFFFFF"/>
                </a:solidFill>
                <a:latin typeface="Consolas"/>
                <a:ea typeface="Consolas"/>
                <a:cs typeface="Consolas"/>
                <a:sym typeface="Consolas"/>
              </a:rPr>
              <a:t>: re.compile(</a:t>
            </a:r>
            <a:r>
              <a:rPr lang="zh-TW" sz="2400">
                <a:solidFill>
                  <a:srgbClr val="F3AB08"/>
                </a:solidFill>
                <a:latin typeface="Consolas"/>
                <a:ea typeface="Consolas"/>
                <a:cs typeface="Consolas"/>
                <a:sym typeface="Consolas"/>
              </a:rPr>
              <a:t>'application-pdf\.png'</a:t>
            </a:r>
            <a:r>
              <a:rPr lang="zh-TW" sz="2400">
                <a:solidFill>
                  <a:srgbClr val="FFFFFF"/>
                </a:solidFill>
                <a:latin typeface="Consolas"/>
                <a:ea typeface="Consolas"/>
                <a:cs typeface="Consolas"/>
                <a:sym typeface="Consolas"/>
              </a:rPr>
              <a:t>)})</a:t>
            </a:r>
          </a:p>
          <a:p>
            <a:pPr marL="142240" lvl="0" rtl="0">
              <a:spcBef>
                <a:spcPts val="0"/>
              </a:spcBef>
              <a:buNone/>
            </a:pPr>
            <a:endParaRPr sz="2400">
              <a:solidFill>
                <a:srgbClr val="F3AB08"/>
              </a:solidFill>
              <a:latin typeface="Consolas"/>
              <a:ea typeface="Consolas"/>
              <a:cs typeface="Consolas"/>
              <a:sym typeface="Consolas"/>
            </a:endParaRPr>
          </a:p>
          <a:p>
            <a:pPr marL="142240" lvl="0" rtl="0">
              <a:spcBef>
                <a:spcPts val="0"/>
              </a:spcBef>
              <a:buNone/>
            </a:pPr>
            <a:r>
              <a:rPr lang="zh-TW" sz="2400">
                <a:solidFill>
                  <a:srgbClr val="FF0000"/>
                </a:solidFill>
                <a:latin typeface="Consolas"/>
                <a:ea typeface="Consolas"/>
                <a:cs typeface="Consolas"/>
                <a:sym typeface="Consolas"/>
              </a:rPr>
              <a:t>for</a:t>
            </a:r>
            <a:r>
              <a:rPr lang="zh-TW" sz="2400">
                <a:solidFill>
                  <a:srgbClr val="FFFFFF"/>
                </a:solidFill>
                <a:latin typeface="Consolas"/>
                <a:ea typeface="Consolas"/>
                <a:cs typeface="Consolas"/>
                <a:sym typeface="Consolas"/>
              </a:rPr>
              <a:t> image </a:t>
            </a:r>
            <a:r>
              <a:rPr lang="zh-TW" sz="2400">
                <a:solidFill>
                  <a:srgbClr val="FF0000"/>
                </a:solidFill>
                <a:latin typeface="Consolas"/>
                <a:ea typeface="Consolas"/>
                <a:cs typeface="Consolas"/>
                <a:sym typeface="Consolas"/>
              </a:rPr>
              <a:t>in</a:t>
            </a:r>
            <a:r>
              <a:rPr lang="zh-TW" sz="2400">
                <a:solidFill>
                  <a:srgbClr val="FFFFFF"/>
                </a:solidFill>
                <a:latin typeface="Consolas"/>
                <a:ea typeface="Consolas"/>
                <a:cs typeface="Consolas"/>
                <a:sym typeface="Consolas"/>
              </a:rPr>
              <a:t> images:</a:t>
            </a:r>
          </a:p>
          <a:p>
            <a:pPr marL="142240" lvl="0" rtl="0">
              <a:spcBef>
                <a:spcPts val="0"/>
              </a:spcBef>
              <a:buNone/>
            </a:pPr>
            <a:r>
              <a:rPr lang="zh-TW" sz="2400">
                <a:solidFill>
                  <a:srgbClr val="FFFFFF"/>
                </a:solidFill>
                <a:latin typeface="Consolas"/>
                <a:ea typeface="Consolas"/>
                <a:cs typeface="Consolas"/>
                <a:sym typeface="Consolas"/>
              </a:rPr>
              <a:t>	</a:t>
            </a:r>
            <a:r>
              <a:rPr lang="zh-TW" sz="2400">
                <a:solidFill>
                  <a:srgbClr val="92D050"/>
                </a:solidFill>
                <a:latin typeface="Consolas"/>
                <a:ea typeface="Consolas"/>
                <a:cs typeface="Consolas"/>
                <a:sym typeface="Consolas"/>
              </a:rPr>
              <a:t># 透過 parent 函數尋訪 img tag 的上一層 tag</a:t>
            </a:r>
          </a:p>
          <a:p>
            <a:pPr marL="142240" lvl="0" rtl="0">
              <a:spcBef>
                <a:spcPts val="0"/>
              </a:spcBef>
              <a:buNone/>
            </a:pPr>
            <a:r>
              <a:rPr lang="zh-TW" sz="2400">
                <a:solidFill>
                  <a:srgbClr val="FFFFFF"/>
                </a:solidFill>
                <a:latin typeface="Consolas"/>
                <a:ea typeface="Consolas"/>
                <a:cs typeface="Consolas"/>
                <a:sym typeface="Consolas"/>
              </a:rPr>
              <a:t>	</a:t>
            </a:r>
            <a:r>
              <a:rPr lang="zh-TW" sz="2400">
                <a:solidFill>
                  <a:srgbClr val="00FFFF"/>
                </a:solidFill>
                <a:latin typeface="Consolas"/>
                <a:ea typeface="Consolas"/>
                <a:cs typeface="Consolas"/>
                <a:sym typeface="Consolas"/>
              </a:rPr>
              <a:t>print</a:t>
            </a:r>
            <a:r>
              <a:rPr lang="zh-TW" sz="2400">
                <a:solidFill>
                  <a:srgbClr val="FFFFFF"/>
                </a:solidFill>
                <a:latin typeface="Consolas"/>
                <a:ea typeface="Consolas"/>
                <a:cs typeface="Consolas"/>
                <a:sym typeface="Consolas"/>
              </a:rPr>
              <a:t>(image.parent[</a:t>
            </a:r>
            <a:r>
              <a:rPr lang="zh-TW" sz="2400">
                <a:solidFill>
                  <a:srgbClr val="F3AB08"/>
                </a:solidFill>
                <a:latin typeface="Consolas"/>
                <a:ea typeface="Consolas"/>
                <a:cs typeface="Consolas"/>
                <a:sym typeface="Consolas"/>
              </a:rPr>
              <a:t>'href'</a:t>
            </a:r>
            <a:r>
              <a:rPr lang="zh-TW" sz="2400">
                <a:solidFill>
                  <a:srgbClr val="FFFFFF"/>
                </a:solidFill>
                <a:latin typeface="Consolas"/>
                <a:ea typeface="Consolas"/>
                <a:cs typeface="Consolas"/>
                <a:sym typeface="Consolas"/>
              </a:rPr>
              <a:t>])</a:t>
            </a:r>
          </a:p>
        </p:txBody>
      </p:sp>
    </p:spTree>
    <p:extLst>
      <p:ext uri="{BB962C8B-B14F-4D97-AF65-F5344CB8AC3E}">
        <p14:creationId xmlns:p14="http://schemas.microsoft.com/office/powerpoint/2010/main" val="12872538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href 的絕對路徑與相對路徑</a:t>
            </a:r>
          </a:p>
        </p:txBody>
      </p:sp>
      <p:sp>
        <p:nvSpPr>
          <p:cNvPr id="624" name="Shape 624"/>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透過給予檔案位置 (URL) 讓網頁可以參考並顯示</a:t>
            </a:r>
            <a:br>
              <a:rPr lang="zh-TW" dirty="0"/>
            </a:br>
            <a:r>
              <a:rPr lang="zh-TW" dirty="0"/>
              <a:t>e.g. &lt;a href='...'&gt;, &lt;img src='...'&gt;</a:t>
            </a:r>
          </a:p>
          <a:p>
            <a:pPr marL="685800" indent="-457200">
              <a:spcBef>
                <a:spcPts val="0"/>
              </a:spcBef>
            </a:pPr>
            <a:r>
              <a:rPr lang="zh-TW" dirty="0"/>
              <a:t>敘述檔案位置的方式分為</a:t>
            </a:r>
          </a:p>
          <a:p>
            <a:pPr marL="1028700" lvl="1" indent="-342900">
              <a:spcBef>
                <a:spcPts val="0"/>
              </a:spcBef>
            </a:pPr>
            <a:r>
              <a:rPr lang="zh-TW" dirty="0"/>
              <a:t>絕對路徑 (e.g. </a:t>
            </a:r>
            <a:r>
              <a:rPr lang="zh-TW" u="sng" dirty="0">
                <a:solidFill>
                  <a:schemeClr val="hlink"/>
                </a:solidFill>
                <a:hlinkClick r:id="rId3"/>
              </a:rPr>
              <a:t>http://140.112.115.12/exam/sites/all/modules/filefield/icons/application-pdf.png</a:t>
            </a:r>
            <a:r>
              <a:rPr lang="zh-TW" sz="1400" dirty="0">
                <a:latin typeface="Arial"/>
                <a:ea typeface="Arial"/>
                <a:cs typeface="Arial"/>
                <a:sym typeface="Arial"/>
              </a:rPr>
              <a:t> </a:t>
            </a:r>
            <a:r>
              <a:rPr lang="zh-TW" dirty="0"/>
              <a:t>)</a:t>
            </a:r>
          </a:p>
          <a:p>
            <a:pPr marL="1028700" lvl="1" indent="-342900">
              <a:spcBef>
                <a:spcPts val="0"/>
              </a:spcBef>
            </a:pPr>
            <a:r>
              <a:rPr lang="zh-TW" dirty="0"/>
              <a:t>相對路徑 (e.g. </a:t>
            </a:r>
            <a:r>
              <a:rPr lang="zh-TW" dirty="0">
                <a:latin typeface="Arial"/>
                <a:ea typeface="Arial"/>
                <a:cs typeface="Arial"/>
                <a:sym typeface="Arial"/>
              </a:rPr>
              <a:t>/exam/sites/all/modules/pubdlcnt/pubdlcnt.php)</a:t>
            </a:r>
          </a:p>
        </p:txBody>
      </p:sp>
      <p:sp>
        <p:nvSpPr>
          <p:cNvPr id="625" name="Shape 62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164</a:t>
            </a:fld>
            <a:endParaRPr lang="zh-TW"/>
          </a:p>
        </p:txBody>
      </p:sp>
    </p:spTree>
    <p:extLst>
      <p:ext uri="{BB962C8B-B14F-4D97-AF65-F5344CB8AC3E}">
        <p14:creationId xmlns:p14="http://schemas.microsoft.com/office/powerpoint/2010/main" val="30285154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檔案爬蟲 - 相對位置</a:t>
            </a:r>
          </a:p>
        </p:txBody>
      </p:sp>
      <p:sp>
        <p:nvSpPr>
          <p:cNvPr id="632" name="Shape 632"/>
          <p:cNvSpPr txBox="1">
            <a:spLocks noGrp="1"/>
          </p:cNvSpPr>
          <p:nvPr>
            <p:ph type="body" idx="1"/>
          </p:nvPr>
        </p:nvSpPr>
        <p:spPr>
          <a:xfrm>
            <a:off x="395525" y="1196975"/>
            <a:ext cx="8424600" cy="1776000"/>
          </a:xfrm>
          <a:prstGeom prst="rect">
            <a:avLst/>
          </a:prstGeom>
        </p:spPr>
        <p:txBody>
          <a:bodyPr lIns="91425" tIns="91425" rIns="91425" bIns="91425" anchor="t" anchorCtr="0">
            <a:noAutofit/>
          </a:bodyPr>
          <a:lstStyle/>
          <a:p>
            <a:pPr marL="685800" indent="-457200">
              <a:spcBef>
                <a:spcPts val="0"/>
              </a:spcBef>
            </a:pPr>
            <a:r>
              <a:rPr lang="zh-TW" dirty="0"/>
              <a:t>URL 代表檔案在網路上的位置</a:t>
            </a:r>
          </a:p>
          <a:p>
            <a:pPr marL="685800" indent="-457200">
              <a:spcBef>
                <a:spcPts val="0"/>
              </a:spcBef>
            </a:pPr>
            <a:r>
              <a:rPr lang="zh-TW" dirty="0"/>
              <a:t>無法直接對相對路徑送 requests </a:t>
            </a:r>
          </a:p>
        </p:txBody>
      </p:sp>
      <p:sp>
        <p:nvSpPr>
          <p:cNvPr id="633" name="Shape 63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165</a:t>
            </a:fld>
            <a:endParaRPr lang="zh-TW"/>
          </a:p>
        </p:txBody>
      </p:sp>
      <p:sp>
        <p:nvSpPr>
          <p:cNvPr id="634" name="Shape 634"/>
          <p:cNvSpPr/>
          <p:nvPr/>
        </p:nvSpPr>
        <p:spPr>
          <a:xfrm>
            <a:off x="1558975" y="2840625"/>
            <a:ext cx="5683800" cy="574500"/>
          </a:xfrm>
          <a:prstGeom prst="wedgeRectCallout">
            <a:avLst>
              <a:gd name="adj1" fmla="val -53736"/>
              <a:gd name="adj2" fmla="val -25678"/>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zh-TW" sz="2400"/>
              <a:t> 請問可以外送十杯咖啡嗎？</a:t>
            </a:r>
          </a:p>
        </p:txBody>
      </p:sp>
      <p:sp>
        <p:nvSpPr>
          <p:cNvPr id="635" name="Shape 635"/>
          <p:cNvSpPr/>
          <p:nvPr/>
        </p:nvSpPr>
        <p:spPr>
          <a:xfrm flipH="1">
            <a:off x="1613525" y="3602625"/>
            <a:ext cx="5683800" cy="574500"/>
          </a:xfrm>
          <a:prstGeom prst="wedgeRectCallout">
            <a:avLst>
              <a:gd name="adj1" fmla="val -53736"/>
              <a:gd name="adj2" fmla="val -25678"/>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TW" sz="2400">
                <a:solidFill>
                  <a:schemeClr val="dk1"/>
                </a:solidFill>
              </a:rPr>
              <a:t>可以阿，請問要送到哪裡？</a:t>
            </a:r>
          </a:p>
        </p:txBody>
      </p:sp>
      <p:sp>
        <p:nvSpPr>
          <p:cNvPr id="636" name="Shape 636"/>
          <p:cNvSpPr/>
          <p:nvPr/>
        </p:nvSpPr>
        <p:spPr>
          <a:xfrm>
            <a:off x="1558975" y="4364625"/>
            <a:ext cx="5883600" cy="574500"/>
          </a:xfrm>
          <a:prstGeom prst="wedgeRectCallout">
            <a:avLst>
              <a:gd name="adj1" fmla="val -53736"/>
              <a:gd name="adj2" fmla="val -25678"/>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TW" sz="2400">
                <a:solidFill>
                  <a:schemeClr val="dk1"/>
                </a:solidFill>
              </a:rPr>
              <a:t>門口進來左轉的樓梯到三樓右手邊的櫃台</a:t>
            </a:r>
          </a:p>
        </p:txBody>
      </p:sp>
      <p:sp>
        <p:nvSpPr>
          <p:cNvPr id="637" name="Shape 637"/>
          <p:cNvSpPr/>
          <p:nvPr/>
        </p:nvSpPr>
        <p:spPr>
          <a:xfrm flipH="1">
            <a:off x="1635175" y="5126625"/>
            <a:ext cx="5683800" cy="574500"/>
          </a:xfrm>
          <a:prstGeom prst="wedgeRectCallout">
            <a:avLst>
              <a:gd name="adj1" fmla="val -53736"/>
              <a:gd name="adj2" fmla="val -25678"/>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TW" sz="2400">
                <a:solidFill>
                  <a:schemeClr val="dk1"/>
                </a:solidFill>
              </a:rPr>
              <a:t>… 是奧客嗎</a:t>
            </a:r>
          </a:p>
        </p:txBody>
      </p:sp>
      <p:sp>
        <p:nvSpPr>
          <p:cNvPr id="638" name="Shape 638"/>
          <p:cNvSpPr/>
          <p:nvPr/>
        </p:nvSpPr>
        <p:spPr>
          <a:xfrm>
            <a:off x="539876" y="2768317"/>
            <a:ext cx="631859" cy="719113"/>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9" name="Shape 639"/>
          <p:cNvSpPr/>
          <p:nvPr/>
        </p:nvSpPr>
        <p:spPr>
          <a:xfrm>
            <a:off x="539876" y="4292317"/>
            <a:ext cx="631859" cy="719113"/>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640" name="Shape 640" descr="coffee-cup-1.png"/>
          <p:cNvPicPr preferRelativeResize="0"/>
          <p:nvPr/>
        </p:nvPicPr>
        <p:blipFill>
          <a:blip r:embed="rId3">
            <a:alphaModFix/>
          </a:blip>
          <a:stretch>
            <a:fillRect/>
          </a:stretch>
        </p:blipFill>
        <p:spPr>
          <a:xfrm>
            <a:off x="7707425" y="3530325"/>
            <a:ext cx="719100" cy="719100"/>
          </a:xfrm>
          <a:prstGeom prst="rect">
            <a:avLst/>
          </a:prstGeom>
          <a:noFill/>
          <a:ln>
            <a:noFill/>
          </a:ln>
        </p:spPr>
      </p:pic>
      <p:pic>
        <p:nvPicPr>
          <p:cNvPr id="641" name="Shape 641" descr="coffee-cup-1.png"/>
          <p:cNvPicPr preferRelativeResize="0"/>
          <p:nvPr/>
        </p:nvPicPr>
        <p:blipFill>
          <a:blip r:embed="rId3">
            <a:alphaModFix/>
          </a:blip>
          <a:stretch>
            <a:fillRect/>
          </a:stretch>
        </p:blipFill>
        <p:spPr>
          <a:xfrm>
            <a:off x="7707425" y="5054325"/>
            <a:ext cx="719100" cy="719100"/>
          </a:xfrm>
          <a:prstGeom prst="rect">
            <a:avLst/>
          </a:prstGeom>
          <a:noFill/>
          <a:ln>
            <a:noFill/>
          </a:ln>
        </p:spPr>
      </p:pic>
    </p:spTree>
    <p:extLst>
      <p:ext uri="{BB962C8B-B14F-4D97-AF65-F5344CB8AC3E}">
        <p14:creationId xmlns:p14="http://schemas.microsoft.com/office/powerpoint/2010/main" val="21698956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檔案爬蟲 - 相對位置</a:t>
            </a:r>
          </a:p>
        </p:txBody>
      </p:sp>
      <p:sp>
        <p:nvSpPr>
          <p:cNvPr id="648" name="Shape 648"/>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URL 代表檔案在網路上的位置</a:t>
            </a:r>
          </a:p>
          <a:p>
            <a:pPr marL="685800" indent="-457200">
              <a:spcBef>
                <a:spcPts val="0"/>
              </a:spcBef>
            </a:pPr>
            <a:r>
              <a:rPr lang="zh-TW" dirty="0"/>
              <a:t>無法直接對相對路徑送 requests </a:t>
            </a:r>
          </a:p>
        </p:txBody>
      </p:sp>
      <p:sp>
        <p:nvSpPr>
          <p:cNvPr id="649" name="Shape 649"/>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166</a:t>
            </a:fld>
            <a:endParaRPr lang="zh-TW"/>
          </a:p>
        </p:txBody>
      </p:sp>
      <p:sp>
        <p:nvSpPr>
          <p:cNvPr id="650" name="Shape 650"/>
          <p:cNvSpPr txBox="1">
            <a:spLocks noGrp="1"/>
          </p:cNvSpPr>
          <p:nvPr>
            <p:ph type="body" idx="1"/>
          </p:nvPr>
        </p:nvSpPr>
        <p:spPr>
          <a:xfrm>
            <a:off x="467550" y="2395925"/>
            <a:ext cx="8424600" cy="26004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FFFF"/>
                </a:solidFill>
                <a:latin typeface="Consolas"/>
                <a:ea typeface="Consolas"/>
                <a:cs typeface="Consolas"/>
                <a:sym typeface="Consolas"/>
              </a:rPr>
              <a:t>url = </a:t>
            </a:r>
            <a:r>
              <a:rPr lang="zh-TW" sz="2400">
                <a:solidFill>
                  <a:srgbClr val="F3AB08"/>
                </a:solidFill>
                <a:latin typeface="Consolas"/>
                <a:ea typeface="Consolas"/>
                <a:cs typeface="Consolas"/>
                <a:sym typeface="Consolas"/>
              </a:rPr>
              <a:t>'</a:t>
            </a:r>
            <a:r>
              <a:rPr lang="zh-TW" sz="2400">
                <a:solidFill>
                  <a:srgbClr val="F3AB08"/>
                </a:solidFill>
              </a:rPr>
              <a:t>/exam/sites/all/modules/pubdlcnt/pubdlcnt.php?file=http://140.112.115.12/exam/sites/default/files/exam/graduate/106g/106_graduate_4.pdf&amp;nid=5814</a:t>
            </a:r>
            <a:r>
              <a:rPr lang="zh-TW" sz="2400">
                <a:solidFill>
                  <a:srgbClr val="F3AB08"/>
                </a:solidFill>
                <a:latin typeface="Consolas"/>
                <a:ea typeface="Consolas"/>
                <a:cs typeface="Consolas"/>
                <a:sym typeface="Consolas"/>
              </a:rPr>
              <a:t>'</a:t>
            </a:r>
          </a:p>
          <a:p>
            <a:pPr marL="142240" lvl="0" rtl="0">
              <a:spcBef>
                <a:spcPts val="0"/>
              </a:spcBef>
              <a:buNone/>
            </a:pPr>
            <a:r>
              <a:rPr lang="zh-TW" sz="2400">
                <a:solidFill>
                  <a:srgbClr val="FFFFFF"/>
                </a:solidFill>
                <a:latin typeface="Consolas"/>
                <a:ea typeface="Consolas"/>
                <a:cs typeface="Consolas"/>
                <a:sym typeface="Consolas"/>
              </a:rPr>
              <a:t>response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requests.get(image_url)</a:t>
            </a:r>
          </a:p>
        </p:txBody>
      </p:sp>
      <p:pic>
        <p:nvPicPr>
          <p:cNvPr id="651" name="Shape 651"/>
          <p:cNvPicPr preferRelativeResize="0"/>
          <p:nvPr/>
        </p:nvPicPr>
        <p:blipFill>
          <a:blip r:embed="rId3">
            <a:alphaModFix/>
          </a:blip>
          <a:stretch>
            <a:fillRect/>
          </a:stretch>
        </p:blipFill>
        <p:spPr>
          <a:xfrm>
            <a:off x="0" y="5050909"/>
            <a:ext cx="9143998" cy="1243230"/>
          </a:xfrm>
          <a:prstGeom prst="rect">
            <a:avLst/>
          </a:prstGeom>
          <a:noFill/>
          <a:ln>
            <a:noFill/>
          </a:ln>
        </p:spPr>
      </p:pic>
    </p:spTree>
    <p:extLst>
      <p:ext uri="{BB962C8B-B14F-4D97-AF65-F5344CB8AC3E}">
        <p14:creationId xmlns:p14="http://schemas.microsoft.com/office/powerpoint/2010/main" val="15765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animEffect transition="in" filter="fade">
                                      <p:cBhvr>
                                        <p:cTn id="7" dur="10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檔案爬蟲 - 將相對路徑轉為絕對路徑</a:t>
            </a:r>
          </a:p>
        </p:txBody>
      </p:sp>
      <p:sp>
        <p:nvSpPr>
          <p:cNvPr id="658" name="Shape 658"/>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必須把相對路徑轉為絕對路徑才能送出 request</a:t>
            </a:r>
          </a:p>
          <a:p>
            <a:pPr marL="685800" indent="-457200">
              <a:spcBef>
                <a:spcPts val="0"/>
              </a:spcBef>
            </a:pPr>
            <a:r>
              <a:rPr lang="zh-TW" dirty="0"/>
              <a:t>URL 有一定的格式，很難單純做字串處理轉換</a:t>
            </a:r>
          </a:p>
          <a:p>
            <a:pPr marL="685800" indent="-457200">
              <a:spcBef>
                <a:spcPts val="0"/>
              </a:spcBef>
            </a:pPr>
            <a:r>
              <a:rPr lang="zh-TW" dirty="0"/>
              <a:t>透過參考用的絕對路徑就可以轉換相對路徑</a:t>
            </a:r>
          </a:p>
        </p:txBody>
      </p:sp>
      <p:sp>
        <p:nvSpPr>
          <p:cNvPr id="659" name="Shape 659"/>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167</a:t>
            </a:fld>
            <a:endParaRPr lang="zh-TW"/>
          </a:p>
        </p:txBody>
      </p:sp>
      <p:sp>
        <p:nvSpPr>
          <p:cNvPr id="660" name="Shape 660"/>
          <p:cNvSpPr txBox="1"/>
          <p:nvPr/>
        </p:nvSpPr>
        <p:spPr>
          <a:xfrm>
            <a:off x="2310950" y="3253075"/>
            <a:ext cx="4875900" cy="719100"/>
          </a:xfrm>
          <a:prstGeom prst="rect">
            <a:avLst/>
          </a:prstGeom>
          <a:noFill/>
          <a:ln>
            <a:noFill/>
          </a:ln>
        </p:spPr>
        <p:txBody>
          <a:bodyPr lIns="91425" tIns="91425" rIns="91425" bIns="91425" anchor="ctr" anchorCtr="0">
            <a:noAutofit/>
          </a:bodyPr>
          <a:lstStyle/>
          <a:p>
            <a:pPr lvl="0" rtl="0">
              <a:lnSpc>
                <a:spcPct val="120000"/>
              </a:lnSpc>
              <a:spcBef>
                <a:spcPts val="240"/>
              </a:spcBef>
              <a:spcAft>
                <a:spcPts val="240"/>
              </a:spcAft>
              <a:buNone/>
            </a:pPr>
            <a:r>
              <a:rPr lang="zh-TW" sz="2400">
                <a:solidFill>
                  <a:schemeClr val="dk1"/>
                </a:solidFill>
              </a:rPr>
              <a:t>http://exam.lib.ntu.edu.tw/graduate</a:t>
            </a:r>
          </a:p>
        </p:txBody>
      </p:sp>
      <p:sp>
        <p:nvSpPr>
          <p:cNvPr id="661" name="Shape 661"/>
          <p:cNvSpPr txBox="1"/>
          <p:nvPr/>
        </p:nvSpPr>
        <p:spPr>
          <a:xfrm>
            <a:off x="2310950" y="3972175"/>
            <a:ext cx="6621600" cy="719100"/>
          </a:xfrm>
          <a:prstGeom prst="rect">
            <a:avLst/>
          </a:prstGeom>
          <a:noFill/>
          <a:ln>
            <a:noFill/>
          </a:ln>
        </p:spPr>
        <p:txBody>
          <a:bodyPr lIns="91425" tIns="91425" rIns="91425" bIns="91425" anchor="ctr" anchorCtr="0">
            <a:noAutofit/>
          </a:bodyPr>
          <a:lstStyle/>
          <a:p>
            <a:pPr lvl="0" rtl="0">
              <a:lnSpc>
                <a:spcPct val="120000"/>
              </a:lnSpc>
              <a:spcBef>
                <a:spcPts val="240"/>
              </a:spcBef>
              <a:spcAft>
                <a:spcPts val="240"/>
              </a:spcAft>
              <a:buNone/>
            </a:pPr>
            <a:r>
              <a:rPr lang="zh-TW" sz="2400">
                <a:solidFill>
                  <a:schemeClr val="dk1"/>
                </a:solidFill>
              </a:rPr>
              <a:t>/exam/sites/all/modules/pubdlcnt/pubdlcnt.php</a:t>
            </a:r>
          </a:p>
        </p:txBody>
      </p:sp>
      <p:sp>
        <p:nvSpPr>
          <p:cNvPr id="662" name="Shape 662"/>
          <p:cNvSpPr txBox="1"/>
          <p:nvPr/>
        </p:nvSpPr>
        <p:spPr>
          <a:xfrm>
            <a:off x="539550" y="3253075"/>
            <a:ext cx="1450800" cy="719100"/>
          </a:xfrm>
          <a:prstGeom prst="rect">
            <a:avLst/>
          </a:prstGeom>
          <a:noFill/>
          <a:ln>
            <a:noFill/>
          </a:ln>
        </p:spPr>
        <p:txBody>
          <a:bodyPr lIns="91425" tIns="91425" rIns="91425" bIns="91425" anchor="ctr" anchorCtr="0">
            <a:noAutofit/>
          </a:bodyPr>
          <a:lstStyle/>
          <a:p>
            <a:pPr lvl="0" rtl="0">
              <a:lnSpc>
                <a:spcPct val="120000"/>
              </a:lnSpc>
              <a:spcBef>
                <a:spcPts val="240"/>
              </a:spcBef>
              <a:spcAft>
                <a:spcPts val="240"/>
              </a:spcAft>
              <a:buNone/>
            </a:pPr>
            <a:r>
              <a:rPr lang="zh-TW" sz="2400">
                <a:solidFill>
                  <a:schemeClr val="dk1"/>
                </a:solidFill>
                <a:latin typeface="Corbel"/>
                <a:ea typeface="Corbel"/>
                <a:cs typeface="Corbel"/>
                <a:sym typeface="Corbel"/>
              </a:rPr>
              <a:t>絕對路徑</a:t>
            </a:r>
          </a:p>
        </p:txBody>
      </p:sp>
      <p:sp>
        <p:nvSpPr>
          <p:cNvPr id="663" name="Shape 663"/>
          <p:cNvSpPr txBox="1"/>
          <p:nvPr/>
        </p:nvSpPr>
        <p:spPr>
          <a:xfrm>
            <a:off x="539550" y="3972175"/>
            <a:ext cx="1450800" cy="719100"/>
          </a:xfrm>
          <a:prstGeom prst="rect">
            <a:avLst/>
          </a:prstGeom>
          <a:noFill/>
          <a:ln>
            <a:noFill/>
          </a:ln>
        </p:spPr>
        <p:txBody>
          <a:bodyPr lIns="91425" tIns="91425" rIns="91425" bIns="91425" anchor="ctr" anchorCtr="0">
            <a:noAutofit/>
          </a:bodyPr>
          <a:lstStyle/>
          <a:p>
            <a:pPr lvl="0" rtl="0">
              <a:lnSpc>
                <a:spcPct val="120000"/>
              </a:lnSpc>
              <a:spcBef>
                <a:spcPts val="240"/>
              </a:spcBef>
              <a:spcAft>
                <a:spcPts val="240"/>
              </a:spcAft>
              <a:buNone/>
            </a:pPr>
            <a:r>
              <a:rPr lang="zh-TW" sz="2400">
                <a:solidFill>
                  <a:schemeClr val="dk1"/>
                </a:solidFill>
                <a:latin typeface="Corbel"/>
                <a:ea typeface="Corbel"/>
                <a:cs typeface="Corbel"/>
                <a:sym typeface="Corbel"/>
              </a:rPr>
              <a:t>相對路徑</a:t>
            </a:r>
          </a:p>
        </p:txBody>
      </p:sp>
      <p:sp>
        <p:nvSpPr>
          <p:cNvPr id="664" name="Shape 664"/>
          <p:cNvSpPr txBox="1"/>
          <p:nvPr/>
        </p:nvSpPr>
        <p:spPr>
          <a:xfrm>
            <a:off x="2310925" y="4984225"/>
            <a:ext cx="6621600" cy="849900"/>
          </a:xfrm>
          <a:prstGeom prst="rect">
            <a:avLst/>
          </a:prstGeom>
          <a:noFill/>
          <a:ln>
            <a:noFill/>
          </a:ln>
        </p:spPr>
        <p:txBody>
          <a:bodyPr lIns="91425" tIns="91425" rIns="91425" bIns="91425" anchor="ctr" anchorCtr="0">
            <a:noAutofit/>
          </a:bodyPr>
          <a:lstStyle/>
          <a:p>
            <a:pPr lvl="0" rtl="0">
              <a:lnSpc>
                <a:spcPct val="120000"/>
              </a:lnSpc>
              <a:spcBef>
                <a:spcPts val="240"/>
              </a:spcBef>
              <a:spcAft>
                <a:spcPts val="240"/>
              </a:spcAft>
              <a:buNone/>
            </a:pPr>
            <a:r>
              <a:rPr lang="zh-TW" sz="2400">
                <a:solidFill>
                  <a:srgbClr val="FF0000"/>
                </a:solidFill>
              </a:rPr>
              <a:t>http://exam.lib.ntu.edu.tw</a:t>
            </a:r>
            <a:r>
              <a:rPr lang="zh-TW" sz="2400">
                <a:solidFill>
                  <a:srgbClr val="0000FF"/>
                </a:solidFill>
              </a:rPr>
              <a:t>/exam/sites/all/modules/pubdlcnt/pubdlcnt.php</a:t>
            </a:r>
          </a:p>
        </p:txBody>
      </p:sp>
      <p:sp>
        <p:nvSpPr>
          <p:cNvPr id="665" name="Shape 665"/>
          <p:cNvSpPr/>
          <p:nvPr/>
        </p:nvSpPr>
        <p:spPr>
          <a:xfrm>
            <a:off x="696600" y="5308075"/>
            <a:ext cx="1136700" cy="333300"/>
          </a:xfrm>
          <a:prstGeom prs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6" name="Shape 666"/>
          <p:cNvSpPr txBox="1"/>
          <p:nvPr/>
        </p:nvSpPr>
        <p:spPr>
          <a:xfrm>
            <a:off x="539550" y="4691275"/>
            <a:ext cx="1450800" cy="719100"/>
          </a:xfrm>
          <a:prstGeom prst="rect">
            <a:avLst/>
          </a:prstGeom>
          <a:noFill/>
          <a:ln>
            <a:noFill/>
          </a:ln>
        </p:spPr>
        <p:txBody>
          <a:bodyPr lIns="91425" tIns="91425" rIns="91425" bIns="91425" anchor="ctr" anchorCtr="0">
            <a:noAutofit/>
          </a:bodyPr>
          <a:lstStyle/>
          <a:p>
            <a:pPr lvl="0" algn="ctr" rtl="0">
              <a:lnSpc>
                <a:spcPct val="120000"/>
              </a:lnSpc>
              <a:spcBef>
                <a:spcPts val="240"/>
              </a:spcBef>
              <a:spcAft>
                <a:spcPts val="240"/>
              </a:spcAft>
              <a:buNone/>
            </a:pPr>
            <a:r>
              <a:rPr lang="zh-TW" sz="2400">
                <a:solidFill>
                  <a:schemeClr val="dk1"/>
                </a:solidFill>
                <a:latin typeface="Corbel"/>
                <a:ea typeface="Corbel"/>
                <a:cs typeface="Corbel"/>
                <a:sym typeface="Corbel"/>
              </a:rPr>
              <a:t>組合</a:t>
            </a:r>
          </a:p>
        </p:txBody>
      </p:sp>
    </p:spTree>
    <p:extLst>
      <p:ext uri="{BB962C8B-B14F-4D97-AF65-F5344CB8AC3E}">
        <p14:creationId xmlns:p14="http://schemas.microsoft.com/office/powerpoint/2010/main" val="27506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1"/>
                                        </p:tgtEl>
                                        <p:attrNameLst>
                                          <p:attrName>style.visibility</p:attrName>
                                        </p:attrNameLst>
                                      </p:cBhvr>
                                      <p:to>
                                        <p:strVal val="visible"/>
                                      </p:to>
                                    </p:set>
                                    <p:animEffect transition="in" filter="fade">
                                      <p:cBhvr>
                                        <p:cTn id="7" dur="1000"/>
                                        <p:tgtEl>
                                          <p:spTgt spid="661"/>
                                        </p:tgtEl>
                                      </p:cBhvr>
                                    </p:animEffect>
                                  </p:childTnLst>
                                </p:cTn>
                              </p:par>
                              <p:par>
                                <p:cTn id="8" presetID="10" presetClass="entr" presetSubtype="0" fill="hold" nodeType="withEffect">
                                  <p:stCondLst>
                                    <p:cond delay="0"/>
                                  </p:stCondLst>
                                  <p:childTnLst>
                                    <p:set>
                                      <p:cBhvr>
                                        <p:cTn id="9" dur="1" fill="hold">
                                          <p:stCondLst>
                                            <p:cond delay="0"/>
                                          </p:stCondLst>
                                        </p:cTn>
                                        <p:tgtEl>
                                          <p:spTgt spid="662"/>
                                        </p:tgtEl>
                                        <p:attrNameLst>
                                          <p:attrName>style.visibility</p:attrName>
                                        </p:attrNameLst>
                                      </p:cBhvr>
                                      <p:to>
                                        <p:strVal val="visible"/>
                                      </p:to>
                                    </p:set>
                                    <p:animEffect transition="in" filter="fade">
                                      <p:cBhvr>
                                        <p:cTn id="10" dur="1000"/>
                                        <p:tgtEl>
                                          <p:spTgt spid="662"/>
                                        </p:tgtEl>
                                      </p:cBhvr>
                                    </p:animEffect>
                                  </p:childTnLst>
                                </p:cTn>
                              </p:par>
                              <p:par>
                                <p:cTn id="11" presetID="10" presetClass="entr" presetSubtype="0" fill="hold" nodeType="withEffect">
                                  <p:stCondLst>
                                    <p:cond delay="0"/>
                                  </p:stCondLst>
                                  <p:childTnLst>
                                    <p:set>
                                      <p:cBhvr>
                                        <p:cTn id="12" dur="1" fill="hold">
                                          <p:stCondLst>
                                            <p:cond delay="0"/>
                                          </p:stCondLst>
                                        </p:cTn>
                                        <p:tgtEl>
                                          <p:spTgt spid="663"/>
                                        </p:tgtEl>
                                        <p:attrNameLst>
                                          <p:attrName>style.visibility</p:attrName>
                                        </p:attrNameLst>
                                      </p:cBhvr>
                                      <p:to>
                                        <p:strVal val="visible"/>
                                      </p:to>
                                    </p:set>
                                    <p:animEffect transition="in" filter="fade">
                                      <p:cBhvr>
                                        <p:cTn id="13" dur="1000"/>
                                        <p:tgtEl>
                                          <p:spTgt spid="663"/>
                                        </p:tgtEl>
                                      </p:cBhvr>
                                    </p:animEffect>
                                  </p:childTnLst>
                                </p:cTn>
                              </p:par>
                              <p:par>
                                <p:cTn id="14" presetID="10" presetClass="entr" presetSubtype="0" fill="hold" nodeType="withEffect">
                                  <p:stCondLst>
                                    <p:cond delay="0"/>
                                  </p:stCondLst>
                                  <p:childTnLst>
                                    <p:set>
                                      <p:cBhvr>
                                        <p:cTn id="15" dur="1" fill="hold">
                                          <p:stCondLst>
                                            <p:cond delay="0"/>
                                          </p:stCondLst>
                                        </p:cTn>
                                        <p:tgtEl>
                                          <p:spTgt spid="660"/>
                                        </p:tgtEl>
                                        <p:attrNameLst>
                                          <p:attrName>style.visibility</p:attrName>
                                        </p:attrNameLst>
                                      </p:cBhvr>
                                      <p:to>
                                        <p:strVal val="visible"/>
                                      </p:to>
                                    </p:set>
                                    <p:animEffect transition="in" filter="fade">
                                      <p:cBhvr>
                                        <p:cTn id="16" dur="1000"/>
                                        <p:tgtEl>
                                          <p:spTgt spid="6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65"/>
                                        </p:tgtEl>
                                        <p:attrNameLst>
                                          <p:attrName>style.visibility</p:attrName>
                                        </p:attrNameLst>
                                      </p:cBhvr>
                                      <p:to>
                                        <p:strVal val="visible"/>
                                      </p:to>
                                    </p:set>
                                    <p:animEffect transition="in" filter="fade">
                                      <p:cBhvr>
                                        <p:cTn id="21" dur="1000"/>
                                        <p:tgtEl>
                                          <p:spTgt spid="665"/>
                                        </p:tgtEl>
                                      </p:cBhvr>
                                    </p:animEffect>
                                  </p:childTnLst>
                                </p:cTn>
                              </p:par>
                              <p:par>
                                <p:cTn id="22" presetID="10" presetClass="entr" presetSubtype="0" fill="hold" nodeType="withEffect">
                                  <p:stCondLst>
                                    <p:cond delay="0"/>
                                  </p:stCondLst>
                                  <p:childTnLst>
                                    <p:set>
                                      <p:cBhvr>
                                        <p:cTn id="23" dur="1" fill="hold">
                                          <p:stCondLst>
                                            <p:cond delay="0"/>
                                          </p:stCondLst>
                                        </p:cTn>
                                        <p:tgtEl>
                                          <p:spTgt spid="666"/>
                                        </p:tgtEl>
                                        <p:attrNameLst>
                                          <p:attrName>style.visibility</p:attrName>
                                        </p:attrNameLst>
                                      </p:cBhvr>
                                      <p:to>
                                        <p:strVal val="visible"/>
                                      </p:to>
                                    </p:set>
                                    <p:animEffect transition="in" filter="fade">
                                      <p:cBhvr>
                                        <p:cTn id="24" dur="1000"/>
                                        <p:tgtEl>
                                          <p:spTgt spid="666"/>
                                        </p:tgtEl>
                                      </p:cBhvr>
                                    </p:animEffect>
                                  </p:childTnLst>
                                </p:cTn>
                              </p:par>
                              <p:par>
                                <p:cTn id="25" presetID="10" presetClass="entr" presetSubtype="0" fill="hold" nodeType="withEffect">
                                  <p:stCondLst>
                                    <p:cond delay="0"/>
                                  </p:stCondLst>
                                  <p:childTnLst>
                                    <p:set>
                                      <p:cBhvr>
                                        <p:cTn id="26" dur="1" fill="hold">
                                          <p:stCondLst>
                                            <p:cond delay="0"/>
                                          </p:stCondLst>
                                        </p:cTn>
                                        <p:tgtEl>
                                          <p:spTgt spid="664"/>
                                        </p:tgtEl>
                                        <p:attrNameLst>
                                          <p:attrName>style.visibility</p:attrName>
                                        </p:attrNameLst>
                                      </p:cBhvr>
                                      <p:to>
                                        <p:strVal val="visible"/>
                                      </p:to>
                                    </p:set>
                                    <p:animEffect transition="in" filter="fade">
                                      <p:cBhvr>
                                        <p:cTn id="27" dur="10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Clr>
                <a:schemeClr val="dk1"/>
              </a:buClr>
              <a:buSzPct val="30555"/>
              <a:buFont typeface="Arial"/>
              <a:buNone/>
            </a:pPr>
            <a:r>
              <a:rPr lang="zh-TW"/>
              <a:t>檔案爬蟲 - 取得絕對位置</a:t>
            </a:r>
          </a:p>
        </p:txBody>
      </p:sp>
      <p:sp>
        <p:nvSpPr>
          <p:cNvPr id="673" name="Shape 673"/>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透過 </a:t>
            </a:r>
            <a:r>
              <a:rPr lang="zh-TW" u="sng" dirty="0">
                <a:solidFill>
                  <a:schemeClr val="hlink"/>
                </a:solidFill>
                <a:hlinkClick r:id="rId3"/>
              </a:rPr>
              <a:t>urllib.parse.urljoin</a:t>
            </a:r>
            <a:r>
              <a:rPr lang="zh-TW" dirty="0"/>
              <a:t> 取得絕對位置</a:t>
            </a:r>
          </a:p>
          <a:p>
            <a:pPr marL="685800" indent="-457200">
              <a:spcBef>
                <a:spcPts val="0"/>
              </a:spcBef>
            </a:pPr>
            <a:r>
              <a:rPr lang="zh-TW" dirty="0"/>
              <a:t>當前網頁的 URL 最適合拿來做參考用的絕對路徑</a:t>
            </a:r>
          </a:p>
        </p:txBody>
      </p:sp>
      <p:sp>
        <p:nvSpPr>
          <p:cNvPr id="674" name="Shape 67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168</a:t>
            </a:fld>
            <a:endParaRPr lang="zh-TW"/>
          </a:p>
        </p:txBody>
      </p:sp>
      <p:sp>
        <p:nvSpPr>
          <p:cNvPr id="675" name="Shape 675"/>
          <p:cNvSpPr txBox="1">
            <a:spLocks noGrp="1"/>
          </p:cNvSpPr>
          <p:nvPr>
            <p:ph type="body" idx="1"/>
          </p:nvPr>
        </p:nvSpPr>
        <p:spPr>
          <a:xfrm>
            <a:off x="395525" y="2621975"/>
            <a:ext cx="8424600" cy="17967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0000"/>
                </a:solidFill>
                <a:latin typeface="Consolas"/>
                <a:ea typeface="Consolas"/>
                <a:cs typeface="Consolas"/>
                <a:sym typeface="Consolas"/>
              </a:rPr>
              <a:t>from</a:t>
            </a:r>
            <a:r>
              <a:rPr lang="zh-TW" sz="2400">
                <a:solidFill>
                  <a:srgbClr val="FFFFFF"/>
                </a:solidFill>
                <a:latin typeface="Consolas"/>
                <a:ea typeface="Consolas"/>
                <a:cs typeface="Consolas"/>
                <a:sym typeface="Consolas"/>
              </a:rPr>
              <a:t> urllib.parse </a:t>
            </a:r>
            <a:r>
              <a:rPr lang="zh-TW" sz="2400">
                <a:solidFill>
                  <a:srgbClr val="FF0000"/>
                </a:solidFill>
                <a:latin typeface="Consolas"/>
                <a:ea typeface="Consolas"/>
                <a:cs typeface="Consolas"/>
                <a:sym typeface="Consolas"/>
              </a:rPr>
              <a:t>import</a:t>
            </a:r>
            <a:r>
              <a:rPr lang="zh-TW" sz="2400">
                <a:solidFill>
                  <a:srgbClr val="FFFFFF"/>
                </a:solidFill>
                <a:latin typeface="Consolas"/>
                <a:ea typeface="Consolas"/>
                <a:cs typeface="Consolas"/>
                <a:sym typeface="Consolas"/>
              </a:rPr>
              <a:t> urljoin</a:t>
            </a:r>
          </a:p>
          <a:p>
            <a:pPr marL="0" lvl="0" indent="0" rtl="0">
              <a:spcBef>
                <a:spcPts val="0"/>
              </a:spcBef>
              <a:buNone/>
            </a:pPr>
            <a:endParaRPr sz="2400">
              <a:solidFill>
                <a:srgbClr val="92D050"/>
              </a:solidFill>
              <a:latin typeface="Consolas"/>
              <a:ea typeface="Consolas"/>
              <a:cs typeface="Consolas"/>
              <a:sym typeface="Consolas"/>
            </a:endParaRPr>
          </a:p>
          <a:p>
            <a:pPr marL="142240" lvl="0" rtl="0">
              <a:spcBef>
                <a:spcPts val="0"/>
              </a:spcBef>
              <a:buNone/>
            </a:pPr>
            <a:r>
              <a:rPr lang="zh-TW" sz="2400">
                <a:solidFill>
                  <a:srgbClr val="00FFFF"/>
                </a:solidFill>
                <a:latin typeface="Consolas"/>
                <a:ea typeface="Consolas"/>
                <a:cs typeface="Consolas"/>
                <a:sym typeface="Consolas"/>
              </a:rPr>
              <a:t>print</a:t>
            </a:r>
            <a:r>
              <a:rPr lang="zh-TW" sz="2400">
                <a:solidFill>
                  <a:srgbClr val="FFFFFF"/>
                </a:solidFill>
                <a:latin typeface="Consolas"/>
                <a:ea typeface="Consolas"/>
                <a:cs typeface="Consolas"/>
                <a:sym typeface="Consolas"/>
              </a:rPr>
              <a:t>(urljoin(絕對路徑, 相對路徑))</a:t>
            </a:r>
          </a:p>
        </p:txBody>
      </p:sp>
      <p:pic>
        <p:nvPicPr>
          <p:cNvPr id="676" name="Shape 676"/>
          <p:cNvPicPr preferRelativeResize="0"/>
          <p:nvPr/>
        </p:nvPicPr>
        <p:blipFill>
          <a:blip r:embed="rId4">
            <a:alphaModFix/>
          </a:blip>
          <a:stretch>
            <a:fillRect/>
          </a:stretch>
        </p:blipFill>
        <p:spPr>
          <a:xfrm>
            <a:off x="0" y="4692724"/>
            <a:ext cx="9143998" cy="1481225"/>
          </a:xfrm>
          <a:prstGeom prst="rect">
            <a:avLst/>
          </a:prstGeom>
          <a:noFill/>
          <a:ln>
            <a:noFill/>
          </a:ln>
        </p:spPr>
      </p:pic>
    </p:spTree>
    <p:extLst>
      <p:ext uri="{BB962C8B-B14F-4D97-AF65-F5344CB8AC3E}">
        <p14:creationId xmlns:p14="http://schemas.microsoft.com/office/powerpoint/2010/main" val="931200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檔案爬蟲 - 解析 URL</a:t>
            </a:r>
          </a:p>
        </p:txBody>
      </p:sp>
      <p:sp>
        <p:nvSpPr>
          <p:cNvPr id="683" name="Shape 683"/>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urljoin 其實是透過 </a:t>
            </a:r>
            <a:r>
              <a:rPr lang="zh-TW" u="sng" dirty="0">
                <a:solidFill>
                  <a:schemeClr val="hlink"/>
                </a:solidFill>
                <a:hlinkClick r:id="rId3"/>
              </a:rPr>
              <a:t>urllib.parse.urlparse</a:t>
            </a:r>
            <a:r>
              <a:rPr lang="zh-TW" dirty="0"/>
              <a:t> 將兩組 URL 拆解成數個片段再去組合出新的絕對路徑</a:t>
            </a:r>
          </a:p>
        </p:txBody>
      </p:sp>
      <p:sp>
        <p:nvSpPr>
          <p:cNvPr id="684" name="Shape 68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169</a:t>
            </a:fld>
            <a:endParaRPr lang="zh-TW"/>
          </a:p>
        </p:txBody>
      </p:sp>
      <p:grpSp>
        <p:nvGrpSpPr>
          <p:cNvPr id="685" name="Shape 685"/>
          <p:cNvGrpSpPr/>
          <p:nvPr/>
        </p:nvGrpSpPr>
        <p:grpSpPr>
          <a:xfrm>
            <a:off x="0" y="2378450"/>
            <a:ext cx="9144000" cy="4074834"/>
            <a:chOff x="0" y="2378450"/>
            <a:chExt cx="9144000" cy="4074834"/>
          </a:xfrm>
        </p:grpSpPr>
        <p:pic>
          <p:nvPicPr>
            <p:cNvPr id="686" name="Shape 686"/>
            <p:cNvPicPr preferRelativeResize="0"/>
            <p:nvPr/>
          </p:nvPicPr>
          <p:blipFill>
            <a:blip r:embed="rId4">
              <a:alphaModFix/>
            </a:blip>
            <a:stretch>
              <a:fillRect/>
            </a:stretch>
          </p:blipFill>
          <p:spPr>
            <a:xfrm>
              <a:off x="0" y="3021337"/>
              <a:ext cx="9143998" cy="1150374"/>
            </a:xfrm>
            <a:prstGeom prst="rect">
              <a:avLst/>
            </a:prstGeom>
            <a:noFill/>
            <a:ln>
              <a:noFill/>
            </a:ln>
          </p:spPr>
        </p:pic>
        <p:sp>
          <p:nvSpPr>
            <p:cNvPr id="687" name="Shape 687"/>
            <p:cNvSpPr txBox="1"/>
            <p:nvPr/>
          </p:nvSpPr>
          <p:spPr>
            <a:xfrm>
              <a:off x="539550" y="2378450"/>
              <a:ext cx="1450800" cy="719100"/>
            </a:xfrm>
            <a:prstGeom prst="rect">
              <a:avLst/>
            </a:prstGeom>
            <a:noFill/>
            <a:ln>
              <a:noFill/>
            </a:ln>
          </p:spPr>
          <p:txBody>
            <a:bodyPr lIns="91425" tIns="91425" rIns="91425" bIns="91425" anchor="ctr" anchorCtr="0">
              <a:noAutofit/>
            </a:bodyPr>
            <a:lstStyle/>
            <a:p>
              <a:pPr lvl="0" rtl="0">
                <a:lnSpc>
                  <a:spcPct val="120000"/>
                </a:lnSpc>
                <a:spcBef>
                  <a:spcPts val="240"/>
                </a:spcBef>
                <a:spcAft>
                  <a:spcPts val="240"/>
                </a:spcAft>
                <a:buNone/>
              </a:pPr>
              <a:r>
                <a:rPr lang="zh-TW" sz="2400" b="1">
                  <a:solidFill>
                    <a:schemeClr val="dk1"/>
                  </a:solidFill>
                  <a:latin typeface="Corbel"/>
                  <a:ea typeface="Corbel"/>
                  <a:cs typeface="Corbel"/>
                  <a:sym typeface="Corbel"/>
                </a:rPr>
                <a:t>絕對路徑</a:t>
              </a:r>
            </a:p>
          </p:txBody>
        </p:sp>
        <p:sp>
          <p:nvSpPr>
            <p:cNvPr id="688" name="Shape 688"/>
            <p:cNvSpPr txBox="1"/>
            <p:nvPr/>
          </p:nvSpPr>
          <p:spPr>
            <a:xfrm>
              <a:off x="463350" y="4095500"/>
              <a:ext cx="1450800" cy="719100"/>
            </a:xfrm>
            <a:prstGeom prst="rect">
              <a:avLst/>
            </a:prstGeom>
            <a:noFill/>
            <a:ln>
              <a:noFill/>
            </a:ln>
          </p:spPr>
          <p:txBody>
            <a:bodyPr lIns="91425" tIns="91425" rIns="91425" bIns="91425" anchor="ctr" anchorCtr="0">
              <a:noAutofit/>
            </a:bodyPr>
            <a:lstStyle/>
            <a:p>
              <a:pPr lvl="0" rtl="0">
                <a:lnSpc>
                  <a:spcPct val="120000"/>
                </a:lnSpc>
                <a:spcBef>
                  <a:spcPts val="240"/>
                </a:spcBef>
                <a:spcAft>
                  <a:spcPts val="240"/>
                </a:spcAft>
                <a:buNone/>
              </a:pPr>
              <a:r>
                <a:rPr lang="zh-TW" sz="2400" b="1">
                  <a:solidFill>
                    <a:schemeClr val="dk1"/>
                  </a:solidFill>
                  <a:latin typeface="Corbel"/>
                  <a:ea typeface="Corbel"/>
                  <a:cs typeface="Corbel"/>
                  <a:sym typeface="Corbel"/>
                </a:rPr>
                <a:t>相對路徑</a:t>
              </a:r>
            </a:p>
          </p:txBody>
        </p:sp>
        <p:pic>
          <p:nvPicPr>
            <p:cNvPr id="689" name="Shape 689"/>
            <p:cNvPicPr preferRelativeResize="0"/>
            <p:nvPr/>
          </p:nvPicPr>
          <p:blipFill>
            <a:blip r:embed="rId5">
              <a:alphaModFix/>
            </a:blip>
            <a:stretch>
              <a:fillRect/>
            </a:stretch>
          </p:blipFill>
          <p:spPr>
            <a:xfrm>
              <a:off x="0" y="4645065"/>
              <a:ext cx="9144000" cy="1808218"/>
            </a:xfrm>
            <a:prstGeom prst="rect">
              <a:avLst/>
            </a:prstGeom>
            <a:noFill/>
            <a:ln>
              <a:noFill/>
            </a:ln>
          </p:spPr>
        </p:pic>
      </p:grpSp>
      <p:sp>
        <p:nvSpPr>
          <p:cNvPr id="690" name="Shape 690"/>
          <p:cNvSpPr/>
          <p:nvPr/>
        </p:nvSpPr>
        <p:spPr>
          <a:xfrm>
            <a:off x="1561475" y="3547675"/>
            <a:ext cx="874500" cy="3249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1" name="Shape 691"/>
          <p:cNvSpPr/>
          <p:nvPr/>
        </p:nvSpPr>
        <p:spPr>
          <a:xfrm>
            <a:off x="3425250" y="3547675"/>
            <a:ext cx="874500" cy="3249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2" name="Shape 692"/>
          <p:cNvSpPr/>
          <p:nvPr/>
        </p:nvSpPr>
        <p:spPr>
          <a:xfrm>
            <a:off x="7132825" y="3547675"/>
            <a:ext cx="709500" cy="3249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3" name="Shape 693"/>
          <p:cNvSpPr/>
          <p:nvPr/>
        </p:nvSpPr>
        <p:spPr>
          <a:xfrm>
            <a:off x="1561475" y="5300275"/>
            <a:ext cx="874500" cy="3249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4" name="Shape 694"/>
          <p:cNvSpPr/>
          <p:nvPr/>
        </p:nvSpPr>
        <p:spPr>
          <a:xfrm>
            <a:off x="2968050" y="5300275"/>
            <a:ext cx="874500" cy="3249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5" name="Shape 695"/>
          <p:cNvSpPr/>
          <p:nvPr/>
        </p:nvSpPr>
        <p:spPr>
          <a:xfrm>
            <a:off x="4299750" y="5300275"/>
            <a:ext cx="709500" cy="3249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343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5"/>
                                        </p:tgtEl>
                                        <p:attrNameLst>
                                          <p:attrName>style.visibility</p:attrName>
                                        </p:attrNameLst>
                                      </p:cBhvr>
                                      <p:to>
                                        <p:strVal val="visible"/>
                                      </p:to>
                                    </p:set>
                                    <p:animEffect transition="in" filter="fade">
                                      <p:cBhvr>
                                        <p:cTn id="7" dur="1000"/>
                                        <p:tgtEl>
                                          <p:spTgt spid="6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1"/>
                                        </p:tgtEl>
                                        <p:attrNameLst>
                                          <p:attrName>style.visibility</p:attrName>
                                        </p:attrNameLst>
                                      </p:cBhvr>
                                      <p:to>
                                        <p:strVal val="visible"/>
                                      </p:to>
                                    </p:set>
                                    <p:animEffect transition="in" filter="fade">
                                      <p:cBhvr>
                                        <p:cTn id="15" dur="1000"/>
                                        <p:tgtEl>
                                          <p:spTgt spid="691"/>
                                        </p:tgtEl>
                                      </p:cBhvr>
                                    </p:animEffect>
                                  </p:childTnLst>
                                </p:cTn>
                              </p:par>
                              <p:par>
                                <p:cTn id="16" presetID="10" presetClass="entr" presetSubtype="0" fill="hold" nodeType="withEffect">
                                  <p:stCondLst>
                                    <p:cond delay="0"/>
                                  </p:stCondLst>
                                  <p:childTnLst>
                                    <p:set>
                                      <p:cBhvr>
                                        <p:cTn id="17" dur="1" fill="hold">
                                          <p:stCondLst>
                                            <p:cond delay="0"/>
                                          </p:stCondLst>
                                        </p:cTn>
                                        <p:tgtEl>
                                          <p:spTgt spid="692"/>
                                        </p:tgtEl>
                                        <p:attrNameLst>
                                          <p:attrName>style.visibility</p:attrName>
                                        </p:attrNameLst>
                                      </p:cBhvr>
                                      <p:to>
                                        <p:strVal val="visible"/>
                                      </p:to>
                                    </p:set>
                                    <p:animEffect transition="in" filter="fade">
                                      <p:cBhvr>
                                        <p:cTn id="18" dur="1000"/>
                                        <p:tgtEl>
                                          <p:spTgt spid="692"/>
                                        </p:tgtEl>
                                      </p:cBhvr>
                                    </p:animEffect>
                                  </p:childTnLst>
                                </p:cTn>
                              </p:par>
                              <p:par>
                                <p:cTn id="19" presetID="10" presetClass="entr" presetSubtype="0" fill="hold" nodeType="withEffect">
                                  <p:stCondLst>
                                    <p:cond delay="0"/>
                                  </p:stCondLst>
                                  <p:childTnLst>
                                    <p:set>
                                      <p:cBhvr>
                                        <p:cTn id="20" dur="1" fill="hold">
                                          <p:stCondLst>
                                            <p:cond delay="0"/>
                                          </p:stCondLst>
                                        </p:cTn>
                                        <p:tgtEl>
                                          <p:spTgt spid="693"/>
                                        </p:tgtEl>
                                        <p:attrNameLst>
                                          <p:attrName>style.visibility</p:attrName>
                                        </p:attrNameLst>
                                      </p:cBhvr>
                                      <p:to>
                                        <p:strVal val="visible"/>
                                      </p:to>
                                    </p:set>
                                    <p:animEffect transition="in" filter="fade">
                                      <p:cBhvr>
                                        <p:cTn id="21" dur="1000"/>
                                        <p:tgtEl>
                                          <p:spTgt spid="693"/>
                                        </p:tgtEl>
                                      </p:cBhvr>
                                    </p:animEffect>
                                  </p:childTnLst>
                                </p:cTn>
                              </p:par>
                              <p:par>
                                <p:cTn id="22" presetID="10" presetClass="entr" presetSubtype="0" fill="hold" nodeType="withEffect">
                                  <p:stCondLst>
                                    <p:cond delay="0"/>
                                  </p:stCondLst>
                                  <p:childTnLst>
                                    <p:set>
                                      <p:cBhvr>
                                        <p:cTn id="23" dur="1" fill="hold">
                                          <p:stCondLst>
                                            <p:cond delay="0"/>
                                          </p:stCondLst>
                                        </p:cTn>
                                        <p:tgtEl>
                                          <p:spTgt spid="694"/>
                                        </p:tgtEl>
                                        <p:attrNameLst>
                                          <p:attrName>style.visibility</p:attrName>
                                        </p:attrNameLst>
                                      </p:cBhvr>
                                      <p:to>
                                        <p:strVal val="visible"/>
                                      </p:to>
                                    </p:set>
                                    <p:animEffect transition="in" filter="fade">
                                      <p:cBhvr>
                                        <p:cTn id="24" dur="1000"/>
                                        <p:tgtEl>
                                          <p:spTgt spid="694"/>
                                        </p:tgtEl>
                                      </p:cBhvr>
                                    </p:animEffect>
                                  </p:childTnLst>
                                </p:cTn>
                              </p:par>
                              <p:par>
                                <p:cTn id="25" presetID="10" presetClass="entr" presetSubtype="0" fill="hold" nodeType="withEffect">
                                  <p:stCondLst>
                                    <p:cond delay="0"/>
                                  </p:stCondLst>
                                  <p:childTnLst>
                                    <p:set>
                                      <p:cBhvr>
                                        <p:cTn id="26" dur="1" fill="hold">
                                          <p:stCondLst>
                                            <p:cond delay="0"/>
                                          </p:stCondLst>
                                        </p:cTn>
                                        <p:tgtEl>
                                          <p:spTgt spid="695"/>
                                        </p:tgtEl>
                                        <p:attrNameLst>
                                          <p:attrName>style.visibility</p:attrName>
                                        </p:attrNameLst>
                                      </p:cBhvr>
                                      <p:to>
                                        <p:strVal val="visible"/>
                                      </p:to>
                                    </p:set>
                                    <p:animEffect transition="in" filter="fade">
                                      <p:cBhvr>
                                        <p:cTn id="27" dur="1000"/>
                                        <p:tgtEl>
                                          <p:spTgt spid="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常見的標籤 </a:t>
            </a:r>
            <a:r>
              <a:rPr lang="en-US" altLang="zh-TW" dirty="0"/>
              <a:t>(Tags)</a:t>
            </a:r>
            <a:endParaRPr lang="zh-TW" altLang="en-US" dirty="0"/>
          </a:p>
        </p:txBody>
      </p:sp>
      <p:graphicFrame>
        <p:nvGraphicFramePr>
          <p:cNvPr id="6" name="內容版面配置區 5">
            <a:extLst>
              <a:ext uri="{FF2B5EF4-FFF2-40B4-BE49-F238E27FC236}">
                <a16:creationId xmlns:a16="http://schemas.microsoft.com/office/drawing/2014/main" xmlns="" id="{59D5BA18-1223-4FA4-AA91-8DD1F691D566}"/>
              </a:ext>
            </a:extLst>
          </p:cNvPr>
          <p:cNvGraphicFramePr>
            <a:graphicFrameLocks noGrp="1"/>
          </p:cNvGraphicFramePr>
          <p:nvPr>
            <p:ph idx="1"/>
            <p:extLst>
              <p:ext uri="{D42A27DB-BD31-4B8C-83A1-F6EECF244321}">
                <p14:modId xmlns:p14="http://schemas.microsoft.com/office/powerpoint/2010/main" val="353819729"/>
              </p:ext>
            </p:extLst>
          </p:nvPr>
        </p:nvGraphicFramePr>
        <p:xfrm>
          <a:off x="902643" y="1412776"/>
          <a:ext cx="7554416" cy="4145280"/>
        </p:xfrm>
        <a:graphic>
          <a:graphicData uri="http://schemas.openxmlformats.org/drawingml/2006/table">
            <a:tbl>
              <a:tblPr firstRow="1" bandRow="1">
                <a:tableStyleId>{00A15C55-8517-42AA-B614-E9B94910E393}</a:tableStyleId>
              </a:tblPr>
              <a:tblGrid>
                <a:gridCol w="3777208">
                  <a:extLst>
                    <a:ext uri="{9D8B030D-6E8A-4147-A177-3AD203B41FA5}">
                      <a16:colId xmlns:a16="http://schemas.microsoft.com/office/drawing/2014/main" xmlns="" val="3334483331"/>
                    </a:ext>
                  </a:extLst>
                </a:gridCol>
                <a:gridCol w="3777208">
                  <a:extLst>
                    <a:ext uri="{9D8B030D-6E8A-4147-A177-3AD203B41FA5}">
                      <a16:colId xmlns:a16="http://schemas.microsoft.com/office/drawing/2014/main" xmlns="" val="3857946945"/>
                    </a:ext>
                  </a:extLst>
                </a:gridCol>
              </a:tblGrid>
              <a:tr h="450050">
                <a:tc>
                  <a:txBody>
                    <a:bodyPr/>
                    <a:lstStyle/>
                    <a:p>
                      <a:r>
                        <a:rPr lang="zh-TW" altLang="en-US" sz="2800" dirty="0"/>
                        <a:t>標籤名稱</a:t>
                      </a:r>
                    </a:p>
                  </a:txBody>
                  <a:tcPr/>
                </a:tc>
                <a:tc>
                  <a:txBody>
                    <a:bodyPr/>
                    <a:lstStyle/>
                    <a:p>
                      <a:r>
                        <a:rPr lang="zh-TW" altLang="en-US" sz="2800" dirty="0"/>
                        <a:t>用途</a:t>
                      </a:r>
                    </a:p>
                  </a:txBody>
                  <a:tcPr/>
                </a:tc>
                <a:extLst>
                  <a:ext uri="{0D108BD9-81ED-4DB2-BD59-A6C34878D82A}">
                    <a16:rowId xmlns:a16="http://schemas.microsoft.com/office/drawing/2014/main" xmlns="" val="211766027"/>
                  </a:ext>
                </a:extLst>
              </a:tr>
              <a:tr h="450050">
                <a:tc>
                  <a:txBody>
                    <a:bodyPr/>
                    <a:lstStyle/>
                    <a:p>
                      <a:r>
                        <a:rPr lang="en-US" altLang="zh-TW" sz="2800" b="0" i="0" kern="1200" dirty="0">
                          <a:solidFill>
                            <a:schemeClr val="dk1"/>
                          </a:solidFill>
                          <a:effectLst/>
                          <a:latin typeface="+mn-lt"/>
                          <a:ea typeface="+mn-ea"/>
                          <a:cs typeface="+mn-cs"/>
                        </a:rPr>
                        <a:t>&lt;h1&gt; - &lt;h6&gt;</a:t>
                      </a:r>
                      <a:endParaRPr lang="zh-TW" altLang="en-US" sz="2800" dirty="0"/>
                    </a:p>
                  </a:txBody>
                  <a:tcPr/>
                </a:tc>
                <a:tc>
                  <a:txBody>
                    <a:bodyPr/>
                    <a:lstStyle/>
                    <a:p>
                      <a:r>
                        <a:rPr lang="zh-TW" altLang="en-US" sz="2800" dirty="0"/>
                        <a:t>標題</a:t>
                      </a:r>
                    </a:p>
                  </a:txBody>
                  <a:tcPr/>
                </a:tc>
                <a:extLst>
                  <a:ext uri="{0D108BD9-81ED-4DB2-BD59-A6C34878D82A}">
                    <a16:rowId xmlns:a16="http://schemas.microsoft.com/office/drawing/2014/main" xmlns="" val="467541588"/>
                  </a:ext>
                </a:extLst>
              </a:tr>
              <a:tr h="450050">
                <a:tc>
                  <a:txBody>
                    <a:bodyPr/>
                    <a:lstStyle/>
                    <a:p>
                      <a:r>
                        <a:rPr lang="en-US" altLang="zh-TW" sz="2800" dirty="0"/>
                        <a:t>&lt;p&gt;</a:t>
                      </a:r>
                      <a:endParaRPr lang="zh-TW" altLang="en-US" sz="2800" dirty="0"/>
                    </a:p>
                  </a:txBody>
                  <a:tcPr/>
                </a:tc>
                <a:tc>
                  <a:txBody>
                    <a:bodyPr/>
                    <a:lstStyle/>
                    <a:p>
                      <a:r>
                        <a:rPr lang="zh-TW" altLang="en-US" sz="2800" dirty="0"/>
                        <a:t>段落</a:t>
                      </a:r>
                    </a:p>
                  </a:txBody>
                  <a:tcPr/>
                </a:tc>
                <a:extLst>
                  <a:ext uri="{0D108BD9-81ED-4DB2-BD59-A6C34878D82A}">
                    <a16:rowId xmlns:a16="http://schemas.microsoft.com/office/drawing/2014/main" xmlns="" val="781179259"/>
                  </a:ext>
                </a:extLst>
              </a:tr>
              <a:tr h="450050">
                <a:tc>
                  <a:txBody>
                    <a:bodyPr/>
                    <a:lstStyle/>
                    <a:p>
                      <a:r>
                        <a:rPr lang="en-US" altLang="zh-TW" sz="2800" dirty="0"/>
                        <a:t>&lt;a&gt;</a:t>
                      </a:r>
                      <a:endParaRPr lang="zh-TW" altLang="en-US" sz="2800" dirty="0"/>
                    </a:p>
                  </a:txBody>
                  <a:tcPr/>
                </a:tc>
                <a:tc>
                  <a:txBody>
                    <a:bodyPr/>
                    <a:lstStyle/>
                    <a:p>
                      <a:r>
                        <a:rPr lang="zh-TW" altLang="en-US" sz="2800" dirty="0"/>
                        <a:t>超連結</a:t>
                      </a:r>
                    </a:p>
                  </a:txBody>
                  <a:tcPr/>
                </a:tc>
                <a:extLst>
                  <a:ext uri="{0D108BD9-81ED-4DB2-BD59-A6C34878D82A}">
                    <a16:rowId xmlns:a16="http://schemas.microsoft.com/office/drawing/2014/main" xmlns="" val="1891919160"/>
                  </a:ext>
                </a:extLst>
              </a:tr>
              <a:tr h="450050">
                <a:tc>
                  <a:txBody>
                    <a:bodyPr/>
                    <a:lstStyle/>
                    <a:p>
                      <a:r>
                        <a:rPr lang="en-US" altLang="zh-TW" sz="2800" dirty="0"/>
                        <a:t>&lt;table&gt;</a:t>
                      </a:r>
                      <a:endParaRPr lang="zh-TW" altLang="en-US" sz="2800" dirty="0"/>
                    </a:p>
                  </a:txBody>
                  <a:tcPr/>
                </a:tc>
                <a:tc>
                  <a:txBody>
                    <a:bodyPr/>
                    <a:lstStyle/>
                    <a:p>
                      <a:r>
                        <a:rPr lang="zh-TW" altLang="en-US" sz="2800" dirty="0"/>
                        <a:t>表格</a:t>
                      </a:r>
                    </a:p>
                  </a:txBody>
                  <a:tcPr/>
                </a:tc>
                <a:extLst>
                  <a:ext uri="{0D108BD9-81ED-4DB2-BD59-A6C34878D82A}">
                    <a16:rowId xmlns:a16="http://schemas.microsoft.com/office/drawing/2014/main" xmlns="" val="3211434488"/>
                  </a:ext>
                </a:extLst>
              </a:tr>
              <a:tr h="450050">
                <a:tc>
                  <a:txBody>
                    <a:bodyPr/>
                    <a:lstStyle/>
                    <a:p>
                      <a:r>
                        <a:rPr lang="en-US" altLang="zh-TW" sz="2800" dirty="0"/>
                        <a:t>&lt;</a:t>
                      </a:r>
                      <a:r>
                        <a:rPr lang="en-US" altLang="zh-TW" sz="2800" dirty="0" err="1"/>
                        <a:t>tr</a:t>
                      </a:r>
                      <a:r>
                        <a:rPr lang="en-US" altLang="zh-TW" sz="2800" dirty="0"/>
                        <a:t>&gt;</a:t>
                      </a:r>
                      <a:endParaRPr lang="zh-TW" altLang="en-US" sz="2800" dirty="0"/>
                    </a:p>
                  </a:txBody>
                  <a:tcPr/>
                </a:tc>
                <a:tc>
                  <a:txBody>
                    <a:bodyPr/>
                    <a:lstStyle/>
                    <a:p>
                      <a:r>
                        <a:rPr lang="zh-TW" altLang="en-US" sz="2800" dirty="0"/>
                        <a:t>表格內的 </a:t>
                      </a:r>
                      <a:r>
                        <a:rPr lang="en-US" altLang="zh-TW" sz="2800" dirty="0"/>
                        <a:t>row</a:t>
                      </a:r>
                      <a:endParaRPr lang="zh-TW" altLang="en-US" sz="2800" dirty="0"/>
                    </a:p>
                  </a:txBody>
                  <a:tcPr/>
                </a:tc>
                <a:extLst>
                  <a:ext uri="{0D108BD9-81ED-4DB2-BD59-A6C34878D82A}">
                    <a16:rowId xmlns:a16="http://schemas.microsoft.com/office/drawing/2014/main" xmlns="" val="3780535075"/>
                  </a:ext>
                </a:extLst>
              </a:tr>
              <a:tr h="450050">
                <a:tc>
                  <a:txBody>
                    <a:bodyPr/>
                    <a:lstStyle/>
                    <a:p>
                      <a:r>
                        <a:rPr lang="en-US" altLang="zh-TW" sz="2800" dirty="0"/>
                        <a:t>&lt;td&gt;</a:t>
                      </a:r>
                      <a:endParaRPr lang="zh-TW" altLang="en-US" sz="2800" dirty="0"/>
                    </a:p>
                  </a:txBody>
                  <a:tcPr/>
                </a:tc>
                <a:tc>
                  <a:txBody>
                    <a:bodyPr/>
                    <a:lstStyle/>
                    <a:p>
                      <a:r>
                        <a:rPr lang="zh-TW" altLang="en-US" sz="2800" dirty="0"/>
                        <a:t>表格內的 </a:t>
                      </a:r>
                      <a:r>
                        <a:rPr lang="en-US" altLang="zh-TW" sz="2800" dirty="0"/>
                        <a:t>cell</a:t>
                      </a:r>
                      <a:endParaRPr lang="zh-TW" altLang="en-US" sz="2800" dirty="0"/>
                    </a:p>
                  </a:txBody>
                  <a:tcPr/>
                </a:tc>
                <a:extLst>
                  <a:ext uri="{0D108BD9-81ED-4DB2-BD59-A6C34878D82A}">
                    <a16:rowId xmlns:a16="http://schemas.microsoft.com/office/drawing/2014/main" xmlns="" val="1332201595"/>
                  </a:ext>
                </a:extLst>
              </a:tr>
              <a:tr h="450050">
                <a:tc>
                  <a:txBody>
                    <a:bodyPr/>
                    <a:lstStyle/>
                    <a:p>
                      <a:r>
                        <a:rPr lang="en-US" altLang="zh-TW" sz="2800" dirty="0"/>
                        <a:t>&lt;</a:t>
                      </a:r>
                      <a:r>
                        <a:rPr lang="en-US" altLang="zh-TW" sz="2800" dirty="0" err="1"/>
                        <a:t>br</a:t>
                      </a:r>
                      <a:r>
                        <a:rPr lang="en-US" altLang="zh-TW" sz="2800" dirty="0"/>
                        <a:t>/&gt;</a:t>
                      </a:r>
                      <a:endParaRPr lang="zh-TW" altLang="en-US" sz="2800" dirty="0"/>
                    </a:p>
                  </a:txBody>
                  <a:tcPr/>
                </a:tc>
                <a:tc>
                  <a:txBody>
                    <a:bodyPr/>
                    <a:lstStyle/>
                    <a:p>
                      <a:r>
                        <a:rPr lang="zh-TW" altLang="en-US" sz="2800" dirty="0"/>
                        <a:t>換行 </a:t>
                      </a:r>
                      <a:r>
                        <a:rPr lang="en-US" altLang="zh-TW" sz="2800" dirty="0"/>
                        <a:t>(</a:t>
                      </a:r>
                      <a:r>
                        <a:rPr lang="zh-TW" altLang="en-US" sz="2800" dirty="0"/>
                        <a:t>無結束標籤</a:t>
                      </a:r>
                      <a:r>
                        <a:rPr lang="en-US" altLang="zh-TW" sz="2800" dirty="0"/>
                        <a:t>)</a:t>
                      </a:r>
                      <a:endParaRPr lang="zh-TW" altLang="en-US" sz="2800" dirty="0"/>
                    </a:p>
                  </a:txBody>
                  <a:tcPr/>
                </a:tc>
                <a:extLst>
                  <a:ext uri="{0D108BD9-81ED-4DB2-BD59-A6C34878D82A}">
                    <a16:rowId xmlns:a16="http://schemas.microsoft.com/office/drawing/2014/main" xmlns="" val="2578374453"/>
                  </a:ext>
                </a:extLst>
              </a:tr>
            </a:tbl>
          </a:graphicData>
        </a:graphic>
      </p:graphicFrame>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17</a:t>
            </a:fld>
            <a:endParaRPr lang="en-US" altLang="zh-TW" dirty="0"/>
          </a:p>
        </p:txBody>
      </p:sp>
    </p:spTree>
    <p:extLst>
      <p:ext uri="{BB962C8B-B14F-4D97-AF65-F5344CB8AC3E}">
        <p14:creationId xmlns:p14="http://schemas.microsoft.com/office/powerpoint/2010/main" val="119434562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Shape 701"/>
          <p:cNvSpPr txBox="1">
            <a:spLocks noGrp="1"/>
          </p:cNvSpPr>
          <p:nvPr>
            <p:ph type="title"/>
          </p:nvPr>
        </p:nvSpPr>
        <p:spPr>
          <a:xfrm>
            <a:off x="539552" y="185367"/>
            <a:ext cx="8496944" cy="719100"/>
          </a:xfrm>
          <a:prstGeom prst="rect">
            <a:avLst/>
          </a:prstGeom>
        </p:spPr>
        <p:txBody>
          <a:bodyPr lIns="91425" tIns="91425" rIns="91425" bIns="91425" anchor="ctr" anchorCtr="0">
            <a:noAutofit/>
          </a:bodyPr>
          <a:lstStyle/>
          <a:p>
            <a:pPr lvl="0" rtl="0">
              <a:spcBef>
                <a:spcPts val="0"/>
              </a:spcBef>
              <a:buNone/>
            </a:pPr>
            <a:r>
              <a:rPr lang="zh-TW" sz="3200" dirty="0"/>
              <a:t>練習 </a:t>
            </a:r>
            <a:r>
              <a:rPr lang="en-US" altLang="zh-TW" sz="3200" dirty="0"/>
              <a:t>0</a:t>
            </a:r>
            <a:r>
              <a:rPr lang="zh-TW" sz="3200" dirty="0"/>
              <a:t>2</a:t>
            </a:r>
            <a:r>
              <a:rPr lang="en-US" altLang="zh-TW" sz="3200" dirty="0"/>
              <a:t>-1</a:t>
            </a:r>
            <a:r>
              <a:rPr lang="zh-TW" sz="3200" dirty="0"/>
              <a:t>: 檔案下載與 URL 轉換 (5 ~ 8 mins)</a:t>
            </a:r>
          </a:p>
        </p:txBody>
      </p:sp>
      <p:sp>
        <p:nvSpPr>
          <p:cNvPr id="702" name="Shape 702"/>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69850" rtl="0">
              <a:spcBef>
                <a:spcPts val="0"/>
              </a:spcBef>
              <a:buClr>
                <a:srgbClr val="000000"/>
              </a:buClr>
              <a:buSzPct val="39285"/>
              <a:buFont typeface="Arial"/>
              <a:buNone/>
            </a:pPr>
            <a:r>
              <a:rPr lang="zh-TW" dirty="0"/>
              <a:t>目標程式：02_</a:t>
            </a:r>
            <a:r>
              <a:rPr lang="en-US" altLang="zh-TW" dirty="0"/>
              <a:t>1_</a:t>
            </a:r>
            <a:r>
              <a:rPr lang="zh-TW" dirty="0"/>
              <a:t>observe_urljoin.py</a:t>
            </a:r>
          </a:p>
          <a:p>
            <a:pPr marL="0" lvl="0" indent="-69850" rtl="0">
              <a:spcBef>
                <a:spcPts val="0"/>
              </a:spcBef>
              <a:buClr>
                <a:srgbClr val="000000"/>
              </a:buClr>
              <a:buSzPct val="39285"/>
              <a:buFont typeface="Arial"/>
              <a:buNone/>
            </a:pPr>
            <a:r>
              <a:rPr lang="zh-TW" dirty="0"/>
              <a:t>目標：觀察不同的情況透過 urljoin 的結果</a:t>
            </a:r>
          </a:p>
          <a:p>
            <a:pPr marL="685800" indent="-457200">
              <a:spcBef>
                <a:spcPts val="0"/>
              </a:spcBef>
            </a:pPr>
            <a:r>
              <a:rPr lang="zh-TW" dirty="0"/>
              <a:t>開頭有無斜線與兩條斜線的差別</a:t>
            </a:r>
          </a:p>
          <a:p>
            <a:pPr marL="685800" indent="-457200">
              <a:spcBef>
                <a:spcPts val="0"/>
              </a:spcBef>
            </a:pPr>
            <a:r>
              <a:rPr lang="zh-TW" dirty="0"/>
              <a:t>不斷回到上一層的結果</a:t>
            </a:r>
          </a:p>
        </p:txBody>
      </p:sp>
      <p:sp>
        <p:nvSpPr>
          <p:cNvPr id="703" name="Shape 70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170</a:t>
            </a:fld>
            <a:endParaRPr lang="zh-TW"/>
          </a:p>
        </p:txBody>
      </p:sp>
      <p:sp>
        <p:nvSpPr>
          <p:cNvPr id="704" name="Shape 704"/>
          <p:cNvSpPr txBox="1">
            <a:spLocks noGrp="1"/>
          </p:cNvSpPr>
          <p:nvPr>
            <p:ph type="body" idx="1"/>
          </p:nvPr>
        </p:nvSpPr>
        <p:spPr>
          <a:xfrm>
            <a:off x="359700" y="3535175"/>
            <a:ext cx="8424600" cy="27159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Clr>
                <a:schemeClr val="dk1"/>
              </a:buClr>
              <a:buSzPct val="45833"/>
              <a:buFont typeface="Arial"/>
              <a:buNone/>
            </a:pPr>
            <a:r>
              <a:rPr lang="zh-TW" sz="2400" dirty="0">
                <a:solidFill>
                  <a:srgbClr val="00FFFF"/>
                </a:solidFill>
                <a:latin typeface="Consolas"/>
                <a:ea typeface="Consolas"/>
                <a:cs typeface="Consolas"/>
                <a:sym typeface="Consolas"/>
              </a:rPr>
              <a:t>print</a:t>
            </a:r>
            <a:r>
              <a:rPr lang="zh-TW" sz="2400" dirty="0">
                <a:solidFill>
                  <a:schemeClr val="lt1"/>
                </a:solidFill>
                <a:latin typeface="Consolas"/>
                <a:ea typeface="Consolas"/>
                <a:cs typeface="Consolas"/>
                <a:sym typeface="Consolas"/>
              </a:rPr>
              <a:t>(urljoin(response.url, </a:t>
            </a:r>
            <a:r>
              <a:rPr lang="zh-TW" sz="2400" dirty="0">
                <a:solidFill>
                  <a:srgbClr val="F3AB08"/>
                </a:solidFill>
                <a:latin typeface="Consolas"/>
                <a:ea typeface="Consolas"/>
                <a:cs typeface="Consolas"/>
                <a:sym typeface="Consolas"/>
              </a:rPr>
              <a:t>'105g/'</a:t>
            </a:r>
            <a:r>
              <a:rPr lang="zh-TW" sz="2400" dirty="0">
                <a:solidFill>
                  <a:schemeClr val="lt1"/>
                </a:solidFill>
                <a:latin typeface="Consolas"/>
                <a:ea typeface="Consolas"/>
                <a:cs typeface="Consolas"/>
                <a:sym typeface="Consolas"/>
              </a:rPr>
              <a:t>))</a:t>
            </a:r>
          </a:p>
          <a:p>
            <a:pPr marL="142240" lvl="0" rtl="0">
              <a:spcBef>
                <a:spcPts val="0"/>
              </a:spcBef>
              <a:buNone/>
            </a:pPr>
            <a:r>
              <a:rPr lang="zh-TW" sz="2400" dirty="0">
                <a:solidFill>
                  <a:srgbClr val="00FFFF"/>
                </a:solidFill>
                <a:latin typeface="Consolas"/>
                <a:ea typeface="Consolas"/>
                <a:cs typeface="Consolas"/>
                <a:sym typeface="Consolas"/>
              </a:rPr>
              <a:t>print</a:t>
            </a:r>
            <a:r>
              <a:rPr lang="zh-TW" sz="2400" dirty="0">
                <a:solidFill>
                  <a:srgbClr val="FFFFFF"/>
                </a:solidFill>
                <a:latin typeface="Consolas"/>
                <a:ea typeface="Consolas"/>
                <a:cs typeface="Consolas"/>
                <a:sym typeface="Consolas"/>
              </a:rPr>
              <a:t>(urljoin(response.url, </a:t>
            </a:r>
            <a:r>
              <a:rPr lang="zh-TW" sz="2400" dirty="0">
                <a:solidFill>
                  <a:srgbClr val="F3AB08"/>
                </a:solidFill>
                <a:latin typeface="Consolas"/>
                <a:ea typeface="Consolas"/>
                <a:cs typeface="Consolas"/>
                <a:sym typeface="Consolas"/>
              </a:rPr>
              <a:t>'/105g/'</a:t>
            </a:r>
            <a:r>
              <a:rPr lang="zh-TW" sz="2400" dirty="0">
                <a:solidFill>
                  <a:srgbClr val="FFFFFF"/>
                </a:solidFill>
                <a:latin typeface="Consolas"/>
                <a:ea typeface="Consolas"/>
                <a:cs typeface="Consolas"/>
                <a:sym typeface="Consolas"/>
              </a:rPr>
              <a:t>))</a:t>
            </a:r>
          </a:p>
          <a:p>
            <a:pPr marL="142240" lvl="0" rtl="0">
              <a:spcBef>
                <a:spcPts val="0"/>
              </a:spcBef>
              <a:buClr>
                <a:schemeClr val="dk1"/>
              </a:buClr>
              <a:buSzPct val="45833"/>
              <a:buFont typeface="Arial"/>
              <a:buNone/>
            </a:pPr>
            <a:r>
              <a:rPr lang="zh-TW" sz="2400" dirty="0">
                <a:solidFill>
                  <a:srgbClr val="00FFFF"/>
                </a:solidFill>
                <a:latin typeface="Consolas"/>
                <a:ea typeface="Consolas"/>
                <a:cs typeface="Consolas"/>
                <a:sym typeface="Consolas"/>
              </a:rPr>
              <a:t>print</a:t>
            </a:r>
            <a:r>
              <a:rPr lang="zh-TW" sz="2400" dirty="0">
                <a:solidFill>
                  <a:schemeClr val="lt1"/>
                </a:solidFill>
                <a:latin typeface="Consolas"/>
                <a:ea typeface="Consolas"/>
                <a:cs typeface="Consolas"/>
                <a:sym typeface="Consolas"/>
              </a:rPr>
              <a:t>(urljoin(response.url, </a:t>
            </a:r>
            <a:r>
              <a:rPr lang="zh-TW" sz="2400" dirty="0">
                <a:solidFill>
                  <a:srgbClr val="F3AB08"/>
                </a:solidFill>
                <a:latin typeface="Consolas"/>
                <a:ea typeface="Consolas"/>
                <a:cs typeface="Consolas"/>
                <a:sym typeface="Consolas"/>
              </a:rPr>
              <a:t>'//facebook.com'</a:t>
            </a:r>
            <a:r>
              <a:rPr lang="zh-TW" sz="2400" dirty="0">
                <a:solidFill>
                  <a:schemeClr val="lt1"/>
                </a:solidFill>
                <a:latin typeface="Consolas"/>
                <a:ea typeface="Consolas"/>
                <a:cs typeface="Consolas"/>
                <a:sym typeface="Consolas"/>
              </a:rPr>
              <a:t>))</a:t>
            </a:r>
          </a:p>
          <a:p>
            <a:pPr marL="142240" lvl="0" rtl="0">
              <a:spcBef>
                <a:spcPts val="0"/>
              </a:spcBef>
              <a:buNone/>
            </a:pPr>
            <a:r>
              <a:rPr lang="zh-TW" sz="2400" dirty="0">
                <a:solidFill>
                  <a:srgbClr val="00FFFF"/>
                </a:solidFill>
                <a:latin typeface="Consolas"/>
                <a:ea typeface="Consolas"/>
                <a:cs typeface="Consolas"/>
                <a:sym typeface="Consolas"/>
              </a:rPr>
              <a:t>print</a:t>
            </a:r>
            <a:r>
              <a:rPr lang="zh-TW" sz="2400" dirty="0">
                <a:solidFill>
                  <a:schemeClr val="lt1"/>
                </a:solidFill>
                <a:latin typeface="Consolas"/>
                <a:ea typeface="Consolas"/>
                <a:cs typeface="Consolas"/>
                <a:sym typeface="Consolas"/>
              </a:rPr>
              <a:t>(urljoin(response.url, </a:t>
            </a:r>
            <a:r>
              <a:rPr lang="zh-TW" sz="2400" dirty="0">
                <a:solidFill>
                  <a:srgbClr val="F3AB08"/>
                </a:solidFill>
                <a:latin typeface="Consolas"/>
                <a:ea typeface="Consolas"/>
                <a:cs typeface="Consolas"/>
                <a:sym typeface="Consolas"/>
              </a:rPr>
              <a:t>'../'</a:t>
            </a:r>
            <a:r>
              <a:rPr lang="zh-TW" sz="2400" dirty="0">
                <a:solidFill>
                  <a:schemeClr val="lt1"/>
                </a:solidFill>
                <a:latin typeface="Consolas"/>
                <a:ea typeface="Consolas"/>
                <a:cs typeface="Consolas"/>
                <a:sym typeface="Consolas"/>
              </a:rPr>
              <a:t>))</a:t>
            </a:r>
          </a:p>
          <a:p>
            <a:pPr marL="142240" lvl="0" rtl="0">
              <a:spcBef>
                <a:spcPts val="0"/>
              </a:spcBef>
              <a:buNone/>
            </a:pPr>
            <a:r>
              <a:rPr lang="zh-TW" sz="2400" dirty="0">
                <a:solidFill>
                  <a:srgbClr val="00FFFF"/>
                </a:solidFill>
                <a:latin typeface="Consolas"/>
                <a:ea typeface="Consolas"/>
                <a:cs typeface="Consolas"/>
                <a:sym typeface="Consolas"/>
              </a:rPr>
              <a:t>print</a:t>
            </a:r>
            <a:r>
              <a:rPr lang="zh-TW" sz="2400" dirty="0">
                <a:solidFill>
                  <a:schemeClr val="lt1"/>
                </a:solidFill>
                <a:latin typeface="Consolas"/>
                <a:ea typeface="Consolas"/>
                <a:cs typeface="Consolas"/>
                <a:sym typeface="Consolas"/>
              </a:rPr>
              <a:t>(urljoin(response.url, </a:t>
            </a:r>
            <a:r>
              <a:rPr lang="zh-TW" sz="2400" dirty="0">
                <a:solidFill>
                  <a:srgbClr val="F3AB08"/>
                </a:solidFill>
                <a:latin typeface="Consolas"/>
                <a:ea typeface="Consolas"/>
                <a:cs typeface="Consolas"/>
                <a:sym typeface="Consolas"/>
              </a:rPr>
              <a:t>'../../'</a:t>
            </a:r>
            <a:r>
              <a:rPr lang="zh-TW" sz="2400" dirty="0">
                <a:solidFill>
                  <a:schemeClr val="lt1"/>
                </a:solidFill>
                <a:latin typeface="Consolas"/>
                <a:ea typeface="Consolas"/>
                <a:cs typeface="Consolas"/>
                <a:sym typeface="Consolas"/>
              </a:rPr>
              <a:t>))</a:t>
            </a:r>
          </a:p>
          <a:p>
            <a:pPr marL="0" lvl="0" indent="-69850" rtl="0">
              <a:spcBef>
                <a:spcPts val="0"/>
              </a:spcBef>
              <a:buClr>
                <a:schemeClr val="dk1"/>
              </a:buClr>
              <a:buSzPct val="45833"/>
              <a:buFont typeface="Arial"/>
              <a:buNone/>
            </a:pPr>
            <a:endParaRPr sz="2400" dirty="0">
              <a:solidFill>
                <a:schemeClr val="lt1"/>
              </a:solidFill>
              <a:latin typeface="Consolas"/>
              <a:ea typeface="Consolas"/>
              <a:cs typeface="Consolas"/>
              <a:sym typeface="Consolas"/>
            </a:endParaRPr>
          </a:p>
        </p:txBody>
      </p:sp>
    </p:spTree>
    <p:extLst>
      <p:ext uri="{BB962C8B-B14F-4D97-AF65-F5344CB8AC3E}">
        <p14:creationId xmlns:p14="http://schemas.microsoft.com/office/powerpoint/2010/main" val="38493246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539552" y="185367"/>
            <a:ext cx="8712968" cy="719100"/>
          </a:xfrm>
          <a:prstGeom prst="rect">
            <a:avLst/>
          </a:prstGeom>
        </p:spPr>
        <p:txBody>
          <a:bodyPr lIns="91425" tIns="91425" rIns="91425" bIns="91425" anchor="ctr" anchorCtr="0">
            <a:noAutofit/>
          </a:bodyPr>
          <a:lstStyle/>
          <a:p>
            <a:pPr lvl="0" rtl="0">
              <a:spcBef>
                <a:spcPts val="0"/>
              </a:spcBef>
              <a:buNone/>
            </a:pPr>
            <a:r>
              <a:rPr lang="zh-TW" sz="3200" dirty="0"/>
              <a:t>練習 </a:t>
            </a:r>
            <a:r>
              <a:rPr lang="en-US" altLang="zh-TW" sz="3200" dirty="0"/>
              <a:t>0</a:t>
            </a:r>
            <a:r>
              <a:rPr lang="zh-TW" sz="3200" dirty="0"/>
              <a:t>2</a:t>
            </a:r>
            <a:r>
              <a:rPr lang="en-US" altLang="zh-TW" sz="3200" dirty="0"/>
              <a:t>-2</a:t>
            </a:r>
            <a:r>
              <a:rPr lang="zh-TW" sz="3200" dirty="0"/>
              <a:t>: 檔案下載與 </a:t>
            </a:r>
            <a:r>
              <a:rPr lang="en-US" altLang="zh-TW" sz="3200" dirty="0"/>
              <a:t>URL</a:t>
            </a:r>
            <a:r>
              <a:rPr lang="zh-TW" sz="3200" dirty="0"/>
              <a:t> 轉換 (5 ~ 8 mins)</a:t>
            </a:r>
          </a:p>
        </p:txBody>
      </p:sp>
      <p:sp>
        <p:nvSpPr>
          <p:cNvPr id="711" name="Shape 711"/>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indent="0">
              <a:spcBef>
                <a:spcPts val="0"/>
              </a:spcBef>
              <a:buClr>
                <a:srgbClr val="000000"/>
              </a:buClr>
              <a:buSzPct val="39285"/>
              <a:buNone/>
            </a:pPr>
            <a:r>
              <a:rPr lang="zh-TW" dirty="0"/>
              <a:t>目標程式：0</a:t>
            </a:r>
            <a:r>
              <a:rPr lang="en-US" altLang="zh-TW" dirty="0"/>
              <a:t>2</a:t>
            </a:r>
            <a:r>
              <a:rPr lang="zh-TW" dirty="0"/>
              <a:t>_</a:t>
            </a:r>
            <a:r>
              <a:rPr lang="en-US" altLang="zh-TW" dirty="0"/>
              <a:t>2_</a:t>
            </a:r>
            <a:r>
              <a:rPr lang="zh-TW" dirty="0"/>
              <a:t>download_history_exam.py</a:t>
            </a:r>
          </a:p>
          <a:p>
            <a:pPr marL="0" indent="0">
              <a:spcBef>
                <a:spcPts val="0"/>
              </a:spcBef>
              <a:buClr>
                <a:srgbClr val="000000"/>
              </a:buClr>
              <a:buSzPct val="39285"/>
              <a:buNone/>
            </a:pPr>
            <a:r>
              <a:rPr lang="zh-TW" dirty="0"/>
              <a:t>目標網站：</a:t>
            </a:r>
            <a:r>
              <a:rPr lang="zh-TW" u="sng" dirty="0">
                <a:solidFill>
                  <a:schemeClr val="hlink"/>
                </a:solidFill>
                <a:hlinkClick r:id="rId3"/>
              </a:rPr>
              <a:t>http://140.112.115.12/exam/graduate</a:t>
            </a:r>
            <a:r>
              <a:rPr lang="zh-TW" dirty="0"/>
              <a:t> </a:t>
            </a:r>
          </a:p>
          <a:p>
            <a:pPr marL="0" indent="0">
              <a:spcBef>
                <a:spcPts val="0"/>
              </a:spcBef>
              <a:buClr>
                <a:srgbClr val="000000"/>
              </a:buClr>
              <a:buSzPct val="39285"/>
              <a:buNone/>
            </a:pPr>
            <a:r>
              <a:rPr lang="zh-TW" dirty="0"/>
              <a:t>目標：下載頁面上的所有考古題 (25 份)</a:t>
            </a:r>
          </a:p>
          <a:p>
            <a:pPr marL="685800" indent="-457200">
              <a:spcBef>
                <a:spcPts val="0"/>
              </a:spcBef>
            </a:pPr>
            <a:r>
              <a:rPr lang="zh-TW" dirty="0"/>
              <a:t>定位超連結的 tag</a:t>
            </a:r>
          </a:p>
          <a:p>
            <a:pPr marL="685800" indent="-457200">
              <a:spcBef>
                <a:spcPts val="0"/>
              </a:spcBef>
            </a:pPr>
            <a:r>
              <a:rPr lang="zh-TW" dirty="0"/>
              <a:t>將超連結的相對路徑轉換成絕對路徑</a:t>
            </a:r>
          </a:p>
          <a:p>
            <a:pPr marL="685800" indent="-457200">
              <a:spcBef>
                <a:spcPts val="0"/>
              </a:spcBef>
            </a:pPr>
            <a:r>
              <a:rPr lang="zh-TW" dirty="0"/>
              <a:t>字串處理取得要下載的檔案名稱</a:t>
            </a:r>
          </a:p>
          <a:p>
            <a:pPr marL="685800" indent="-457200">
              <a:spcBef>
                <a:spcPts val="0"/>
              </a:spcBef>
            </a:pPr>
            <a:r>
              <a:rPr lang="zh-TW" dirty="0"/>
              <a:t>下載檔案</a:t>
            </a:r>
          </a:p>
        </p:txBody>
      </p:sp>
      <p:sp>
        <p:nvSpPr>
          <p:cNvPr id="712" name="Shape 712"/>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171</a:t>
            </a:fld>
            <a:endParaRPr lang="zh-TW"/>
          </a:p>
        </p:txBody>
      </p:sp>
    </p:spTree>
    <p:extLst>
      <p:ext uri="{BB962C8B-B14F-4D97-AF65-F5344CB8AC3E}">
        <p14:creationId xmlns:p14="http://schemas.microsoft.com/office/powerpoint/2010/main" val="23362129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Outline</a:t>
            </a:r>
          </a:p>
        </p:txBody>
      </p:sp>
      <p:sp>
        <p:nvSpPr>
          <p:cNvPr id="719" name="Shape 719"/>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靜態網頁以外的爬蟲</a:t>
            </a:r>
          </a:p>
          <a:p>
            <a:pPr marL="1028700" lvl="1" indent="-342900">
              <a:spcBef>
                <a:spcPts val="0"/>
              </a:spcBef>
              <a:buClr>
                <a:schemeClr val="lt2"/>
              </a:buClr>
            </a:pPr>
            <a:r>
              <a:rPr lang="zh-TW" dirty="0">
                <a:solidFill>
                  <a:schemeClr val="lt2"/>
                </a:solidFill>
              </a:rPr>
              <a:t>圖片爬蟲</a:t>
            </a:r>
          </a:p>
          <a:p>
            <a:pPr marL="1028700" lvl="1" indent="-342900">
              <a:spcBef>
                <a:spcPts val="0"/>
              </a:spcBef>
              <a:buClr>
                <a:schemeClr val="lt2"/>
              </a:buClr>
            </a:pPr>
            <a:r>
              <a:rPr lang="zh-TW" dirty="0">
                <a:solidFill>
                  <a:schemeClr val="lt2"/>
                </a:solidFill>
              </a:rPr>
              <a:t>檔案爬蟲</a:t>
            </a:r>
          </a:p>
          <a:p>
            <a:pPr marL="1028700" lvl="1" indent="-342900">
              <a:spcBef>
                <a:spcPts val="0"/>
              </a:spcBef>
            </a:pPr>
            <a:r>
              <a:rPr lang="zh-TW" dirty="0"/>
              <a:t>網站爬蟲</a:t>
            </a:r>
          </a:p>
          <a:p>
            <a:pPr marL="685800" indent="-457200">
              <a:spcBef>
                <a:spcPts val="0"/>
              </a:spcBef>
              <a:buClr>
                <a:schemeClr val="lt2"/>
              </a:buClr>
            </a:pPr>
            <a:r>
              <a:rPr lang="zh-TW" dirty="0">
                <a:solidFill>
                  <a:schemeClr val="lt2"/>
                </a:solidFill>
              </a:rPr>
              <a:t>現實世界的爬蟲</a:t>
            </a:r>
          </a:p>
          <a:p>
            <a:pPr marL="1028700" lvl="1" indent="-342900">
              <a:spcBef>
                <a:spcPts val="0"/>
              </a:spcBef>
              <a:buClr>
                <a:schemeClr val="lt2"/>
              </a:buClr>
            </a:pPr>
            <a:r>
              <a:rPr lang="zh-TW" dirty="0">
                <a:solidFill>
                  <a:schemeClr val="lt2"/>
                </a:solidFill>
              </a:rPr>
              <a:t>現代網站爬蟲衍生的問題</a:t>
            </a:r>
          </a:p>
          <a:p>
            <a:pPr marL="1028700" lvl="1" indent="-342900">
              <a:spcBef>
                <a:spcPts val="0"/>
              </a:spcBef>
              <a:buClr>
                <a:schemeClr val="lt2"/>
              </a:buClr>
            </a:pPr>
            <a:r>
              <a:rPr lang="zh-TW" dirty="0">
                <a:solidFill>
                  <a:schemeClr val="lt2"/>
                </a:solidFill>
              </a:rPr>
              <a:t>動態網頁爬蟲</a:t>
            </a:r>
          </a:p>
        </p:txBody>
      </p:sp>
      <p:sp>
        <p:nvSpPr>
          <p:cNvPr id="720" name="Shape 720"/>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172</a:t>
            </a:fld>
            <a:endParaRPr lang="zh-TW"/>
          </a:p>
        </p:txBody>
      </p:sp>
    </p:spTree>
    <p:extLst>
      <p:ext uri="{BB962C8B-B14F-4D97-AF65-F5344CB8AC3E}">
        <p14:creationId xmlns:p14="http://schemas.microsoft.com/office/powerpoint/2010/main" val="32764840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網站結構</a:t>
            </a:r>
          </a:p>
        </p:txBody>
      </p:sp>
      <p:sp>
        <p:nvSpPr>
          <p:cNvPr id="727" name="Shape 727"/>
          <p:cNvSpPr txBox="1">
            <a:spLocks noGrp="1"/>
          </p:cNvSpPr>
          <p:nvPr>
            <p:ph type="body" idx="1"/>
          </p:nvPr>
        </p:nvSpPr>
        <p:spPr>
          <a:xfrm>
            <a:off x="395525" y="1196975"/>
            <a:ext cx="8424600" cy="1260000"/>
          </a:xfrm>
          <a:prstGeom prst="rect">
            <a:avLst/>
          </a:prstGeom>
        </p:spPr>
        <p:txBody>
          <a:bodyPr lIns="91425" tIns="91425" rIns="91425" bIns="91425" anchor="t" anchorCtr="0">
            <a:noAutofit/>
          </a:bodyPr>
          <a:lstStyle/>
          <a:p>
            <a:pPr marL="685800" indent="-457200">
              <a:spcBef>
                <a:spcPts val="0"/>
              </a:spcBef>
            </a:pPr>
            <a:r>
              <a:rPr lang="zh-TW" dirty="0"/>
              <a:t>網頁是一份 HTML 檔案</a:t>
            </a:r>
          </a:p>
          <a:p>
            <a:pPr marL="685800" indent="-457200">
              <a:spcBef>
                <a:spcPts val="0"/>
              </a:spcBef>
            </a:pPr>
            <a:r>
              <a:rPr lang="zh-TW" dirty="0"/>
              <a:t>網站是一堆網頁以階層式的方式組成的集合</a:t>
            </a:r>
          </a:p>
        </p:txBody>
      </p:sp>
      <p:sp>
        <p:nvSpPr>
          <p:cNvPr id="728" name="Shape 728"/>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173</a:t>
            </a:fld>
            <a:endParaRPr lang="zh-TW"/>
          </a:p>
        </p:txBody>
      </p:sp>
      <p:grpSp>
        <p:nvGrpSpPr>
          <p:cNvPr id="729" name="Shape 729"/>
          <p:cNvGrpSpPr/>
          <p:nvPr/>
        </p:nvGrpSpPr>
        <p:grpSpPr>
          <a:xfrm>
            <a:off x="1011350" y="2609375"/>
            <a:ext cx="7329450" cy="3331050"/>
            <a:chOff x="1011350" y="2609375"/>
            <a:chExt cx="7329450" cy="3331050"/>
          </a:xfrm>
        </p:grpSpPr>
        <p:pic>
          <p:nvPicPr>
            <p:cNvPr id="730" name="Shape 730" descr="folder.png"/>
            <p:cNvPicPr preferRelativeResize="0"/>
            <p:nvPr/>
          </p:nvPicPr>
          <p:blipFill>
            <a:blip r:embed="rId3">
              <a:alphaModFix/>
            </a:blip>
            <a:stretch>
              <a:fillRect/>
            </a:stretch>
          </p:blipFill>
          <p:spPr>
            <a:xfrm>
              <a:off x="4068550" y="2609375"/>
              <a:ext cx="762000" cy="762000"/>
            </a:xfrm>
            <a:prstGeom prst="rect">
              <a:avLst/>
            </a:prstGeom>
            <a:noFill/>
            <a:ln>
              <a:noFill/>
            </a:ln>
          </p:spPr>
        </p:pic>
        <p:pic>
          <p:nvPicPr>
            <p:cNvPr id="731" name="Shape 731" descr="folder.png"/>
            <p:cNvPicPr preferRelativeResize="0"/>
            <p:nvPr/>
          </p:nvPicPr>
          <p:blipFill>
            <a:blip r:embed="rId3">
              <a:alphaModFix/>
            </a:blip>
            <a:stretch>
              <a:fillRect/>
            </a:stretch>
          </p:blipFill>
          <p:spPr>
            <a:xfrm>
              <a:off x="1756500" y="3776500"/>
              <a:ext cx="762000" cy="762000"/>
            </a:xfrm>
            <a:prstGeom prst="rect">
              <a:avLst/>
            </a:prstGeom>
            <a:noFill/>
            <a:ln>
              <a:noFill/>
            </a:ln>
          </p:spPr>
        </p:pic>
        <p:sp>
          <p:nvSpPr>
            <p:cNvPr id="732" name="Shape 732"/>
            <p:cNvSpPr txBox="1"/>
            <p:nvPr/>
          </p:nvSpPr>
          <p:spPr>
            <a:xfrm>
              <a:off x="4954975" y="2791775"/>
              <a:ext cx="8610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root</a:t>
              </a:r>
            </a:p>
          </p:txBody>
        </p:sp>
        <p:pic>
          <p:nvPicPr>
            <p:cNvPr id="733" name="Shape 733" descr="folder.png"/>
            <p:cNvPicPr preferRelativeResize="0"/>
            <p:nvPr/>
          </p:nvPicPr>
          <p:blipFill>
            <a:blip r:embed="rId3">
              <a:alphaModFix/>
            </a:blip>
            <a:stretch>
              <a:fillRect/>
            </a:stretch>
          </p:blipFill>
          <p:spPr>
            <a:xfrm>
              <a:off x="4068550" y="3776500"/>
              <a:ext cx="762000" cy="762000"/>
            </a:xfrm>
            <a:prstGeom prst="rect">
              <a:avLst/>
            </a:prstGeom>
            <a:noFill/>
            <a:ln>
              <a:noFill/>
            </a:ln>
          </p:spPr>
        </p:pic>
        <p:pic>
          <p:nvPicPr>
            <p:cNvPr id="734" name="Shape 734" descr="folder.png"/>
            <p:cNvPicPr preferRelativeResize="0"/>
            <p:nvPr/>
          </p:nvPicPr>
          <p:blipFill>
            <a:blip r:embed="rId3">
              <a:alphaModFix/>
            </a:blip>
            <a:stretch>
              <a:fillRect/>
            </a:stretch>
          </p:blipFill>
          <p:spPr>
            <a:xfrm>
              <a:off x="6380600" y="3776500"/>
              <a:ext cx="762000" cy="762000"/>
            </a:xfrm>
            <a:prstGeom prst="rect">
              <a:avLst/>
            </a:prstGeom>
            <a:noFill/>
            <a:ln>
              <a:noFill/>
            </a:ln>
          </p:spPr>
        </p:pic>
        <p:cxnSp>
          <p:nvCxnSpPr>
            <p:cNvPr id="735" name="Shape 735"/>
            <p:cNvCxnSpPr>
              <a:stCxn id="731" idx="0"/>
              <a:endCxn id="730" idx="2"/>
            </p:cNvCxnSpPr>
            <p:nvPr/>
          </p:nvCxnSpPr>
          <p:spPr>
            <a:xfrm rot="-5400000">
              <a:off x="3091050" y="2417950"/>
              <a:ext cx="405000" cy="23121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736" name="Shape 736"/>
            <p:cNvCxnSpPr>
              <a:stCxn id="734" idx="0"/>
              <a:endCxn id="730" idx="2"/>
            </p:cNvCxnSpPr>
            <p:nvPr/>
          </p:nvCxnSpPr>
          <p:spPr>
            <a:xfrm rot="5400000" flipH="1">
              <a:off x="5403050" y="2417950"/>
              <a:ext cx="405000" cy="23121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737" name="Shape 737"/>
            <p:cNvCxnSpPr>
              <a:stCxn id="733" idx="0"/>
              <a:endCxn id="730" idx="2"/>
            </p:cNvCxnSpPr>
            <p:nvPr/>
          </p:nvCxnSpPr>
          <p:spPr>
            <a:xfrm rot="10800000">
              <a:off x="4449550" y="3371500"/>
              <a:ext cx="0" cy="405000"/>
            </a:xfrm>
            <a:prstGeom prst="straightConnector1">
              <a:avLst/>
            </a:prstGeom>
            <a:noFill/>
            <a:ln w="9525" cap="flat" cmpd="sng">
              <a:solidFill>
                <a:schemeClr val="dk2"/>
              </a:solidFill>
              <a:prstDash val="solid"/>
              <a:round/>
              <a:headEnd type="none" w="lg" len="lg"/>
              <a:tailEnd type="none" w="lg" len="lg"/>
            </a:ln>
          </p:spPr>
        </p:cxnSp>
        <p:sp>
          <p:nvSpPr>
            <p:cNvPr id="738" name="Shape 738"/>
            <p:cNvSpPr txBox="1"/>
            <p:nvPr/>
          </p:nvSpPr>
          <p:spPr>
            <a:xfrm>
              <a:off x="2518500" y="395890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articles</a:t>
              </a:r>
            </a:p>
          </p:txBody>
        </p:sp>
        <p:sp>
          <p:nvSpPr>
            <p:cNvPr id="739" name="Shape 739"/>
            <p:cNvSpPr txBox="1"/>
            <p:nvPr/>
          </p:nvSpPr>
          <p:spPr>
            <a:xfrm>
              <a:off x="4830550" y="3959025"/>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imgs</a:t>
              </a:r>
            </a:p>
          </p:txBody>
        </p:sp>
        <p:sp>
          <p:nvSpPr>
            <p:cNvPr id="740" name="Shape 740"/>
            <p:cNvSpPr txBox="1"/>
            <p:nvPr/>
          </p:nvSpPr>
          <p:spPr>
            <a:xfrm>
              <a:off x="7142600" y="3959025"/>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js</a:t>
              </a:r>
            </a:p>
          </p:txBody>
        </p:sp>
        <p:pic>
          <p:nvPicPr>
            <p:cNvPr id="741" name="Shape 741" descr="file (1).png"/>
            <p:cNvPicPr preferRelativeResize="0"/>
            <p:nvPr/>
          </p:nvPicPr>
          <p:blipFill>
            <a:blip r:embed="rId4">
              <a:alphaModFix/>
            </a:blip>
            <a:stretch>
              <a:fillRect/>
            </a:stretch>
          </p:blipFill>
          <p:spPr>
            <a:xfrm>
              <a:off x="1773350" y="5178425"/>
              <a:ext cx="762000" cy="762000"/>
            </a:xfrm>
            <a:prstGeom prst="rect">
              <a:avLst/>
            </a:prstGeom>
            <a:noFill/>
            <a:ln>
              <a:noFill/>
            </a:ln>
          </p:spPr>
        </p:pic>
        <p:pic>
          <p:nvPicPr>
            <p:cNvPr id="742" name="Shape 742" descr="file (1).png"/>
            <p:cNvPicPr preferRelativeResize="0"/>
            <p:nvPr/>
          </p:nvPicPr>
          <p:blipFill>
            <a:blip r:embed="rId4">
              <a:alphaModFix/>
            </a:blip>
            <a:stretch>
              <a:fillRect/>
            </a:stretch>
          </p:blipFill>
          <p:spPr>
            <a:xfrm>
              <a:off x="2535350" y="5178425"/>
              <a:ext cx="762000" cy="762000"/>
            </a:xfrm>
            <a:prstGeom prst="rect">
              <a:avLst/>
            </a:prstGeom>
            <a:noFill/>
            <a:ln>
              <a:noFill/>
            </a:ln>
          </p:spPr>
        </p:pic>
        <p:pic>
          <p:nvPicPr>
            <p:cNvPr id="743" name="Shape 743" descr="file (1).png"/>
            <p:cNvPicPr preferRelativeResize="0"/>
            <p:nvPr/>
          </p:nvPicPr>
          <p:blipFill>
            <a:blip r:embed="rId4">
              <a:alphaModFix/>
            </a:blip>
            <a:stretch>
              <a:fillRect/>
            </a:stretch>
          </p:blipFill>
          <p:spPr>
            <a:xfrm>
              <a:off x="1011350" y="5178425"/>
              <a:ext cx="762000" cy="762000"/>
            </a:xfrm>
            <a:prstGeom prst="rect">
              <a:avLst/>
            </a:prstGeom>
            <a:noFill/>
            <a:ln>
              <a:noFill/>
            </a:ln>
          </p:spPr>
        </p:pic>
        <p:cxnSp>
          <p:nvCxnSpPr>
            <p:cNvPr id="744" name="Shape 744"/>
            <p:cNvCxnSpPr>
              <a:stCxn id="743" idx="0"/>
              <a:endCxn id="731" idx="2"/>
            </p:cNvCxnSpPr>
            <p:nvPr/>
          </p:nvCxnSpPr>
          <p:spPr>
            <a:xfrm rot="-5400000">
              <a:off x="1445000" y="4485875"/>
              <a:ext cx="639900" cy="7452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745" name="Shape 745"/>
            <p:cNvCxnSpPr>
              <a:stCxn id="742" idx="0"/>
              <a:endCxn id="731" idx="2"/>
            </p:cNvCxnSpPr>
            <p:nvPr/>
          </p:nvCxnSpPr>
          <p:spPr>
            <a:xfrm rot="5400000" flipH="1">
              <a:off x="2207000" y="4469075"/>
              <a:ext cx="639900" cy="7788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746" name="Shape 746"/>
            <p:cNvCxnSpPr>
              <a:stCxn id="741" idx="0"/>
              <a:endCxn id="731" idx="2"/>
            </p:cNvCxnSpPr>
            <p:nvPr/>
          </p:nvCxnSpPr>
          <p:spPr>
            <a:xfrm rot="10800000">
              <a:off x="2137550" y="4538525"/>
              <a:ext cx="16800" cy="639900"/>
            </a:xfrm>
            <a:prstGeom prst="straightConnector1">
              <a:avLst/>
            </a:prstGeom>
            <a:noFill/>
            <a:ln w="9525" cap="flat" cmpd="sng">
              <a:solidFill>
                <a:schemeClr val="dk2"/>
              </a:solidFill>
              <a:prstDash val="solid"/>
              <a:round/>
              <a:headEnd type="none" w="lg" len="lg"/>
              <a:tailEnd type="none" w="lg" len="lg"/>
            </a:ln>
          </p:spPr>
        </p:cxnSp>
        <p:pic>
          <p:nvPicPr>
            <p:cNvPr id="747" name="Shape 747" descr="picture.png"/>
            <p:cNvPicPr preferRelativeResize="0"/>
            <p:nvPr/>
          </p:nvPicPr>
          <p:blipFill>
            <a:blip r:embed="rId5">
              <a:alphaModFix/>
            </a:blip>
            <a:stretch>
              <a:fillRect/>
            </a:stretch>
          </p:blipFill>
          <p:spPr>
            <a:xfrm>
              <a:off x="3678350" y="5186825"/>
              <a:ext cx="745200" cy="745200"/>
            </a:xfrm>
            <a:prstGeom prst="rect">
              <a:avLst/>
            </a:prstGeom>
            <a:noFill/>
            <a:ln>
              <a:noFill/>
            </a:ln>
          </p:spPr>
        </p:pic>
        <p:pic>
          <p:nvPicPr>
            <p:cNvPr id="748" name="Shape 748" descr="picture.png"/>
            <p:cNvPicPr preferRelativeResize="0"/>
            <p:nvPr/>
          </p:nvPicPr>
          <p:blipFill>
            <a:blip r:embed="rId5">
              <a:alphaModFix/>
            </a:blip>
            <a:stretch>
              <a:fillRect/>
            </a:stretch>
          </p:blipFill>
          <p:spPr>
            <a:xfrm>
              <a:off x="4449550" y="5186825"/>
              <a:ext cx="745200" cy="745200"/>
            </a:xfrm>
            <a:prstGeom prst="rect">
              <a:avLst/>
            </a:prstGeom>
            <a:noFill/>
            <a:ln>
              <a:noFill/>
            </a:ln>
          </p:spPr>
        </p:pic>
        <p:cxnSp>
          <p:nvCxnSpPr>
            <p:cNvPr id="749" name="Shape 749"/>
            <p:cNvCxnSpPr>
              <a:stCxn id="747" idx="0"/>
              <a:endCxn id="733" idx="2"/>
            </p:cNvCxnSpPr>
            <p:nvPr/>
          </p:nvCxnSpPr>
          <p:spPr>
            <a:xfrm rot="-5400000">
              <a:off x="3926150" y="4663325"/>
              <a:ext cx="648300" cy="3987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750" name="Shape 750"/>
            <p:cNvCxnSpPr>
              <a:stCxn id="748" idx="0"/>
              <a:endCxn id="733" idx="2"/>
            </p:cNvCxnSpPr>
            <p:nvPr/>
          </p:nvCxnSpPr>
          <p:spPr>
            <a:xfrm rot="5400000" flipH="1">
              <a:off x="4311700" y="4676375"/>
              <a:ext cx="648300" cy="372600"/>
            </a:xfrm>
            <a:prstGeom prst="bentConnector3">
              <a:avLst>
                <a:gd name="adj1" fmla="val 50002"/>
              </a:avLst>
            </a:prstGeom>
            <a:noFill/>
            <a:ln w="9525" cap="flat" cmpd="sng">
              <a:solidFill>
                <a:schemeClr val="dk2"/>
              </a:solidFill>
              <a:prstDash val="solid"/>
              <a:round/>
              <a:headEnd type="none" w="lg" len="lg"/>
              <a:tailEnd type="none" w="lg" len="lg"/>
            </a:ln>
          </p:spPr>
        </p:cxnSp>
        <p:pic>
          <p:nvPicPr>
            <p:cNvPr id="751" name="Shape 751" descr="javascript.png"/>
            <p:cNvPicPr preferRelativeResize="0"/>
            <p:nvPr/>
          </p:nvPicPr>
          <p:blipFill>
            <a:blip r:embed="rId6">
              <a:alphaModFix/>
            </a:blip>
            <a:stretch>
              <a:fillRect/>
            </a:stretch>
          </p:blipFill>
          <p:spPr>
            <a:xfrm>
              <a:off x="5636825" y="5186825"/>
              <a:ext cx="745200" cy="745200"/>
            </a:xfrm>
            <a:prstGeom prst="rect">
              <a:avLst/>
            </a:prstGeom>
            <a:noFill/>
            <a:ln>
              <a:noFill/>
            </a:ln>
          </p:spPr>
        </p:pic>
        <p:pic>
          <p:nvPicPr>
            <p:cNvPr id="752" name="Shape 752" descr="javascript.png"/>
            <p:cNvPicPr preferRelativeResize="0"/>
            <p:nvPr/>
          </p:nvPicPr>
          <p:blipFill>
            <a:blip r:embed="rId6">
              <a:alphaModFix/>
            </a:blip>
            <a:stretch>
              <a:fillRect/>
            </a:stretch>
          </p:blipFill>
          <p:spPr>
            <a:xfrm>
              <a:off x="6398825" y="5186825"/>
              <a:ext cx="745200" cy="745200"/>
            </a:xfrm>
            <a:prstGeom prst="rect">
              <a:avLst/>
            </a:prstGeom>
            <a:noFill/>
            <a:ln>
              <a:noFill/>
            </a:ln>
          </p:spPr>
        </p:pic>
        <p:pic>
          <p:nvPicPr>
            <p:cNvPr id="753" name="Shape 753" descr="javascript.png"/>
            <p:cNvPicPr preferRelativeResize="0"/>
            <p:nvPr/>
          </p:nvPicPr>
          <p:blipFill>
            <a:blip r:embed="rId6">
              <a:alphaModFix/>
            </a:blip>
            <a:stretch>
              <a:fillRect/>
            </a:stretch>
          </p:blipFill>
          <p:spPr>
            <a:xfrm>
              <a:off x="7160825" y="5186825"/>
              <a:ext cx="745200" cy="745200"/>
            </a:xfrm>
            <a:prstGeom prst="rect">
              <a:avLst/>
            </a:prstGeom>
            <a:noFill/>
            <a:ln>
              <a:noFill/>
            </a:ln>
          </p:spPr>
        </p:pic>
        <p:cxnSp>
          <p:nvCxnSpPr>
            <p:cNvPr id="754" name="Shape 754"/>
            <p:cNvCxnSpPr>
              <a:stCxn id="734" idx="2"/>
              <a:endCxn id="752" idx="0"/>
            </p:cNvCxnSpPr>
            <p:nvPr/>
          </p:nvCxnSpPr>
          <p:spPr>
            <a:xfrm>
              <a:off x="6761600" y="4538500"/>
              <a:ext cx="9900" cy="648300"/>
            </a:xfrm>
            <a:prstGeom prst="straightConnector1">
              <a:avLst/>
            </a:prstGeom>
            <a:noFill/>
            <a:ln w="9525" cap="flat" cmpd="sng">
              <a:solidFill>
                <a:schemeClr val="dk2"/>
              </a:solidFill>
              <a:prstDash val="solid"/>
              <a:round/>
              <a:headEnd type="none" w="lg" len="lg"/>
              <a:tailEnd type="none" w="lg" len="lg"/>
            </a:ln>
          </p:spPr>
        </p:cxnSp>
        <p:cxnSp>
          <p:nvCxnSpPr>
            <p:cNvPr id="755" name="Shape 755"/>
            <p:cNvCxnSpPr>
              <a:stCxn id="751" idx="0"/>
              <a:endCxn id="734" idx="2"/>
            </p:cNvCxnSpPr>
            <p:nvPr/>
          </p:nvCxnSpPr>
          <p:spPr>
            <a:xfrm rot="-5400000">
              <a:off x="6061325" y="4486625"/>
              <a:ext cx="648300" cy="7521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756" name="Shape 756"/>
            <p:cNvCxnSpPr>
              <a:stCxn id="753" idx="0"/>
              <a:endCxn id="734" idx="2"/>
            </p:cNvCxnSpPr>
            <p:nvPr/>
          </p:nvCxnSpPr>
          <p:spPr>
            <a:xfrm rot="5400000" flipH="1">
              <a:off x="6823325" y="4476725"/>
              <a:ext cx="648300" cy="771900"/>
            </a:xfrm>
            <a:prstGeom prst="bentConnector3">
              <a:avLst>
                <a:gd name="adj1" fmla="val 50002"/>
              </a:avLst>
            </a:prstGeom>
            <a:noFill/>
            <a:ln w="9525" cap="flat" cmpd="sng">
              <a:solidFill>
                <a:schemeClr val="dk2"/>
              </a:solidFill>
              <a:prstDash val="solid"/>
              <a:round/>
              <a:headEnd type="none" w="lg" len="lg"/>
              <a:tailEnd type="none" w="lg" len="lg"/>
            </a:ln>
          </p:spPr>
        </p:cxnSp>
      </p:grpSp>
    </p:spTree>
    <p:extLst>
      <p:ext uri="{BB962C8B-B14F-4D97-AF65-F5344CB8AC3E}">
        <p14:creationId xmlns:p14="http://schemas.microsoft.com/office/powerpoint/2010/main" val="280032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1000"/>
                                        <p:tgtEl>
                                          <p:spTgt spid="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Shape 76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網站瀏覽行為</a:t>
            </a:r>
          </a:p>
        </p:txBody>
      </p:sp>
      <p:sp>
        <p:nvSpPr>
          <p:cNvPr id="763" name="Shape 763"/>
          <p:cNvSpPr txBox="1">
            <a:spLocks noGrp="1"/>
          </p:cNvSpPr>
          <p:nvPr>
            <p:ph type="body" idx="1"/>
          </p:nvPr>
        </p:nvSpPr>
        <p:spPr>
          <a:xfrm>
            <a:off x="395525" y="1196975"/>
            <a:ext cx="8424600" cy="1260000"/>
          </a:xfrm>
          <a:prstGeom prst="rect">
            <a:avLst/>
          </a:prstGeom>
        </p:spPr>
        <p:txBody>
          <a:bodyPr lIns="91425" tIns="91425" rIns="91425" bIns="91425" anchor="t" anchorCtr="0">
            <a:noAutofit/>
          </a:bodyPr>
          <a:lstStyle/>
          <a:p>
            <a:pPr marL="685800" indent="-457200">
              <a:spcBef>
                <a:spcPts val="0"/>
              </a:spcBef>
            </a:pPr>
            <a:r>
              <a:rPr lang="zh-TW" dirty="0"/>
              <a:t>網站存放在遠端電腦中，我們稱該電腦為主機</a:t>
            </a:r>
          </a:p>
          <a:p>
            <a:pPr marL="685800" indent="-457200">
              <a:spcBef>
                <a:spcPts val="0"/>
              </a:spcBef>
            </a:pPr>
            <a:r>
              <a:rPr lang="zh-TW" dirty="0"/>
              <a:t>網站瀏覽即是查看目標主機的不同檔案而已</a:t>
            </a:r>
          </a:p>
        </p:txBody>
      </p:sp>
      <p:sp>
        <p:nvSpPr>
          <p:cNvPr id="764" name="Shape 76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174</a:t>
            </a:fld>
            <a:endParaRPr lang="zh-TW"/>
          </a:p>
        </p:txBody>
      </p:sp>
      <p:pic>
        <p:nvPicPr>
          <p:cNvPr id="765" name="Shape 765"/>
          <p:cNvPicPr preferRelativeResize="0"/>
          <p:nvPr/>
        </p:nvPicPr>
        <p:blipFill>
          <a:blip r:embed="rId3">
            <a:alphaModFix/>
          </a:blip>
          <a:stretch>
            <a:fillRect/>
          </a:stretch>
        </p:blipFill>
        <p:spPr>
          <a:xfrm>
            <a:off x="1069126" y="2456975"/>
            <a:ext cx="7005752" cy="3817950"/>
          </a:xfrm>
          <a:prstGeom prst="rect">
            <a:avLst/>
          </a:prstGeom>
          <a:noFill/>
          <a:ln>
            <a:noFill/>
          </a:ln>
        </p:spPr>
      </p:pic>
      <p:pic>
        <p:nvPicPr>
          <p:cNvPr id="766" name="Shape 766" descr="clicker.png"/>
          <p:cNvPicPr preferRelativeResize="0"/>
          <p:nvPr/>
        </p:nvPicPr>
        <p:blipFill>
          <a:blip r:embed="rId4">
            <a:alphaModFix/>
          </a:blip>
          <a:stretch>
            <a:fillRect/>
          </a:stretch>
        </p:blipFill>
        <p:spPr>
          <a:xfrm>
            <a:off x="5504886" y="3030787"/>
            <a:ext cx="696167" cy="741083"/>
          </a:xfrm>
          <a:prstGeom prst="rect">
            <a:avLst/>
          </a:prstGeom>
          <a:noFill/>
          <a:ln>
            <a:noFill/>
          </a:ln>
        </p:spPr>
      </p:pic>
      <p:sp>
        <p:nvSpPr>
          <p:cNvPr id="767" name="Shape 767"/>
          <p:cNvSpPr/>
          <p:nvPr/>
        </p:nvSpPr>
        <p:spPr>
          <a:xfrm>
            <a:off x="5522332" y="2545795"/>
            <a:ext cx="661200" cy="3963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68" name="Shape 768"/>
          <p:cNvPicPr preferRelativeResize="0"/>
          <p:nvPr/>
        </p:nvPicPr>
        <p:blipFill>
          <a:blip r:embed="rId5">
            <a:alphaModFix/>
          </a:blip>
          <a:stretch>
            <a:fillRect/>
          </a:stretch>
        </p:blipFill>
        <p:spPr>
          <a:xfrm>
            <a:off x="1069125" y="2456975"/>
            <a:ext cx="7005750" cy="3656185"/>
          </a:xfrm>
          <a:prstGeom prst="rect">
            <a:avLst/>
          </a:prstGeom>
          <a:noFill/>
          <a:ln>
            <a:noFill/>
          </a:ln>
        </p:spPr>
      </p:pic>
    </p:spTree>
    <p:extLst>
      <p:ext uri="{BB962C8B-B14F-4D97-AF65-F5344CB8AC3E}">
        <p14:creationId xmlns:p14="http://schemas.microsoft.com/office/powerpoint/2010/main" val="222734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6"/>
                                        </p:tgtEl>
                                        <p:attrNameLst>
                                          <p:attrName>style.visibility</p:attrName>
                                        </p:attrNameLst>
                                      </p:cBhvr>
                                      <p:to>
                                        <p:strVal val="visible"/>
                                      </p:to>
                                    </p:set>
                                    <p:animEffect transition="in" filter="fade">
                                      <p:cBhvr>
                                        <p:cTn id="7" dur="1000"/>
                                        <p:tgtEl>
                                          <p:spTgt spid="766"/>
                                        </p:tgtEl>
                                      </p:cBhvr>
                                    </p:animEffect>
                                  </p:childTnLst>
                                </p:cTn>
                              </p:par>
                              <p:par>
                                <p:cTn id="8" presetID="10" presetClass="entr" presetSubtype="0" fill="hold" nodeType="withEffect">
                                  <p:stCondLst>
                                    <p:cond delay="0"/>
                                  </p:stCondLst>
                                  <p:childTnLst>
                                    <p:set>
                                      <p:cBhvr>
                                        <p:cTn id="9" dur="1" fill="hold">
                                          <p:stCondLst>
                                            <p:cond delay="0"/>
                                          </p:stCondLst>
                                        </p:cTn>
                                        <p:tgtEl>
                                          <p:spTgt spid="767"/>
                                        </p:tgtEl>
                                        <p:attrNameLst>
                                          <p:attrName>style.visibility</p:attrName>
                                        </p:attrNameLst>
                                      </p:cBhvr>
                                      <p:to>
                                        <p:strVal val="visible"/>
                                      </p:to>
                                    </p:set>
                                    <p:animEffect transition="in" filter="fade">
                                      <p:cBhvr>
                                        <p:cTn id="10" dur="1000"/>
                                        <p:tgtEl>
                                          <p:spTgt spid="7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68"/>
                                        </p:tgtEl>
                                        <p:attrNameLst>
                                          <p:attrName>style.visibility</p:attrName>
                                        </p:attrNameLst>
                                      </p:cBhvr>
                                      <p:to>
                                        <p:strVal val="visible"/>
                                      </p:to>
                                    </p:set>
                                    <p:animEffect transition="in" filter="fade">
                                      <p:cBhvr>
                                        <p:cTn id="15" dur="1000"/>
                                        <p:tgtEl>
                                          <p:spTgt spid="768"/>
                                        </p:tgtEl>
                                      </p:cBhvr>
                                    </p:animEffect>
                                  </p:childTnLst>
                                </p:cTn>
                              </p:par>
                              <p:par>
                                <p:cTn id="16" presetID="10" presetClass="exit" presetSubtype="0" fill="hold" nodeType="withEffect">
                                  <p:stCondLst>
                                    <p:cond delay="0"/>
                                  </p:stCondLst>
                                  <p:childTnLst>
                                    <p:animEffect transition="out" filter="fade">
                                      <p:cBhvr>
                                        <p:cTn id="17" dur="1000"/>
                                        <p:tgtEl>
                                          <p:spTgt spid="765"/>
                                        </p:tgtEl>
                                      </p:cBhvr>
                                    </p:animEffect>
                                    <p:set>
                                      <p:cBhvr>
                                        <p:cTn id="18" dur="1" fill="hold">
                                          <p:stCondLst>
                                            <p:cond delay="1000"/>
                                          </p:stCondLst>
                                        </p:cTn>
                                        <p:tgtEl>
                                          <p:spTgt spid="765"/>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1000"/>
                                        <p:tgtEl>
                                          <p:spTgt spid="767"/>
                                        </p:tgtEl>
                                      </p:cBhvr>
                                    </p:animEffect>
                                    <p:set>
                                      <p:cBhvr>
                                        <p:cTn id="21" dur="1" fill="hold">
                                          <p:stCondLst>
                                            <p:cond delay="1000"/>
                                          </p:stCondLst>
                                        </p:cTn>
                                        <p:tgtEl>
                                          <p:spTgt spid="76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0"/>
                                        <p:tgtEl>
                                          <p:spTgt spid="766"/>
                                        </p:tgtEl>
                                      </p:cBhvr>
                                    </p:animEffect>
                                    <p:set>
                                      <p:cBhvr>
                                        <p:cTn id="24" dur="1" fill="hold">
                                          <p:stCondLst>
                                            <p:cond delay="1000"/>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Shape 77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網站瀏覽行為</a:t>
            </a:r>
          </a:p>
        </p:txBody>
      </p:sp>
      <p:sp>
        <p:nvSpPr>
          <p:cNvPr id="775" name="Shape 775"/>
          <p:cNvSpPr txBox="1">
            <a:spLocks noGrp="1"/>
          </p:cNvSpPr>
          <p:nvPr>
            <p:ph type="body" idx="1"/>
          </p:nvPr>
        </p:nvSpPr>
        <p:spPr>
          <a:xfrm>
            <a:off x="395525" y="1196975"/>
            <a:ext cx="8424600" cy="1260000"/>
          </a:xfrm>
          <a:prstGeom prst="rect">
            <a:avLst/>
          </a:prstGeom>
        </p:spPr>
        <p:txBody>
          <a:bodyPr lIns="91425" tIns="91425" rIns="91425" bIns="91425" anchor="t" anchorCtr="0">
            <a:noAutofit/>
          </a:bodyPr>
          <a:lstStyle/>
          <a:p>
            <a:pPr marL="685800" indent="-457200">
              <a:spcBef>
                <a:spcPts val="0"/>
              </a:spcBef>
            </a:pPr>
            <a:r>
              <a:rPr lang="zh-TW" dirty="0"/>
              <a:t>網站存放在遠端電腦中，我們稱該電腦為主機</a:t>
            </a:r>
          </a:p>
          <a:p>
            <a:pPr marL="685800" indent="-457200">
              <a:spcBef>
                <a:spcPts val="0"/>
              </a:spcBef>
            </a:pPr>
            <a:r>
              <a:rPr lang="zh-TW" dirty="0"/>
              <a:t>網站瀏覽即是查看目標主機的不同檔案而已</a:t>
            </a:r>
          </a:p>
        </p:txBody>
      </p:sp>
      <p:sp>
        <p:nvSpPr>
          <p:cNvPr id="776" name="Shape 77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175</a:t>
            </a:fld>
            <a:endParaRPr lang="zh-TW"/>
          </a:p>
        </p:txBody>
      </p:sp>
      <p:pic>
        <p:nvPicPr>
          <p:cNvPr id="777" name="Shape 777" descr="folder.png"/>
          <p:cNvPicPr preferRelativeResize="0"/>
          <p:nvPr/>
        </p:nvPicPr>
        <p:blipFill>
          <a:blip r:embed="rId3">
            <a:alphaModFix/>
          </a:blip>
          <a:stretch>
            <a:fillRect/>
          </a:stretch>
        </p:blipFill>
        <p:spPr>
          <a:xfrm>
            <a:off x="4068550" y="2609375"/>
            <a:ext cx="762000" cy="762000"/>
          </a:xfrm>
          <a:prstGeom prst="rect">
            <a:avLst/>
          </a:prstGeom>
          <a:noFill/>
          <a:ln>
            <a:noFill/>
          </a:ln>
        </p:spPr>
      </p:pic>
      <p:pic>
        <p:nvPicPr>
          <p:cNvPr id="778" name="Shape 778" descr="folder.png"/>
          <p:cNvPicPr preferRelativeResize="0"/>
          <p:nvPr/>
        </p:nvPicPr>
        <p:blipFill>
          <a:blip r:embed="rId3">
            <a:alphaModFix/>
          </a:blip>
          <a:stretch>
            <a:fillRect/>
          </a:stretch>
        </p:blipFill>
        <p:spPr>
          <a:xfrm>
            <a:off x="1756500" y="3776500"/>
            <a:ext cx="762000" cy="762000"/>
          </a:xfrm>
          <a:prstGeom prst="rect">
            <a:avLst/>
          </a:prstGeom>
          <a:noFill/>
          <a:ln>
            <a:noFill/>
          </a:ln>
        </p:spPr>
      </p:pic>
      <p:sp>
        <p:nvSpPr>
          <p:cNvPr id="779" name="Shape 779"/>
          <p:cNvSpPr txBox="1"/>
          <p:nvPr/>
        </p:nvSpPr>
        <p:spPr>
          <a:xfrm>
            <a:off x="4954975" y="2791775"/>
            <a:ext cx="861000" cy="397200"/>
          </a:xfrm>
          <a:prstGeom prst="rect">
            <a:avLst/>
          </a:prstGeom>
          <a:noFill/>
          <a:ln>
            <a:noFill/>
          </a:ln>
        </p:spPr>
        <p:txBody>
          <a:bodyPr lIns="91425" tIns="91425" rIns="91425" bIns="91425" anchor="ctr" anchorCtr="0">
            <a:noAutofit/>
          </a:bodyPr>
          <a:lstStyle/>
          <a:p>
            <a:pPr lvl="0" algn="ctr">
              <a:spcBef>
                <a:spcPts val="0"/>
              </a:spcBef>
              <a:buNone/>
            </a:pPr>
            <a:r>
              <a:rPr lang="zh-TW" sz="2400"/>
              <a:t>root</a:t>
            </a:r>
          </a:p>
        </p:txBody>
      </p:sp>
      <p:pic>
        <p:nvPicPr>
          <p:cNvPr id="780" name="Shape 780" descr="folder.png"/>
          <p:cNvPicPr preferRelativeResize="0"/>
          <p:nvPr/>
        </p:nvPicPr>
        <p:blipFill>
          <a:blip r:embed="rId3">
            <a:alphaModFix/>
          </a:blip>
          <a:stretch>
            <a:fillRect/>
          </a:stretch>
        </p:blipFill>
        <p:spPr>
          <a:xfrm>
            <a:off x="4068550" y="3776500"/>
            <a:ext cx="762000" cy="762000"/>
          </a:xfrm>
          <a:prstGeom prst="rect">
            <a:avLst/>
          </a:prstGeom>
          <a:noFill/>
          <a:ln>
            <a:noFill/>
          </a:ln>
        </p:spPr>
      </p:pic>
      <p:pic>
        <p:nvPicPr>
          <p:cNvPr id="781" name="Shape 781" descr="folder.png"/>
          <p:cNvPicPr preferRelativeResize="0"/>
          <p:nvPr/>
        </p:nvPicPr>
        <p:blipFill>
          <a:blip r:embed="rId3">
            <a:alphaModFix/>
          </a:blip>
          <a:stretch>
            <a:fillRect/>
          </a:stretch>
        </p:blipFill>
        <p:spPr>
          <a:xfrm>
            <a:off x="6380600" y="3776500"/>
            <a:ext cx="762000" cy="762000"/>
          </a:xfrm>
          <a:prstGeom prst="rect">
            <a:avLst/>
          </a:prstGeom>
          <a:noFill/>
          <a:ln>
            <a:noFill/>
          </a:ln>
        </p:spPr>
      </p:pic>
      <p:cxnSp>
        <p:nvCxnSpPr>
          <p:cNvPr id="782" name="Shape 782"/>
          <p:cNvCxnSpPr>
            <a:stCxn id="778" idx="0"/>
            <a:endCxn id="777" idx="2"/>
          </p:cNvCxnSpPr>
          <p:nvPr/>
        </p:nvCxnSpPr>
        <p:spPr>
          <a:xfrm rot="-5400000">
            <a:off x="3091050" y="2417950"/>
            <a:ext cx="405000" cy="23121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783" name="Shape 783"/>
          <p:cNvCxnSpPr>
            <a:stCxn id="781" idx="0"/>
            <a:endCxn id="777" idx="2"/>
          </p:cNvCxnSpPr>
          <p:nvPr/>
        </p:nvCxnSpPr>
        <p:spPr>
          <a:xfrm rot="5400000" flipH="1">
            <a:off x="5403050" y="2417950"/>
            <a:ext cx="405000" cy="23121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784" name="Shape 784"/>
          <p:cNvCxnSpPr>
            <a:stCxn id="780" idx="0"/>
            <a:endCxn id="777" idx="2"/>
          </p:cNvCxnSpPr>
          <p:nvPr/>
        </p:nvCxnSpPr>
        <p:spPr>
          <a:xfrm rot="10800000">
            <a:off x="4449550" y="3371500"/>
            <a:ext cx="0" cy="405000"/>
          </a:xfrm>
          <a:prstGeom prst="straightConnector1">
            <a:avLst/>
          </a:prstGeom>
          <a:noFill/>
          <a:ln w="9525" cap="flat" cmpd="sng">
            <a:solidFill>
              <a:schemeClr val="dk2"/>
            </a:solidFill>
            <a:prstDash val="solid"/>
            <a:round/>
            <a:headEnd type="none" w="lg" len="lg"/>
            <a:tailEnd type="none" w="lg" len="lg"/>
          </a:ln>
        </p:spPr>
      </p:cxnSp>
      <p:sp>
        <p:nvSpPr>
          <p:cNvPr id="785" name="Shape 785"/>
          <p:cNvSpPr txBox="1"/>
          <p:nvPr/>
        </p:nvSpPr>
        <p:spPr>
          <a:xfrm>
            <a:off x="2518500" y="395890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articles</a:t>
            </a:r>
          </a:p>
        </p:txBody>
      </p:sp>
      <p:sp>
        <p:nvSpPr>
          <p:cNvPr id="786" name="Shape 786"/>
          <p:cNvSpPr txBox="1"/>
          <p:nvPr/>
        </p:nvSpPr>
        <p:spPr>
          <a:xfrm>
            <a:off x="4830550" y="3959025"/>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imgs</a:t>
            </a:r>
          </a:p>
        </p:txBody>
      </p:sp>
      <p:sp>
        <p:nvSpPr>
          <p:cNvPr id="787" name="Shape 787"/>
          <p:cNvSpPr txBox="1"/>
          <p:nvPr/>
        </p:nvSpPr>
        <p:spPr>
          <a:xfrm>
            <a:off x="7142600" y="3959025"/>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js</a:t>
            </a:r>
          </a:p>
        </p:txBody>
      </p:sp>
      <p:pic>
        <p:nvPicPr>
          <p:cNvPr id="788" name="Shape 788" descr="file (1).png"/>
          <p:cNvPicPr preferRelativeResize="0"/>
          <p:nvPr/>
        </p:nvPicPr>
        <p:blipFill>
          <a:blip r:embed="rId4">
            <a:alphaModFix/>
          </a:blip>
          <a:stretch>
            <a:fillRect/>
          </a:stretch>
        </p:blipFill>
        <p:spPr>
          <a:xfrm>
            <a:off x="1773350" y="5178425"/>
            <a:ext cx="762000" cy="762000"/>
          </a:xfrm>
          <a:prstGeom prst="rect">
            <a:avLst/>
          </a:prstGeom>
          <a:noFill/>
          <a:ln>
            <a:noFill/>
          </a:ln>
        </p:spPr>
      </p:pic>
      <p:pic>
        <p:nvPicPr>
          <p:cNvPr id="789" name="Shape 789" descr="file (1).png"/>
          <p:cNvPicPr preferRelativeResize="0"/>
          <p:nvPr/>
        </p:nvPicPr>
        <p:blipFill>
          <a:blip r:embed="rId4">
            <a:alphaModFix/>
          </a:blip>
          <a:stretch>
            <a:fillRect/>
          </a:stretch>
        </p:blipFill>
        <p:spPr>
          <a:xfrm>
            <a:off x="2535350" y="5178425"/>
            <a:ext cx="762000" cy="762000"/>
          </a:xfrm>
          <a:prstGeom prst="rect">
            <a:avLst/>
          </a:prstGeom>
          <a:noFill/>
          <a:ln>
            <a:noFill/>
          </a:ln>
        </p:spPr>
      </p:pic>
      <p:pic>
        <p:nvPicPr>
          <p:cNvPr id="790" name="Shape 790" descr="file (1).png"/>
          <p:cNvPicPr preferRelativeResize="0"/>
          <p:nvPr/>
        </p:nvPicPr>
        <p:blipFill>
          <a:blip r:embed="rId4">
            <a:alphaModFix/>
          </a:blip>
          <a:stretch>
            <a:fillRect/>
          </a:stretch>
        </p:blipFill>
        <p:spPr>
          <a:xfrm>
            <a:off x="1011350" y="5178425"/>
            <a:ext cx="762000" cy="762000"/>
          </a:xfrm>
          <a:prstGeom prst="rect">
            <a:avLst/>
          </a:prstGeom>
          <a:noFill/>
          <a:ln w="28575" cap="flat" cmpd="sng">
            <a:solidFill>
              <a:srgbClr val="FF0000"/>
            </a:solidFill>
            <a:prstDash val="solid"/>
            <a:round/>
            <a:headEnd type="none" w="med" len="med"/>
            <a:tailEnd type="none" w="med" len="med"/>
          </a:ln>
        </p:spPr>
      </p:pic>
      <p:cxnSp>
        <p:nvCxnSpPr>
          <p:cNvPr id="791" name="Shape 791"/>
          <p:cNvCxnSpPr>
            <a:stCxn id="790" idx="0"/>
            <a:endCxn id="778" idx="2"/>
          </p:cNvCxnSpPr>
          <p:nvPr/>
        </p:nvCxnSpPr>
        <p:spPr>
          <a:xfrm rot="-5400000">
            <a:off x="1445000" y="4485875"/>
            <a:ext cx="639900" cy="7452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792" name="Shape 792"/>
          <p:cNvCxnSpPr>
            <a:stCxn id="789" idx="0"/>
            <a:endCxn id="778" idx="2"/>
          </p:cNvCxnSpPr>
          <p:nvPr/>
        </p:nvCxnSpPr>
        <p:spPr>
          <a:xfrm rot="5400000" flipH="1">
            <a:off x="2207000" y="4469075"/>
            <a:ext cx="639900" cy="7788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793" name="Shape 793"/>
          <p:cNvCxnSpPr>
            <a:stCxn id="788" idx="0"/>
            <a:endCxn id="778" idx="2"/>
          </p:cNvCxnSpPr>
          <p:nvPr/>
        </p:nvCxnSpPr>
        <p:spPr>
          <a:xfrm rot="10800000">
            <a:off x="2137550" y="4538525"/>
            <a:ext cx="16800" cy="639900"/>
          </a:xfrm>
          <a:prstGeom prst="straightConnector1">
            <a:avLst/>
          </a:prstGeom>
          <a:noFill/>
          <a:ln w="9525" cap="flat" cmpd="sng">
            <a:solidFill>
              <a:schemeClr val="dk2"/>
            </a:solidFill>
            <a:prstDash val="solid"/>
            <a:round/>
            <a:headEnd type="none" w="lg" len="lg"/>
            <a:tailEnd type="none" w="lg" len="lg"/>
          </a:ln>
        </p:spPr>
      </p:cxnSp>
      <p:pic>
        <p:nvPicPr>
          <p:cNvPr id="794" name="Shape 794" descr="picture.png"/>
          <p:cNvPicPr preferRelativeResize="0"/>
          <p:nvPr/>
        </p:nvPicPr>
        <p:blipFill>
          <a:blip r:embed="rId5">
            <a:alphaModFix/>
          </a:blip>
          <a:stretch>
            <a:fillRect/>
          </a:stretch>
        </p:blipFill>
        <p:spPr>
          <a:xfrm>
            <a:off x="3678350" y="5186825"/>
            <a:ext cx="745200" cy="745200"/>
          </a:xfrm>
          <a:prstGeom prst="rect">
            <a:avLst/>
          </a:prstGeom>
          <a:noFill/>
          <a:ln>
            <a:noFill/>
          </a:ln>
        </p:spPr>
      </p:pic>
      <p:pic>
        <p:nvPicPr>
          <p:cNvPr id="795" name="Shape 795" descr="picture.png"/>
          <p:cNvPicPr preferRelativeResize="0"/>
          <p:nvPr/>
        </p:nvPicPr>
        <p:blipFill>
          <a:blip r:embed="rId5">
            <a:alphaModFix/>
          </a:blip>
          <a:stretch>
            <a:fillRect/>
          </a:stretch>
        </p:blipFill>
        <p:spPr>
          <a:xfrm>
            <a:off x="4449550" y="5186825"/>
            <a:ext cx="745200" cy="745200"/>
          </a:xfrm>
          <a:prstGeom prst="rect">
            <a:avLst/>
          </a:prstGeom>
          <a:noFill/>
          <a:ln>
            <a:noFill/>
          </a:ln>
        </p:spPr>
      </p:pic>
      <p:cxnSp>
        <p:nvCxnSpPr>
          <p:cNvPr id="796" name="Shape 796"/>
          <p:cNvCxnSpPr>
            <a:stCxn id="794" idx="0"/>
            <a:endCxn id="780" idx="2"/>
          </p:cNvCxnSpPr>
          <p:nvPr/>
        </p:nvCxnSpPr>
        <p:spPr>
          <a:xfrm rot="-5400000">
            <a:off x="3926150" y="4663325"/>
            <a:ext cx="648300" cy="3987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797" name="Shape 797"/>
          <p:cNvCxnSpPr>
            <a:stCxn id="795" idx="0"/>
            <a:endCxn id="780" idx="2"/>
          </p:cNvCxnSpPr>
          <p:nvPr/>
        </p:nvCxnSpPr>
        <p:spPr>
          <a:xfrm rot="5400000" flipH="1">
            <a:off x="4311700" y="4676375"/>
            <a:ext cx="648300" cy="372600"/>
          </a:xfrm>
          <a:prstGeom prst="bentConnector3">
            <a:avLst>
              <a:gd name="adj1" fmla="val 50002"/>
            </a:avLst>
          </a:prstGeom>
          <a:noFill/>
          <a:ln w="9525" cap="flat" cmpd="sng">
            <a:solidFill>
              <a:schemeClr val="dk2"/>
            </a:solidFill>
            <a:prstDash val="solid"/>
            <a:round/>
            <a:headEnd type="none" w="lg" len="lg"/>
            <a:tailEnd type="none" w="lg" len="lg"/>
          </a:ln>
        </p:spPr>
      </p:cxnSp>
      <p:pic>
        <p:nvPicPr>
          <p:cNvPr id="798" name="Shape 798" descr="javascript.png"/>
          <p:cNvPicPr preferRelativeResize="0"/>
          <p:nvPr/>
        </p:nvPicPr>
        <p:blipFill>
          <a:blip r:embed="rId6">
            <a:alphaModFix/>
          </a:blip>
          <a:stretch>
            <a:fillRect/>
          </a:stretch>
        </p:blipFill>
        <p:spPr>
          <a:xfrm>
            <a:off x="5636825" y="5186825"/>
            <a:ext cx="745200" cy="745200"/>
          </a:xfrm>
          <a:prstGeom prst="rect">
            <a:avLst/>
          </a:prstGeom>
          <a:noFill/>
          <a:ln>
            <a:noFill/>
          </a:ln>
        </p:spPr>
      </p:pic>
      <p:pic>
        <p:nvPicPr>
          <p:cNvPr id="799" name="Shape 799" descr="javascript.png"/>
          <p:cNvPicPr preferRelativeResize="0"/>
          <p:nvPr/>
        </p:nvPicPr>
        <p:blipFill>
          <a:blip r:embed="rId6">
            <a:alphaModFix/>
          </a:blip>
          <a:stretch>
            <a:fillRect/>
          </a:stretch>
        </p:blipFill>
        <p:spPr>
          <a:xfrm>
            <a:off x="6398825" y="5186825"/>
            <a:ext cx="745200" cy="745200"/>
          </a:xfrm>
          <a:prstGeom prst="rect">
            <a:avLst/>
          </a:prstGeom>
          <a:noFill/>
          <a:ln>
            <a:noFill/>
          </a:ln>
        </p:spPr>
      </p:pic>
      <p:pic>
        <p:nvPicPr>
          <p:cNvPr id="800" name="Shape 800" descr="javascript.png"/>
          <p:cNvPicPr preferRelativeResize="0"/>
          <p:nvPr/>
        </p:nvPicPr>
        <p:blipFill>
          <a:blip r:embed="rId6">
            <a:alphaModFix/>
          </a:blip>
          <a:stretch>
            <a:fillRect/>
          </a:stretch>
        </p:blipFill>
        <p:spPr>
          <a:xfrm>
            <a:off x="7160825" y="5186825"/>
            <a:ext cx="745200" cy="745200"/>
          </a:xfrm>
          <a:prstGeom prst="rect">
            <a:avLst/>
          </a:prstGeom>
          <a:noFill/>
          <a:ln>
            <a:noFill/>
          </a:ln>
        </p:spPr>
      </p:pic>
      <p:cxnSp>
        <p:nvCxnSpPr>
          <p:cNvPr id="801" name="Shape 801"/>
          <p:cNvCxnSpPr>
            <a:stCxn id="781" idx="2"/>
            <a:endCxn id="799" idx="0"/>
          </p:cNvCxnSpPr>
          <p:nvPr/>
        </p:nvCxnSpPr>
        <p:spPr>
          <a:xfrm>
            <a:off x="6761600" y="4538500"/>
            <a:ext cx="9900" cy="648300"/>
          </a:xfrm>
          <a:prstGeom prst="straightConnector1">
            <a:avLst/>
          </a:prstGeom>
          <a:noFill/>
          <a:ln w="9525" cap="flat" cmpd="sng">
            <a:solidFill>
              <a:schemeClr val="dk2"/>
            </a:solidFill>
            <a:prstDash val="solid"/>
            <a:round/>
            <a:headEnd type="none" w="lg" len="lg"/>
            <a:tailEnd type="none" w="lg" len="lg"/>
          </a:ln>
        </p:spPr>
      </p:cxnSp>
      <p:cxnSp>
        <p:nvCxnSpPr>
          <p:cNvPr id="802" name="Shape 802"/>
          <p:cNvCxnSpPr>
            <a:stCxn id="798" idx="0"/>
            <a:endCxn id="781" idx="2"/>
          </p:cNvCxnSpPr>
          <p:nvPr/>
        </p:nvCxnSpPr>
        <p:spPr>
          <a:xfrm rot="-5400000">
            <a:off x="6061325" y="4486625"/>
            <a:ext cx="648300" cy="7521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803" name="Shape 803"/>
          <p:cNvCxnSpPr>
            <a:stCxn id="800" idx="0"/>
            <a:endCxn id="781" idx="2"/>
          </p:cNvCxnSpPr>
          <p:nvPr/>
        </p:nvCxnSpPr>
        <p:spPr>
          <a:xfrm rot="5400000" flipH="1">
            <a:off x="6823325" y="4476725"/>
            <a:ext cx="648300" cy="771900"/>
          </a:xfrm>
          <a:prstGeom prst="bentConnector3">
            <a:avLst>
              <a:gd name="adj1" fmla="val 50002"/>
            </a:avLst>
          </a:prstGeom>
          <a:noFill/>
          <a:ln w="9525" cap="flat" cmpd="sng">
            <a:solidFill>
              <a:schemeClr val="dk2"/>
            </a:solidFill>
            <a:prstDash val="solid"/>
            <a:round/>
            <a:headEnd type="none" w="lg" len="lg"/>
            <a:tailEnd type="none" w="lg" len="lg"/>
          </a:ln>
        </p:spPr>
      </p:cxnSp>
      <p:sp>
        <p:nvSpPr>
          <p:cNvPr id="804" name="Shape 804"/>
          <p:cNvSpPr txBox="1"/>
          <p:nvPr/>
        </p:nvSpPr>
        <p:spPr>
          <a:xfrm>
            <a:off x="989750" y="6044125"/>
            <a:ext cx="805200" cy="397200"/>
          </a:xfrm>
          <a:prstGeom prst="rect">
            <a:avLst/>
          </a:prstGeom>
          <a:noFill/>
          <a:ln>
            <a:noFill/>
          </a:ln>
        </p:spPr>
        <p:txBody>
          <a:bodyPr lIns="91425" tIns="91425" rIns="91425" bIns="91425" anchor="ctr" anchorCtr="0">
            <a:noAutofit/>
          </a:bodyPr>
          <a:lstStyle/>
          <a:p>
            <a:pPr lvl="0" algn="ctr" rtl="0">
              <a:spcBef>
                <a:spcPts val="0"/>
              </a:spcBef>
              <a:buNone/>
            </a:pPr>
            <a:r>
              <a:rPr lang="zh-TW" sz="1800"/>
              <a:t>Home</a:t>
            </a:r>
          </a:p>
        </p:txBody>
      </p:sp>
    </p:spTree>
    <p:extLst>
      <p:ext uri="{BB962C8B-B14F-4D97-AF65-F5344CB8AC3E}">
        <p14:creationId xmlns:p14="http://schemas.microsoft.com/office/powerpoint/2010/main" val="30163022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Shape 810"/>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網站瀏覽行為</a:t>
            </a:r>
          </a:p>
        </p:txBody>
      </p:sp>
      <p:sp>
        <p:nvSpPr>
          <p:cNvPr id="811" name="Shape 811"/>
          <p:cNvSpPr txBox="1">
            <a:spLocks noGrp="1"/>
          </p:cNvSpPr>
          <p:nvPr>
            <p:ph type="body" idx="1"/>
          </p:nvPr>
        </p:nvSpPr>
        <p:spPr>
          <a:xfrm>
            <a:off x="395525" y="1196975"/>
            <a:ext cx="8424600" cy="1260000"/>
          </a:xfrm>
          <a:prstGeom prst="rect">
            <a:avLst/>
          </a:prstGeom>
        </p:spPr>
        <p:txBody>
          <a:bodyPr lIns="91425" tIns="91425" rIns="91425" bIns="91425" anchor="t" anchorCtr="0">
            <a:noAutofit/>
          </a:bodyPr>
          <a:lstStyle/>
          <a:p>
            <a:pPr marL="685800" indent="-457200">
              <a:spcBef>
                <a:spcPts val="0"/>
              </a:spcBef>
            </a:pPr>
            <a:r>
              <a:rPr lang="zh-TW" dirty="0"/>
              <a:t>網站存放在遠端電腦中，我們稱該電腦為主機</a:t>
            </a:r>
          </a:p>
          <a:p>
            <a:pPr marL="685800" indent="-457200">
              <a:spcBef>
                <a:spcPts val="0"/>
              </a:spcBef>
            </a:pPr>
            <a:r>
              <a:rPr lang="zh-TW" dirty="0"/>
              <a:t>網站瀏覽即是查看目標主機的不同檔案而已</a:t>
            </a:r>
          </a:p>
        </p:txBody>
      </p:sp>
      <p:sp>
        <p:nvSpPr>
          <p:cNvPr id="812" name="Shape 812"/>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176</a:t>
            </a:fld>
            <a:endParaRPr lang="zh-TW"/>
          </a:p>
        </p:txBody>
      </p:sp>
      <p:pic>
        <p:nvPicPr>
          <p:cNvPr id="813" name="Shape 813" descr="folder.png"/>
          <p:cNvPicPr preferRelativeResize="0"/>
          <p:nvPr/>
        </p:nvPicPr>
        <p:blipFill>
          <a:blip r:embed="rId3">
            <a:alphaModFix/>
          </a:blip>
          <a:stretch>
            <a:fillRect/>
          </a:stretch>
        </p:blipFill>
        <p:spPr>
          <a:xfrm>
            <a:off x="4068550" y="2609375"/>
            <a:ext cx="762000" cy="762000"/>
          </a:xfrm>
          <a:prstGeom prst="rect">
            <a:avLst/>
          </a:prstGeom>
          <a:noFill/>
          <a:ln>
            <a:noFill/>
          </a:ln>
        </p:spPr>
      </p:pic>
      <p:pic>
        <p:nvPicPr>
          <p:cNvPr id="814" name="Shape 814" descr="folder.png"/>
          <p:cNvPicPr preferRelativeResize="0"/>
          <p:nvPr/>
        </p:nvPicPr>
        <p:blipFill>
          <a:blip r:embed="rId3">
            <a:alphaModFix/>
          </a:blip>
          <a:stretch>
            <a:fillRect/>
          </a:stretch>
        </p:blipFill>
        <p:spPr>
          <a:xfrm>
            <a:off x="1756500" y="3776500"/>
            <a:ext cx="762000" cy="762000"/>
          </a:xfrm>
          <a:prstGeom prst="rect">
            <a:avLst/>
          </a:prstGeom>
          <a:noFill/>
          <a:ln>
            <a:noFill/>
          </a:ln>
        </p:spPr>
      </p:pic>
      <p:sp>
        <p:nvSpPr>
          <p:cNvPr id="815" name="Shape 815"/>
          <p:cNvSpPr txBox="1"/>
          <p:nvPr/>
        </p:nvSpPr>
        <p:spPr>
          <a:xfrm>
            <a:off x="4954975" y="2791775"/>
            <a:ext cx="8610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root</a:t>
            </a:r>
          </a:p>
        </p:txBody>
      </p:sp>
      <p:pic>
        <p:nvPicPr>
          <p:cNvPr id="816" name="Shape 816" descr="folder.png"/>
          <p:cNvPicPr preferRelativeResize="0"/>
          <p:nvPr/>
        </p:nvPicPr>
        <p:blipFill>
          <a:blip r:embed="rId3">
            <a:alphaModFix/>
          </a:blip>
          <a:stretch>
            <a:fillRect/>
          </a:stretch>
        </p:blipFill>
        <p:spPr>
          <a:xfrm>
            <a:off x="4068550" y="3776500"/>
            <a:ext cx="762000" cy="762000"/>
          </a:xfrm>
          <a:prstGeom prst="rect">
            <a:avLst/>
          </a:prstGeom>
          <a:noFill/>
          <a:ln>
            <a:noFill/>
          </a:ln>
        </p:spPr>
      </p:pic>
      <p:pic>
        <p:nvPicPr>
          <p:cNvPr id="817" name="Shape 817" descr="folder.png"/>
          <p:cNvPicPr preferRelativeResize="0"/>
          <p:nvPr/>
        </p:nvPicPr>
        <p:blipFill>
          <a:blip r:embed="rId3">
            <a:alphaModFix/>
          </a:blip>
          <a:stretch>
            <a:fillRect/>
          </a:stretch>
        </p:blipFill>
        <p:spPr>
          <a:xfrm>
            <a:off x="6380600" y="3776500"/>
            <a:ext cx="762000" cy="762000"/>
          </a:xfrm>
          <a:prstGeom prst="rect">
            <a:avLst/>
          </a:prstGeom>
          <a:noFill/>
          <a:ln>
            <a:noFill/>
          </a:ln>
        </p:spPr>
      </p:pic>
      <p:cxnSp>
        <p:nvCxnSpPr>
          <p:cNvPr id="818" name="Shape 818"/>
          <p:cNvCxnSpPr>
            <a:stCxn id="814" idx="0"/>
            <a:endCxn id="813" idx="2"/>
          </p:cNvCxnSpPr>
          <p:nvPr/>
        </p:nvCxnSpPr>
        <p:spPr>
          <a:xfrm rot="-5400000">
            <a:off x="3091050" y="2417950"/>
            <a:ext cx="405000" cy="23121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819" name="Shape 819"/>
          <p:cNvCxnSpPr>
            <a:stCxn id="817" idx="0"/>
            <a:endCxn id="813" idx="2"/>
          </p:cNvCxnSpPr>
          <p:nvPr/>
        </p:nvCxnSpPr>
        <p:spPr>
          <a:xfrm rot="5400000" flipH="1">
            <a:off x="5403050" y="2417950"/>
            <a:ext cx="405000" cy="23121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820" name="Shape 820"/>
          <p:cNvCxnSpPr>
            <a:stCxn id="816" idx="0"/>
            <a:endCxn id="813" idx="2"/>
          </p:cNvCxnSpPr>
          <p:nvPr/>
        </p:nvCxnSpPr>
        <p:spPr>
          <a:xfrm rot="10800000">
            <a:off x="4449550" y="3371500"/>
            <a:ext cx="0" cy="405000"/>
          </a:xfrm>
          <a:prstGeom prst="straightConnector1">
            <a:avLst/>
          </a:prstGeom>
          <a:noFill/>
          <a:ln w="9525" cap="flat" cmpd="sng">
            <a:solidFill>
              <a:schemeClr val="dk2"/>
            </a:solidFill>
            <a:prstDash val="solid"/>
            <a:round/>
            <a:headEnd type="none" w="lg" len="lg"/>
            <a:tailEnd type="none" w="lg" len="lg"/>
          </a:ln>
        </p:spPr>
      </p:cxnSp>
      <p:sp>
        <p:nvSpPr>
          <p:cNvPr id="821" name="Shape 821"/>
          <p:cNvSpPr txBox="1"/>
          <p:nvPr/>
        </p:nvSpPr>
        <p:spPr>
          <a:xfrm>
            <a:off x="2518500" y="395890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articles</a:t>
            </a:r>
          </a:p>
        </p:txBody>
      </p:sp>
      <p:sp>
        <p:nvSpPr>
          <p:cNvPr id="822" name="Shape 822"/>
          <p:cNvSpPr txBox="1"/>
          <p:nvPr/>
        </p:nvSpPr>
        <p:spPr>
          <a:xfrm>
            <a:off x="4830550" y="3959025"/>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imgs</a:t>
            </a:r>
          </a:p>
        </p:txBody>
      </p:sp>
      <p:sp>
        <p:nvSpPr>
          <p:cNvPr id="823" name="Shape 823"/>
          <p:cNvSpPr txBox="1"/>
          <p:nvPr/>
        </p:nvSpPr>
        <p:spPr>
          <a:xfrm>
            <a:off x="7142600" y="3959025"/>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js</a:t>
            </a:r>
          </a:p>
        </p:txBody>
      </p:sp>
      <p:pic>
        <p:nvPicPr>
          <p:cNvPr id="824" name="Shape 824" descr="file (1).png"/>
          <p:cNvPicPr preferRelativeResize="0"/>
          <p:nvPr/>
        </p:nvPicPr>
        <p:blipFill>
          <a:blip r:embed="rId4">
            <a:alphaModFix/>
          </a:blip>
          <a:stretch>
            <a:fillRect/>
          </a:stretch>
        </p:blipFill>
        <p:spPr>
          <a:xfrm>
            <a:off x="1773350" y="5178425"/>
            <a:ext cx="762000" cy="762000"/>
          </a:xfrm>
          <a:prstGeom prst="rect">
            <a:avLst/>
          </a:prstGeom>
          <a:noFill/>
          <a:ln>
            <a:noFill/>
          </a:ln>
        </p:spPr>
      </p:pic>
      <p:pic>
        <p:nvPicPr>
          <p:cNvPr id="825" name="Shape 825" descr="file (1).png"/>
          <p:cNvPicPr preferRelativeResize="0"/>
          <p:nvPr/>
        </p:nvPicPr>
        <p:blipFill>
          <a:blip r:embed="rId4">
            <a:alphaModFix/>
          </a:blip>
          <a:stretch>
            <a:fillRect/>
          </a:stretch>
        </p:blipFill>
        <p:spPr>
          <a:xfrm>
            <a:off x="2535350" y="5178425"/>
            <a:ext cx="762000" cy="762000"/>
          </a:xfrm>
          <a:prstGeom prst="rect">
            <a:avLst/>
          </a:prstGeom>
          <a:noFill/>
          <a:ln w="28575" cap="flat" cmpd="sng">
            <a:solidFill>
              <a:srgbClr val="FF0000"/>
            </a:solidFill>
            <a:prstDash val="solid"/>
            <a:round/>
            <a:headEnd type="none" w="med" len="med"/>
            <a:tailEnd type="none" w="med" len="med"/>
          </a:ln>
        </p:spPr>
      </p:pic>
      <p:pic>
        <p:nvPicPr>
          <p:cNvPr id="826" name="Shape 826" descr="file (1).png"/>
          <p:cNvPicPr preferRelativeResize="0"/>
          <p:nvPr/>
        </p:nvPicPr>
        <p:blipFill>
          <a:blip r:embed="rId4">
            <a:alphaModFix/>
          </a:blip>
          <a:stretch>
            <a:fillRect/>
          </a:stretch>
        </p:blipFill>
        <p:spPr>
          <a:xfrm>
            <a:off x="1011350" y="5178425"/>
            <a:ext cx="762000" cy="762000"/>
          </a:xfrm>
          <a:prstGeom prst="rect">
            <a:avLst/>
          </a:prstGeom>
          <a:noFill/>
          <a:ln>
            <a:noFill/>
          </a:ln>
        </p:spPr>
      </p:pic>
      <p:cxnSp>
        <p:nvCxnSpPr>
          <p:cNvPr id="827" name="Shape 827"/>
          <p:cNvCxnSpPr>
            <a:stCxn id="826" idx="0"/>
            <a:endCxn id="814" idx="2"/>
          </p:cNvCxnSpPr>
          <p:nvPr/>
        </p:nvCxnSpPr>
        <p:spPr>
          <a:xfrm rot="-5400000">
            <a:off x="1445000" y="4485875"/>
            <a:ext cx="639900" cy="7452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828" name="Shape 828"/>
          <p:cNvCxnSpPr>
            <a:stCxn id="825" idx="0"/>
            <a:endCxn id="814" idx="2"/>
          </p:cNvCxnSpPr>
          <p:nvPr/>
        </p:nvCxnSpPr>
        <p:spPr>
          <a:xfrm rot="5400000" flipH="1">
            <a:off x="2207000" y="4469075"/>
            <a:ext cx="639900" cy="7788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829" name="Shape 829"/>
          <p:cNvCxnSpPr>
            <a:stCxn id="824" idx="0"/>
            <a:endCxn id="814" idx="2"/>
          </p:cNvCxnSpPr>
          <p:nvPr/>
        </p:nvCxnSpPr>
        <p:spPr>
          <a:xfrm rot="10800000">
            <a:off x="2137550" y="4538525"/>
            <a:ext cx="16800" cy="639900"/>
          </a:xfrm>
          <a:prstGeom prst="straightConnector1">
            <a:avLst/>
          </a:prstGeom>
          <a:noFill/>
          <a:ln w="9525" cap="flat" cmpd="sng">
            <a:solidFill>
              <a:schemeClr val="dk2"/>
            </a:solidFill>
            <a:prstDash val="solid"/>
            <a:round/>
            <a:headEnd type="none" w="lg" len="lg"/>
            <a:tailEnd type="none" w="lg" len="lg"/>
          </a:ln>
        </p:spPr>
      </p:cxnSp>
      <p:pic>
        <p:nvPicPr>
          <p:cNvPr id="830" name="Shape 830" descr="picture.png"/>
          <p:cNvPicPr preferRelativeResize="0"/>
          <p:nvPr/>
        </p:nvPicPr>
        <p:blipFill>
          <a:blip r:embed="rId5">
            <a:alphaModFix/>
          </a:blip>
          <a:stretch>
            <a:fillRect/>
          </a:stretch>
        </p:blipFill>
        <p:spPr>
          <a:xfrm>
            <a:off x="3678350" y="5186825"/>
            <a:ext cx="745200" cy="745200"/>
          </a:xfrm>
          <a:prstGeom prst="rect">
            <a:avLst/>
          </a:prstGeom>
          <a:noFill/>
          <a:ln>
            <a:noFill/>
          </a:ln>
        </p:spPr>
      </p:pic>
      <p:pic>
        <p:nvPicPr>
          <p:cNvPr id="831" name="Shape 831" descr="picture.png"/>
          <p:cNvPicPr preferRelativeResize="0"/>
          <p:nvPr/>
        </p:nvPicPr>
        <p:blipFill>
          <a:blip r:embed="rId5">
            <a:alphaModFix/>
          </a:blip>
          <a:stretch>
            <a:fillRect/>
          </a:stretch>
        </p:blipFill>
        <p:spPr>
          <a:xfrm>
            <a:off x="4449550" y="5186825"/>
            <a:ext cx="745200" cy="745200"/>
          </a:xfrm>
          <a:prstGeom prst="rect">
            <a:avLst/>
          </a:prstGeom>
          <a:noFill/>
          <a:ln>
            <a:noFill/>
          </a:ln>
        </p:spPr>
      </p:pic>
      <p:cxnSp>
        <p:nvCxnSpPr>
          <p:cNvPr id="832" name="Shape 832"/>
          <p:cNvCxnSpPr>
            <a:stCxn id="830" idx="0"/>
            <a:endCxn id="816" idx="2"/>
          </p:cNvCxnSpPr>
          <p:nvPr/>
        </p:nvCxnSpPr>
        <p:spPr>
          <a:xfrm rot="-5400000">
            <a:off x="3926150" y="4663325"/>
            <a:ext cx="648300" cy="3987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833" name="Shape 833"/>
          <p:cNvCxnSpPr>
            <a:stCxn id="831" idx="0"/>
            <a:endCxn id="816" idx="2"/>
          </p:cNvCxnSpPr>
          <p:nvPr/>
        </p:nvCxnSpPr>
        <p:spPr>
          <a:xfrm rot="5400000" flipH="1">
            <a:off x="4311700" y="4676375"/>
            <a:ext cx="648300" cy="372600"/>
          </a:xfrm>
          <a:prstGeom prst="bentConnector3">
            <a:avLst>
              <a:gd name="adj1" fmla="val 50002"/>
            </a:avLst>
          </a:prstGeom>
          <a:noFill/>
          <a:ln w="9525" cap="flat" cmpd="sng">
            <a:solidFill>
              <a:schemeClr val="dk2"/>
            </a:solidFill>
            <a:prstDash val="solid"/>
            <a:round/>
            <a:headEnd type="none" w="lg" len="lg"/>
            <a:tailEnd type="none" w="lg" len="lg"/>
          </a:ln>
        </p:spPr>
      </p:cxnSp>
      <p:pic>
        <p:nvPicPr>
          <p:cNvPr id="834" name="Shape 834" descr="javascript.png"/>
          <p:cNvPicPr preferRelativeResize="0"/>
          <p:nvPr/>
        </p:nvPicPr>
        <p:blipFill>
          <a:blip r:embed="rId6">
            <a:alphaModFix/>
          </a:blip>
          <a:stretch>
            <a:fillRect/>
          </a:stretch>
        </p:blipFill>
        <p:spPr>
          <a:xfrm>
            <a:off x="5636825" y="5186825"/>
            <a:ext cx="745200" cy="745200"/>
          </a:xfrm>
          <a:prstGeom prst="rect">
            <a:avLst/>
          </a:prstGeom>
          <a:noFill/>
          <a:ln>
            <a:noFill/>
          </a:ln>
        </p:spPr>
      </p:pic>
      <p:pic>
        <p:nvPicPr>
          <p:cNvPr id="835" name="Shape 835" descr="javascript.png"/>
          <p:cNvPicPr preferRelativeResize="0"/>
          <p:nvPr/>
        </p:nvPicPr>
        <p:blipFill>
          <a:blip r:embed="rId6">
            <a:alphaModFix/>
          </a:blip>
          <a:stretch>
            <a:fillRect/>
          </a:stretch>
        </p:blipFill>
        <p:spPr>
          <a:xfrm>
            <a:off x="6398825" y="5186825"/>
            <a:ext cx="745200" cy="745200"/>
          </a:xfrm>
          <a:prstGeom prst="rect">
            <a:avLst/>
          </a:prstGeom>
          <a:noFill/>
          <a:ln>
            <a:noFill/>
          </a:ln>
        </p:spPr>
      </p:pic>
      <p:pic>
        <p:nvPicPr>
          <p:cNvPr id="836" name="Shape 836" descr="javascript.png"/>
          <p:cNvPicPr preferRelativeResize="0"/>
          <p:nvPr/>
        </p:nvPicPr>
        <p:blipFill>
          <a:blip r:embed="rId6">
            <a:alphaModFix/>
          </a:blip>
          <a:stretch>
            <a:fillRect/>
          </a:stretch>
        </p:blipFill>
        <p:spPr>
          <a:xfrm>
            <a:off x="7160825" y="5186825"/>
            <a:ext cx="745200" cy="745200"/>
          </a:xfrm>
          <a:prstGeom prst="rect">
            <a:avLst/>
          </a:prstGeom>
          <a:noFill/>
          <a:ln>
            <a:noFill/>
          </a:ln>
        </p:spPr>
      </p:pic>
      <p:cxnSp>
        <p:nvCxnSpPr>
          <p:cNvPr id="837" name="Shape 837"/>
          <p:cNvCxnSpPr>
            <a:stCxn id="817" idx="2"/>
            <a:endCxn id="835" idx="0"/>
          </p:cNvCxnSpPr>
          <p:nvPr/>
        </p:nvCxnSpPr>
        <p:spPr>
          <a:xfrm>
            <a:off x="6761600" y="4538500"/>
            <a:ext cx="9900" cy="648300"/>
          </a:xfrm>
          <a:prstGeom prst="straightConnector1">
            <a:avLst/>
          </a:prstGeom>
          <a:noFill/>
          <a:ln w="9525" cap="flat" cmpd="sng">
            <a:solidFill>
              <a:schemeClr val="dk2"/>
            </a:solidFill>
            <a:prstDash val="solid"/>
            <a:round/>
            <a:headEnd type="none" w="lg" len="lg"/>
            <a:tailEnd type="none" w="lg" len="lg"/>
          </a:ln>
        </p:spPr>
      </p:cxnSp>
      <p:cxnSp>
        <p:nvCxnSpPr>
          <p:cNvPr id="838" name="Shape 838"/>
          <p:cNvCxnSpPr>
            <a:stCxn id="834" idx="0"/>
            <a:endCxn id="817" idx="2"/>
          </p:cNvCxnSpPr>
          <p:nvPr/>
        </p:nvCxnSpPr>
        <p:spPr>
          <a:xfrm rot="-5400000">
            <a:off x="6061325" y="4486625"/>
            <a:ext cx="648300" cy="752100"/>
          </a:xfrm>
          <a:prstGeom prst="bentConnector3">
            <a:avLst>
              <a:gd name="adj1" fmla="val 50002"/>
            </a:avLst>
          </a:prstGeom>
          <a:noFill/>
          <a:ln w="9525" cap="flat" cmpd="sng">
            <a:solidFill>
              <a:schemeClr val="dk2"/>
            </a:solidFill>
            <a:prstDash val="solid"/>
            <a:round/>
            <a:headEnd type="none" w="lg" len="lg"/>
            <a:tailEnd type="none" w="lg" len="lg"/>
          </a:ln>
        </p:spPr>
      </p:cxnSp>
      <p:cxnSp>
        <p:nvCxnSpPr>
          <p:cNvPr id="839" name="Shape 839"/>
          <p:cNvCxnSpPr>
            <a:stCxn id="836" idx="0"/>
            <a:endCxn id="817" idx="2"/>
          </p:cNvCxnSpPr>
          <p:nvPr/>
        </p:nvCxnSpPr>
        <p:spPr>
          <a:xfrm rot="5400000" flipH="1">
            <a:off x="6823325" y="4476725"/>
            <a:ext cx="648300" cy="771900"/>
          </a:xfrm>
          <a:prstGeom prst="bentConnector3">
            <a:avLst>
              <a:gd name="adj1" fmla="val 50002"/>
            </a:avLst>
          </a:prstGeom>
          <a:noFill/>
          <a:ln w="9525" cap="flat" cmpd="sng">
            <a:solidFill>
              <a:schemeClr val="dk2"/>
            </a:solidFill>
            <a:prstDash val="solid"/>
            <a:round/>
            <a:headEnd type="none" w="lg" len="lg"/>
            <a:tailEnd type="none" w="lg" len="lg"/>
          </a:ln>
        </p:spPr>
      </p:cxnSp>
      <p:sp>
        <p:nvSpPr>
          <p:cNvPr id="840" name="Shape 840"/>
          <p:cNvSpPr txBox="1"/>
          <p:nvPr/>
        </p:nvSpPr>
        <p:spPr>
          <a:xfrm>
            <a:off x="2513750" y="6016350"/>
            <a:ext cx="805200" cy="397200"/>
          </a:xfrm>
          <a:prstGeom prst="rect">
            <a:avLst/>
          </a:prstGeom>
          <a:noFill/>
          <a:ln>
            <a:noFill/>
          </a:ln>
        </p:spPr>
        <p:txBody>
          <a:bodyPr lIns="91425" tIns="91425" rIns="91425" bIns="91425" anchor="ctr" anchorCtr="0">
            <a:noAutofit/>
          </a:bodyPr>
          <a:lstStyle/>
          <a:p>
            <a:pPr lvl="0" algn="ctr" rtl="0">
              <a:spcBef>
                <a:spcPts val="0"/>
              </a:spcBef>
              <a:buNone/>
            </a:pPr>
            <a:r>
              <a:rPr lang="zh-TW" sz="1800"/>
              <a:t>主題特輯</a:t>
            </a:r>
          </a:p>
        </p:txBody>
      </p:sp>
    </p:spTree>
    <p:extLst>
      <p:ext uri="{BB962C8B-B14F-4D97-AF65-F5344CB8AC3E}">
        <p14:creationId xmlns:p14="http://schemas.microsoft.com/office/powerpoint/2010/main" val="1879002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遍歷網站 - 從網頁連結到其他網頁</a:t>
            </a:r>
          </a:p>
        </p:txBody>
      </p:sp>
      <p:sp>
        <p:nvSpPr>
          <p:cNvPr id="847" name="Shape 847"/>
          <p:cNvSpPr txBox="1">
            <a:spLocks noGrp="1"/>
          </p:cNvSpPr>
          <p:nvPr>
            <p:ph type="body" idx="1"/>
          </p:nvPr>
        </p:nvSpPr>
        <p:spPr>
          <a:xfrm>
            <a:off x="395525" y="1196975"/>
            <a:ext cx="8424600" cy="1320300"/>
          </a:xfrm>
          <a:prstGeom prst="rect">
            <a:avLst/>
          </a:prstGeom>
        </p:spPr>
        <p:txBody>
          <a:bodyPr lIns="91425" tIns="91425" rIns="91425" bIns="91425" anchor="t" anchorCtr="0">
            <a:noAutofit/>
          </a:bodyPr>
          <a:lstStyle/>
          <a:p>
            <a:pPr marL="685800" indent="-457200">
              <a:spcBef>
                <a:spcPts val="0"/>
              </a:spcBef>
            </a:pPr>
            <a:r>
              <a:rPr lang="zh-TW" dirty="0"/>
              <a:t>透過開發者工具查看</a:t>
            </a:r>
          </a:p>
          <a:p>
            <a:pPr marL="685800" indent="-457200">
              <a:spcBef>
                <a:spcPts val="0"/>
              </a:spcBef>
            </a:pPr>
            <a:r>
              <a:rPr lang="zh-TW" dirty="0"/>
              <a:t>超連結即是 &lt;a&gt; tag</a:t>
            </a:r>
          </a:p>
        </p:txBody>
      </p:sp>
      <p:sp>
        <p:nvSpPr>
          <p:cNvPr id="848" name="Shape 848"/>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177</a:t>
            </a:fld>
            <a:endParaRPr lang="zh-TW"/>
          </a:p>
        </p:txBody>
      </p:sp>
      <p:pic>
        <p:nvPicPr>
          <p:cNvPr id="849" name="Shape 849" descr="file (1).png"/>
          <p:cNvPicPr preferRelativeResize="0"/>
          <p:nvPr/>
        </p:nvPicPr>
        <p:blipFill>
          <a:blip r:embed="rId3">
            <a:alphaModFix/>
          </a:blip>
          <a:stretch>
            <a:fillRect/>
          </a:stretch>
        </p:blipFill>
        <p:spPr>
          <a:xfrm>
            <a:off x="965075" y="2573425"/>
            <a:ext cx="762000" cy="762000"/>
          </a:xfrm>
          <a:prstGeom prst="rect">
            <a:avLst/>
          </a:prstGeom>
          <a:noFill/>
          <a:ln>
            <a:noFill/>
          </a:ln>
        </p:spPr>
      </p:pic>
      <p:sp>
        <p:nvSpPr>
          <p:cNvPr id="850" name="Shape 850"/>
          <p:cNvSpPr txBox="1"/>
          <p:nvPr/>
        </p:nvSpPr>
        <p:spPr>
          <a:xfrm>
            <a:off x="943475" y="3439125"/>
            <a:ext cx="805200" cy="397200"/>
          </a:xfrm>
          <a:prstGeom prst="rect">
            <a:avLst/>
          </a:prstGeom>
          <a:noFill/>
          <a:ln>
            <a:noFill/>
          </a:ln>
        </p:spPr>
        <p:txBody>
          <a:bodyPr lIns="91425" tIns="91425" rIns="91425" bIns="91425" anchor="ctr" anchorCtr="0">
            <a:noAutofit/>
          </a:bodyPr>
          <a:lstStyle/>
          <a:p>
            <a:pPr lvl="0" algn="ctr" rtl="0">
              <a:spcBef>
                <a:spcPts val="0"/>
              </a:spcBef>
              <a:buNone/>
            </a:pPr>
            <a:r>
              <a:rPr lang="zh-TW" sz="1800"/>
              <a:t>Home</a:t>
            </a:r>
          </a:p>
        </p:txBody>
      </p:sp>
      <p:pic>
        <p:nvPicPr>
          <p:cNvPr id="851" name="Shape 851" descr="file (1).png"/>
          <p:cNvPicPr preferRelativeResize="0"/>
          <p:nvPr/>
        </p:nvPicPr>
        <p:blipFill>
          <a:blip r:embed="rId3">
            <a:alphaModFix/>
          </a:blip>
          <a:stretch>
            <a:fillRect/>
          </a:stretch>
        </p:blipFill>
        <p:spPr>
          <a:xfrm>
            <a:off x="965075" y="4576250"/>
            <a:ext cx="762000" cy="762000"/>
          </a:xfrm>
          <a:prstGeom prst="rect">
            <a:avLst/>
          </a:prstGeom>
          <a:noFill/>
          <a:ln>
            <a:noFill/>
          </a:ln>
        </p:spPr>
      </p:pic>
      <p:sp>
        <p:nvSpPr>
          <p:cNvPr id="852" name="Shape 852"/>
          <p:cNvSpPr txBox="1"/>
          <p:nvPr/>
        </p:nvSpPr>
        <p:spPr>
          <a:xfrm>
            <a:off x="943475" y="5414175"/>
            <a:ext cx="805200" cy="397200"/>
          </a:xfrm>
          <a:prstGeom prst="rect">
            <a:avLst/>
          </a:prstGeom>
          <a:noFill/>
          <a:ln>
            <a:noFill/>
          </a:ln>
        </p:spPr>
        <p:txBody>
          <a:bodyPr lIns="91425" tIns="91425" rIns="91425" bIns="91425" anchor="ctr" anchorCtr="0">
            <a:noAutofit/>
          </a:bodyPr>
          <a:lstStyle/>
          <a:p>
            <a:pPr lvl="0" algn="ctr" rtl="0">
              <a:spcBef>
                <a:spcPts val="0"/>
              </a:spcBef>
              <a:buNone/>
            </a:pPr>
            <a:r>
              <a:rPr lang="zh-TW" sz="1800"/>
              <a:t>主題特輯</a:t>
            </a:r>
          </a:p>
        </p:txBody>
      </p:sp>
      <p:sp>
        <p:nvSpPr>
          <p:cNvPr id="853" name="Shape 853"/>
          <p:cNvSpPr/>
          <p:nvPr/>
        </p:nvSpPr>
        <p:spPr>
          <a:xfrm rot="5400000">
            <a:off x="1137875" y="4039637"/>
            <a:ext cx="416400" cy="333300"/>
          </a:xfrm>
          <a:prstGeom prs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854" name="Shape 854"/>
          <p:cNvPicPr preferRelativeResize="0"/>
          <p:nvPr/>
        </p:nvPicPr>
        <p:blipFill>
          <a:blip r:embed="rId4">
            <a:alphaModFix/>
          </a:blip>
          <a:stretch>
            <a:fillRect/>
          </a:stretch>
        </p:blipFill>
        <p:spPr>
          <a:xfrm>
            <a:off x="2234825" y="2680025"/>
            <a:ext cx="6323651" cy="489075"/>
          </a:xfrm>
          <a:prstGeom prst="rect">
            <a:avLst/>
          </a:prstGeom>
          <a:noFill/>
          <a:ln>
            <a:noFill/>
          </a:ln>
        </p:spPr>
      </p:pic>
      <p:sp>
        <p:nvSpPr>
          <p:cNvPr id="855" name="Shape 855"/>
          <p:cNvSpPr/>
          <p:nvPr/>
        </p:nvSpPr>
        <p:spPr>
          <a:xfrm rot="5400000">
            <a:off x="5140375" y="3297187"/>
            <a:ext cx="416400" cy="333300"/>
          </a:xfrm>
          <a:prstGeom prs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856" name="Shape 856"/>
          <p:cNvSpPr txBox="1"/>
          <p:nvPr/>
        </p:nvSpPr>
        <p:spPr>
          <a:xfrm>
            <a:off x="2234800" y="3847950"/>
            <a:ext cx="6323700" cy="621900"/>
          </a:xfrm>
          <a:prstGeom prst="rect">
            <a:avLst/>
          </a:prstGeom>
          <a:noFill/>
          <a:ln>
            <a:noFill/>
          </a:ln>
        </p:spPr>
        <p:txBody>
          <a:bodyPr lIns="91425" tIns="91425" rIns="91425" bIns="91425" anchor="ctr" anchorCtr="0">
            <a:noAutofit/>
          </a:bodyPr>
          <a:lstStyle/>
          <a:p>
            <a:pPr lvl="0" algn="ctr">
              <a:spcBef>
                <a:spcPts val="0"/>
              </a:spcBef>
              <a:buNone/>
            </a:pPr>
            <a:r>
              <a:rPr lang="zh-TW" sz="2400"/>
              <a:t>檢查 href 路徑之後送 request</a:t>
            </a:r>
            <a:br>
              <a:rPr lang="zh-TW" sz="2400"/>
            </a:br>
            <a:r>
              <a:rPr lang="zh-TW" sz="2400"/>
              <a:t>(urljoin, requests)</a:t>
            </a:r>
          </a:p>
        </p:txBody>
      </p:sp>
      <p:sp>
        <p:nvSpPr>
          <p:cNvPr id="857" name="Shape 857"/>
          <p:cNvSpPr/>
          <p:nvPr/>
        </p:nvSpPr>
        <p:spPr>
          <a:xfrm rot="5400000">
            <a:off x="5140375" y="4696987"/>
            <a:ext cx="416400" cy="333300"/>
          </a:xfrm>
          <a:prstGeom prs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858" name="Shape 858"/>
          <p:cNvSpPr txBox="1"/>
          <p:nvPr/>
        </p:nvSpPr>
        <p:spPr>
          <a:xfrm>
            <a:off x="2186725" y="5118850"/>
            <a:ext cx="6323700" cy="621900"/>
          </a:xfrm>
          <a:prstGeom prst="rect">
            <a:avLst/>
          </a:prstGeom>
          <a:noFill/>
          <a:ln>
            <a:noFill/>
          </a:ln>
        </p:spPr>
        <p:txBody>
          <a:bodyPr lIns="91425" tIns="91425" rIns="91425" bIns="91425" anchor="ctr" anchorCtr="0">
            <a:noAutofit/>
          </a:bodyPr>
          <a:lstStyle/>
          <a:p>
            <a:pPr lvl="0" algn="ctr" rtl="0">
              <a:spcBef>
                <a:spcPts val="0"/>
              </a:spcBef>
              <a:buNone/>
            </a:pPr>
            <a:r>
              <a:rPr lang="zh-TW" sz="2400"/>
              <a:t>取得主題特輯頁面</a:t>
            </a:r>
          </a:p>
        </p:txBody>
      </p:sp>
    </p:spTree>
    <p:extLst>
      <p:ext uri="{BB962C8B-B14F-4D97-AF65-F5344CB8AC3E}">
        <p14:creationId xmlns:p14="http://schemas.microsoft.com/office/powerpoint/2010/main" val="79349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4"/>
                                        </p:tgtEl>
                                        <p:attrNameLst>
                                          <p:attrName>style.visibility</p:attrName>
                                        </p:attrNameLst>
                                      </p:cBhvr>
                                      <p:to>
                                        <p:strVal val="visible"/>
                                      </p:to>
                                    </p:set>
                                    <p:animEffect transition="in" filter="fade">
                                      <p:cBhvr>
                                        <p:cTn id="7" dur="1000"/>
                                        <p:tgtEl>
                                          <p:spTgt spid="8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5"/>
                                        </p:tgtEl>
                                        <p:attrNameLst>
                                          <p:attrName>style.visibility</p:attrName>
                                        </p:attrNameLst>
                                      </p:cBhvr>
                                      <p:to>
                                        <p:strVal val="visible"/>
                                      </p:to>
                                    </p:set>
                                    <p:animEffect transition="in" filter="fade">
                                      <p:cBhvr>
                                        <p:cTn id="12" dur="1000"/>
                                        <p:tgtEl>
                                          <p:spTgt spid="855"/>
                                        </p:tgtEl>
                                      </p:cBhvr>
                                    </p:animEffect>
                                  </p:childTnLst>
                                </p:cTn>
                              </p:par>
                              <p:par>
                                <p:cTn id="13" presetID="10" presetClass="entr" presetSubtype="0" fill="hold" nodeType="withEffect">
                                  <p:stCondLst>
                                    <p:cond delay="0"/>
                                  </p:stCondLst>
                                  <p:childTnLst>
                                    <p:set>
                                      <p:cBhvr>
                                        <p:cTn id="14" dur="1" fill="hold">
                                          <p:stCondLst>
                                            <p:cond delay="0"/>
                                          </p:stCondLst>
                                        </p:cTn>
                                        <p:tgtEl>
                                          <p:spTgt spid="856"/>
                                        </p:tgtEl>
                                        <p:attrNameLst>
                                          <p:attrName>style.visibility</p:attrName>
                                        </p:attrNameLst>
                                      </p:cBhvr>
                                      <p:to>
                                        <p:strVal val="visible"/>
                                      </p:to>
                                    </p:set>
                                    <p:animEffect transition="in" filter="fade">
                                      <p:cBhvr>
                                        <p:cTn id="15" dur="1000"/>
                                        <p:tgtEl>
                                          <p:spTgt spid="8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57"/>
                                        </p:tgtEl>
                                        <p:attrNameLst>
                                          <p:attrName>style.visibility</p:attrName>
                                        </p:attrNameLst>
                                      </p:cBhvr>
                                      <p:to>
                                        <p:strVal val="visible"/>
                                      </p:to>
                                    </p:set>
                                    <p:animEffect transition="in" filter="fade">
                                      <p:cBhvr>
                                        <p:cTn id="20" dur="1000"/>
                                        <p:tgtEl>
                                          <p:spTgt spid="857"/>
                                        </p:tgtEl>
                                      </p:cBhvr>
                                    </p:animEffect>
                                  </p:childTnLst>
                                </p:cTn>
                              </p:par>
                              <p:par>
                                <p:cTn id="21" presetID="10" presetClass="entr" presetSubtype="0" fill="hold" nodeType="withEffect">
                                  <p:stCondLst>
                                    <p:cond delay="0"/>
                                  </p:stCondLst>
                                  <p:childTnLst>
                                    <p:set>
                                      <p:cBhvr>
                                        <p:cTn id="22" dur="1" fill="hold">
                                          <p:stCondLst>
                                            <p:cond delay="0"/>
                                          </p:stCondLst>
                                        </p:cTn>
                                        <p:tgtEl>
                                          <p:spTgt spid="858"/>
                                        </p:tgtEl>
                                        <p:attrNameLst>
                                          <p:attrName>style.visibility</p:attrName>
                                        </p:attrNameLst>
                                      </p:cBhvr>
                                      <p:to>
                                        <p:strVal val="visible"/>
                                      </p:to>
                                    </p:set>
                                    <p:animEffect transition="in" filter="fade">
                                      <p:cBhvr>
                                        <p:cTn id="23" dur="1000"/>
                                        <p:tgtEl>
                                          <p:spTgt spid="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透過迴圈尋訪網站</a:t>
            </a:r>
          </a:p>
        </p:txBody>
      </p:sp>
      <p:sp>
        <p:nvSpPr>
          <p:cNvPr id="865" name="Shape 865"/>
          <p:cNvSpPr txBox="1">
            <a:spLocks noGrp="1"/>
          </p:cNvSpPr>
          <p:nvPr>
            <p:ph type="body" idx="1"/>
          </p:nvPr>
        </p:nvSpPr>
        <p:spPr>
          <a:xfrm>
            <a:off x="395525" y="1196975"/>
            <a:ext cx="8424600" cy="1112400"/>
          </a:xfrm>
          <a:prstGeom prst="rect">
            <a:avLst/>
          </a:prstGeom>
        </p:spPr>
        <p:txBody>
          <a:bodyPr lIns="91425" tIns="91425" rIns="91425" bIns="91425" anchor="t" anchorCtr="0">
            <a:noAutofit/>
          </a:bodyPr>
          <a:lstStyle/>
          <a:p>
            <a:pPr marL="685800" indent="-457200">
              <a:spcBef>
                <a:spcPts val="0"/>
              </a:spcBef>
            </a:pPr>
            <a:r>
              <a:rPr lang="zh-TW" dirty="0"/>
              <a:t>透過迴圈對所有網址超連結都送出 request</a:t>
            </a:r>
          </a:p>
        </p:txBody>
      </p:sp>
      <p:sp>
        <p:nvSpPr>
          <p:cNvPr id="866" name="Shape 86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178</a:t>
            </a:fld>
            <a:endParaRPr lang="zh-TW"/>
          </a:p>
        </p:txBody>
      </p:sp>
      <p:pic>
        <p:nvPicPr>
          <p:cNvPr id="867" name="Shape 867" descr="folder.png"/>
          <p:cNvPicPr preferRelativeResize="0"/>
          <p:nvPr/>
        </p:nvPicPr>
        <p:blipFill>
          <a:blip r:embed="rId3">
            <a:alphaModFix/>
          </a:blip>
          <a:stretch>
            <a:fillRect/>
          </a:stretch>
        </p:blipFill>
        <p:spPr>
          <a:xfrm>
            <a:off x="3964475" y="2587700"/>
            <a:ext cx="762000" cy="762000"/>
          </a:xfrm>
          <a:prstGeom prst="rect">
            <a:avLst/>
          </a:prstGeom>
          <a:noFill/>
          <a:ln>
            <a:noFill/>
          </a:ln>
        </p:spPr>
      </p:pic>
      <p:sp>
        <p:nvSpPr>
          <p:cNvPr id="868" name="Shape 868"/>
          <p:cNvSpPr txBox="1"/>
          <p:nvPr/>
        </p:nvSpPr>
        <p:spPr>
          <a:xfrm>
            <a:off x="4726475" y="277010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root</a:t>
            </a:r>
          </a:p>
        </p:txBody>
      </p:sp>
      <p:pic>
        <p:nvPicPr>
          <p:cNvPr id="869" name="Shape 869" descr="file (1).png"/>
          <p:cNvPicPr preferRelativeResize="0"/>
          <p:nvPr/>
        </p:nvPicPr>
        <p:blipFill>
          <a:blip r:embed="rId4">
            <a:alphaModFix/>
          </a:blip>
          <a:stretch>
            <a:fillRect/>
          </a:stretch>
        </p:blipFill>
        <p:spPr>
          <a:xfrm>
            <a:off x="2932025" y="3972550"/>
            <a:ext cx="762000" cy="762000"/>
          </a:xfrm>
          <a:prstGeom prst="rect">
            <a:avLst/>
          </a:prstGeom>
          <a:noFill/>
          <a:ln>
            <a:noFill/>
          </a:ln>
        </p:spPr>
      </p:pic>
      <p:pic>
        <p:nvPicPr>
          <p:cNvPr id="870" name="Shape 870" descr="file (1).png"/>
          <p:cNvPicPr preferRelativeResize="0"/>
          <p:nvPr/>
        </p:nvPicPr>
        <p:blipFill>
          <a:blip r:embed="rId4">
            <a:alphaModFix/>
          </a:blip>
          <a:stretch>
            <a:fillRect/>
          </a:stretch>
        </p:blipFill>
        <p:spPr>
          <a:xfrm>
            <a:off x="857125" y="3972550"/>
            <a:ext cx="762000" cy="762000"/>
          </a:xfrm>
          <a:prstGeom prst="rect">
            <a:avLst/>
          </a:prstGeom>
          <a:noFill/>
          <a:ln>
            <a:noFill/>
          </a:ln>
        </p:spPr>
      </p:pic>
      <p:cxnSp>
        <p:nvCxnSpPr>
          <p:cNvPr id="871" name="Shape 871"/>
          <p:cNvCxnSpPr>
            <a:stCxn id="870" idx="0"/>
            <a:endCxn id="867" idx="2"/>
          </p:cNvCxnSpPr>
          <p:nvPr/>
        </p:nvCxnSpPr>
        <p:spPr>
          <a:xfrm rot="-5400000">
            <a:off x="2480425" y="2107450"/>
            <a:ext cx="622800" cy="3107400"/>
          </a:xfrm>
          <a:prstGeom prst="bentConnector3">
            <a:avLst>
              <a:gd name="adj1" fmla="val 50004"/>
            </a:avLst>
          </a:prstGeom>
          <a:noFill/>
          <a:ln w="9525" cap="flat" cmpd="sng">
            <a:solidFill>
              <a:schemeClr val="dk2"/>
            </a:solidFill>
            <a:prstDash val="solid"/>
            <a:round/>
            <a:headEnd type="none" w="lg" len="lg"/>
            <a:tailEnd type="none" w="lg" len="lg"/>
          </a:ln>
        </p:spPr>
      </p:cxnSp>
      <p:pic>
        <p:nvPicPr>
          <p:cNvPr id="872" name="Shape 872" descr="file (1).png"/>
          <p:cNvPicPr preferRelativeResize="0"/>
          <p:nvPr/>
        </p:nvPicPr>
        <p:blipFill>
          <a:blip r:embed="rId4">
            <a:alphaModFix/>
          </a:blip>
          <a:stretch>
            <a:fillRect/>
          </a:stretch>
        </p:blipFill>
        <p:spPr>
          <a:xfrm>
            <a:off x="5162662" y="3972550"/>
            <a:ext cx="762000" cy="762000"/>
          </a:xfrm>
          <a:prstGeom prst="rect">
            <a:avLst/>
          </a:prstGeom>
          <a:noFill/>
          <a:ln>
            <a:noFill/>
          </a:ln>
        </p:spPr>
      </p:pic>
      <p:cxnSp>
        <p:nvCxnSpPr>
          <p:cNvPr id="873" name="Shape 873"/>
          <p:cNvCxnSpPr>
            <a:stCxn id="869" idx="0"/>
            <a:endCxn id="867" idx="2"/>
          </p:cNvCxnSpPr>
          <p:nvPr/>
        </p:nvCxnSpPr>
        <p:spPr>
          <a:xfrm rot="-5400000">
            <a:off x="3517925" y="3144850"/>
            <a:ext cx="622800" cy="1032600"/>
          </a:xfrm>
          <a:prstGeom prst="bentConnector3">
            <a:avLst>
              <a:gd name="adj1" fmla="val 50004"/>
            </a:avLst>
          </a:prstGeom>
          <a:noFill/>
          <a:ln w="9525" cap="flat" cmpd="sng">
            <a:solidFill>
              <a:schemeClr val="dk2"/>
            </a:solidFill>
            <a:prstDash val="solid"/>
            <a:round/>
            <a:headEnd type="none" w="lg" len="lg"/>
            <a:tailEnd type="none" w="lg" len="lg"/>
          </a:ln>
        </p:spPr>
      </p:cxnSp>
      <p:cxnSp>
        <p:nvCxnSpPr>
          <p:cNvPr id="874" name="Shape 874"/>
          <p:cNvCxnSpPr>
            <a:stCxn id="867" idx="2"/>
            <a:endCxn id="872" idx="0"/>
          </p:cNvCxnSpPr>
          <p:nvPr/>
        </p:nvCxnSpPr>
        <p:spPr>
          <a:xfrm rot="-5400000" flipH="1">
            <a:off x="4633175" y="3062000"/>
            <a:ext cx="622800" cy="1198200"/>
          </a:xfrm>
          <a:prstGeom prst="bentConnector3">
            <a:avLst>
              <a:gd name="adj1" fmla="val 50004"/>
            </a:avLst>
          </a:prstGeom>
          <a:noFill/>
          <a:ln w="9525" cap="flat" cmpd="sng">
            <a:solidFill>
              <a:schemeClr val="dk2"/>
            </a:solidFill>
            <a:prstDash val="solid"/>
            <a:round/>
            <a:headEnd type="none" w="lg" len="lg"/>
            <a:tailEnd type="none" w="lg" len="lg"/>
          </a:ln>
        </p:spPr>
      </p:cxnSp>
      <p:sp>
        <p:nvSpPr>
          <p:cNvPr id="875" name="Shape 875"/>
          <p:cNvSpPr txBox="1"/>
          <p:nvPr/>
        </p:nvSpPr>
        <p:spPr>
          <a:xfrm>
            <a:off x="639025"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index1</a:t>
            </a:r>
          </a:p>
        </p:txBody>
      </p:sp>
      <p:sp>
        <p:nvSpPr>
          <p:cNvPr id="876" name="Shape 876"/>
          <p:cNvSpPr txBox="1"/>
          <p:nvPr/>
        </p:nvSpPr>
        <p:spPr>
          <a:xfrm>
            <a:off x="2713925"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index2</a:t>
            </a:r>
          </a:p>
        </p:txBody>
      </p:sp>
      <p:sp>
        <p:nvSpPr>
          <p:cNvPr id="877" name="Shape 877"/>
          <p:cNvSpPr txBox="1"/>
          <p:nvPr/>
        </p:nvSpPr>
        <p:spPr>
          <a:xfrm>
            <a:off x="4944575"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index3</a:t>
            </a:r>
          </a:p>
        </p:txBody>
      </p:sp>
      <p:cxnSp>
        <p:nvCxnSpPr>
          <p:cNvPr id="878" name="Shape 878"/>
          <p:cNvCxnSpPr>
            <a:stCxn id="875" idx="2"/>
            <a:endCxn id="876" idx="2"/>
          </p:cNvCxnSpPr>
          <p:nvPr/>
        </p:nvCxnSpPr>
        <p:spPr>
          <a:xfrm rot="-5400000" flipH="1">
            <a:off x="2275225" y="4181350"/>
            <a:ext cx="600" cy="2074800"/>
          </a:xfrm>
          <a:prstGeom prst="curvedConnector3">
            <a:avLst>
              <a:gd name="adj1" fmla="val 39687500"/>
            </a:avLst>
          </a:prstGeom>
          <a:noFill/>
          <a:ln w="19050" cap="flat" cmpd="sng">
            <a:solidFill>
              <a:schemeClr val="dk2"/>
            </a:solidFill>
            <a:prstDash val="solid"/>
            <a:round/>
            <a:headEnd type="none" w="lg" len="lg"/>
            <a:tailEnd type="triangle" w="lg" len="lg"/>
          </a:ln>
        </p:spPr>
      </p:cxnSp>
      <p:cxnSp>
        <p:nvCxnSpPr>
          <p:cNvPr id="879" name="Shape 879"/>
          <p:cNvCxnSpPr>
            <a:stCxn id="875" idx="2"/>
            <a:endCxn id="877" idx="2"/>
          </p:cNvCxnSpPr>
          <p:nvPr/>
        </p:nvCxnSpPr>
        <p:spPr>
          <a:xfrm rot="-5400000" flipH="1">
            <a:off x="3390625" y="3065950"/>
            <a:ext cx="600" cy="4305600"/>
          </a:xfrm>
          <a:prstGeom prst="curvedConnector3">
            <a:avLst>
              <a:gd name="adj1" fmla="val 75470833"/>
            </a:avLst>
          </a:prstGeom>
          <a:noFill/>
          <a:ln w="1905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4926364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透過迴圈尋訪網站</a:t>
            </a:r>
          </a:p>
        </p:txBody>
      </p:sp>
      <p:sp>
        <p:nvSpPr>
          <p:cNvPr id="886" name="Shape 886"/>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並不是所有網頁的超連結都會出現在首頁</a:t>
            </a:r>
          </a:p>
          <a:p>
            <a:pPr marL="685800" indent="-457200">
              <a:spcBef>
                <a:spcPts val="0"/>
              </a:spcBef>
            </a:pPr>
            <a:r>
              <a:rPr lang="zh-TW" dirty="0"/>
              <a:t>只做一次迴圈無法發現其他網頁裡的超連結</a:t>
            </a:r>
          </a:p>
        </p:txBody>
      </p:sp>
      <p:sp>
        <p:nvSpPr>
          <p:cNvPr id="887" name="Shape 88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179</a:t>
            </a:fld>
            <a:endParaRPr lang="zh-TW"/>
          </a:p>
        </p:txBody>
      </p:sp>
      <p:grpSp>
        <p:nvGrpSpPr>
          <p:cNvPr id="888" name="Shape 888"/>
          <p:cNvGrpSpPr/>
          <p:nvPr/>
        </p:nvGrpSpPr>
        <p:grpSpPr>
          <a:xfrm>
            <a:off x="639025" y="2587700"/>
            <a:ext cx="7572775" cy="2631350"/>
            <a:chOff x="639025" y="2587700"/>
            <a:chExt cx="7572775" cy="2631350"/>
          </a:xfrm>
        </p:grpSpPr>
        <p:pic>
          <p:nvPicPr>
            <p:cNvPr id="889" name="Shape 889" descr="folder.png"/>
            <p:cNvPicPr preferRelativeResize="0"/>
            <p:nvPr/>
          </p:nvPicPr>
          <p:blipFill>
            <a:blip r:embed="rId3">
              <a:alphaModFix/>
            </a:blip>
            <a:stretch>
              <a:fillRect/>
            </a:stretch>
          </p:blipFill>
          <p:spPr>
            <a:xfrm>
              <a:off x="3964475" y="2587700"/>
              <a:ext cx="762000" cy="762000"/>
            </a:xfrm>
            <a:prstGeom prst="rect">
              <a:avLst/>
            </a:prstGeom>
            <a:noFill/>
            <a:ln>
              <a:noFill/>
            </a:ln>
          </p:spPr>
        </p:pic>
        <p:sp>
          <p:nvSpPr>
            <p:cNvPr id="890" name="Shape 890"/>
            <p:cNvSpPr txBox="1"/>
            <p:nvPr/>
          </p:nvSpPr>
          <p:spPr>
            <a:xfrm>
              <a:off x="4726475" y="277010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root</a:t>
              </a:r>
            </a:p>
          </p:txBody>
        </p:sp>
        <p:pic>
          <p:nvPicPr>
            <p:cNvPr id="891" name="Shape 891" descr="file (1).png"/>
            <p:cNvPicPr preferRelativeResize="0"/>
            <p:nvPr/>
          </p:nvPicPr>
          <p:blipFill>
            <a:blip r:embed="rId4">
              <a:alphaModFix/>
            </a:blip>
            <a:stretch>
              <a:fillRect/>
            </a:stretch>
          </p:blipFill>
          <p:spPr>
            <a:xfrm>
              <a:off x="2932025" y="3972550"/>
              <a:ext cx="762000" cy="762000"/>
            </a:xfrm>
            <a:prstGeom prst="rect">
              <a:avLst/>
            </a:prstGeom>
            <a:noFill/>
            <a:ln>
              <a:noFill/>
            </a:ln>
          </p:spPr>
        </p:pic>
        <p:pic>
          <p:nvPicPr>
            <p:cNvPr id="892" name="Shape 892" descr="file (1).png"/>
            <p:cNvPicPr preferRelativeResize="0"/>
            <p:nvPr/>
          </p:nvPicPr>
          <p:blipFill>
            <a:blip r:embed="rId4">
              <a:alphaModFix/>
            </a:blip>
            <a:stretch>
              <a:fillRect/>
            </a:stretch>
          </p:blipFill>
          <p:spPr>
            <a:xfrm>
              <a:off x="7231700" y="3972550"/>
              <a:ext cx="762000" cy="762000"/>
            </a:xfrm>
            <a:prstGeom prst="rect">
              <a:avLst/>
            </a:prstGeom>
            <a:noFill/>
            <a:ln>
              <a:noFill/>
            </a:ln>
          </p:spPr>
        </p:pic>
        <p:pic>
          <p:nvPicPr>
            <p:cNvPr id="893" name="Shape 893" descr="file (1).png"/>
            <p:cNvPicPr preferRelativeResize="0"/>
            <p:nvPr/>
          </p:nvPicPr>
          <p:blipFill>
            <a:blip r:embed="rId4">
              <a:alphaModFix/>
            </a:blip>
            <a:stretch>
              <a:fillRect/>
            </a:stretch>
          </p:blipFill>
          <p:spPr>
            <a:xfrm>
              <a:off x="857125" y="3972550"/>
              <a:ext cx="762000" cy="762000"/>
            </a:xfrm>
            <a:prstGeom prst="rect">
              <a:avLst/>
            </a:prstGeom>
            <a:noFill/>
            <a:ln>
              <a:noFill/>
            </a:ln>
          </p:spPr>
        </p:pic>
        <p:cxnSp>
          <p:nvCxnSpPr>
            <p:cNvPr id="894" name="Shape 894"/>
            <p:cNvCxnSpPr>
              <a:stCxn id="893" idx="0"/>
              <a:endCxn id="889" idx="2"/>
            </p:cNvCxnSpPr>
            <p:nvPr/>
          </p:nvCxnSpPr>
          <p:spPr>
            <a:xfrm rot="-5400000">
              <a:off x="2480425" y="2107450"/>
              <a:ext cx="622800" cy="3107400"/>
            </a:xfrm>
            <a:prstGeom prst="bentConnector3">
              <a:avLst>
                <a:gd name="adj1" fmla="val 50004"/>
              </a:avLst>
            </a:prstGeom>
            <a:noFill/>
            <a:ln w="9525" cap="flat" cmpd="sng">
              <a:solidFill>
                <a:schemeClr val="dk2"/>
              </a:solidFill>
              <a:prstDash val="solid"/>
              <a:round/>
              <a:headEnd type="none" w="lg" len="lg"/>
              <a:tailEnd type="none" w="lg" len="lg"/>
            </a:ln>
          </p:spPr>
        </p:cxnSp>
        <p:cxnSp>
          <p:nvCxnSpPr>
            <p:cNvPr id="895" name="Shape 895"/>
            <p:cNvCxnSpPr>
              <a:stCxn id="892" idx="0"/>
              <a:endCxn id="889" idx="2"/>
            </p:cNvCxnSpPr>
            <p:nvPr/>
          </p:nvCxnSpPr>
          <p:spPr>
            <a:xfrm rot="5400000" flipH="1">
              <a:off x="5667650" y="2027500"/>
              <a:ext cx="622800" cy="3267300"/>
            </a:xfrm>
            <a:prstGeom prst="bentConnector3">
              <a:avLst>
                <a:gd name="adj1" fmla="val 50004"/>
              </a:avLst>
            </a:prstGeom>
            <a:noFill/>
            <a:ln w="9525" cap="flat" cmpd="sng">
              <a:solidFill>
                <a:schemeClr val="dk2"/>
              </a:solidFill>
              <a:prstDash val="solid"/>
              <a:round/>
              <a:headEnd type="none" w="lg" len="lg"/>
              <a:tailEnd type="none" w="lg" len="lg"/>
            </a:ln>
          </p:spPr>
        </p:cxnSp>
        <p:pic>
          <p:nvPicPr>
            <p:cNvPr id="896" name="Shape 896" descr="file (1).png"/>
            <p:cNvPicPr preferRelativeResize="0"/>
            <p:nvPr/>
          </p:nvPicPr>
          <p:blipFill>
            <a:blip r:embed="rId4">
              <a:alphaModFix/>
            </a:blip>
            <a:stretch>
              <a:fillRect/>
            </a:stretch>
          </p:blipFill>
          <p:spPr>
            <a:xfrm>
              <a:off x="5162662" y="3972550"/>
              <a:ext cx="762000" cy="762000"/>
            </a:xfrm>
            <a:prstGeom prst="rect">
              <a:avLst/>
            </a:prstGeom>
            <a:noFill/>
            <a:ln>
              <a:noFill/>
            </a:ln>
          </p:spPr>
        </p:pic>
        <p:cxnSp>
          <p:nvCxnSpPr>
            <p:cNvPr id="897" name="Shape 897"/>
            <p:cNvCxnSpPr>
              <a:stCxn id="891" idx="0"/>
              <a:endCxn id="889" idx="2"/>
            </p:cNvCxnSpPr>
            <p:nvPr/>
          </p:nvCxnSpPr>
          <p:spPr>
            <a:xfrm rot="-5400000">
              <a:off x="3517925" y="3144850"/>
              <a:ext cx="622800" cy="1032600"/>
            </a:xfrm>
            <a:prstGeom prst="bentConnector3">
              <a:avLst>
                <a:gd name="adj1" fmla="val 50004"/>
              </a:avLst>
            </a:prstGeom>
            <a:noFill/>
            <a:ln w="9525" cap="flat" cmpd="sng">
              <a:solidFill>
                <a:schemeClr val="dk2"/>
              </a:solidFill>
              <a:prstDash val="solid"/>
              <a:round/>
              <a:headEnd type="none" w="lg" len="lg"/>
              <a:tailEnd type="none" w="lg" len="lg"/>
            </a:ln>
          </p:spPr>
        </p:cxnSp>
        <p:cxnSp>
          <p:nvCxnSpPr>
            <p:cNvPr id="898" name="Shape 898"/>
            <p:cNvCxnSpPr>
              <a:stCxn id="889" idx="2"/>
              <a:endCxn id="896" idx="0"/>
            </p:cNvCxnSpPr>
            <p:nvPr/>
          </p:nvCxnSpPr>
          <p:spPr>
            <a:xfrm rot="-5400000" flipH="1">
              <a:off x="4633175" y="3062000"/>
              <a:ext cx="622800" cy="1198200"/>
            </a:xfrm>
            <a:prstGeom prst="bentConnector3">
              <a:avLst>
                <a:gd name="adj1" fmla="val 50004"/>
              </a:avLst>
            </a:prstGeom>
            <a:noFill/>
            <a:ln w="9525" cap="flat" cmpd="sng">
              <a:solidFill>
                <a:schemeClr val="dk2"/>
              </a:solidFill>
              <a:prstDash val="solid"/>
              <a:round/>
              <a:headEnd type="none" w="lg" len="lg"/>
              <a:tailEnd type="none" w="lg" len="lg"/>
            </a:ln>
          </p:spPr>
        </p:cxnSp>
        <p:sp>
          <p:nvSpPr>
            <p:cNvPr id="899" name="Shape 899"/>
            <p:cNvSpPr txBox="1"/>
            <p:nvPr/>
          </p:nvSpPr>
          <p:spPr>
            <a:xfrm>
              <a:off x="639025"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index1</a:t>
              </a:r>
            </a:p>
          </p:txBody>
        </p:sp>
        <p:sp>
          <p:nvSpPr>
            <p:cNvPr id="900" name="Shape 900"/>
            <p:cNvSpPr txBox="1"/>
            <p:nvPr/>
          </p:nvSpPr>
          <p:spPr>
            <a:xfrm>
              <a:off x="2713925"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index2</a:t>
              </a:r>
            </a:p>
          </p:txBody>
        </p:sp>
        <p:sp>
          <p:nvSpPr>
            <p:cNvPr id="901" name="Shape 901"/>
            <p:cNvSpPr txBox="1"/>
            <p:nvPr/>
          </p:nvSpPr>
          <p:spPr>
            <a:xfrm>
              <a:off x="4944575"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index3</a:t>
              </a:r>
            </a:p>
          </p:txBody>
        </p:sp>
        <p:sp>
          <p:nvSpPr>
            <p:cNvPr id="902" name="Shape 902"/>
            <p:cNvSpPr txBox="1"/>
            <p:nvPr/>
          </p:nvSpPr>
          <p:spPr>
            <a:xfrm>
              <a:off x="7013600"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hidden</a:t>
              </a:r>
            </a:p>
          </p:txBody>
        </p:sp>
        <p:cxnSp>
          <p:nvCxnSpPr>
            <p:cNvPr id="903" name="Shape 903"/>
            <p:cNvCxnSpPr>
              <a:stCxn id="899" idx="2"/>
              <a:endCxn id="900" idx="2"/>
            </p:cNvCxnSpPr>
            <p:nvPr/>
          </p:nvCxnSpPr>
          <p:spPr>
            <a:xfrm rot="-5400000" flipH="1">
              <a:off x="2275225" y="4181350"/>
              <a:ext cx="600" cy="2074800"/>
            </a:xfrm>
            <a:prstGeom prst="curvedConnector3">
              <a:avLst>
                <a:gd name="adj1" fmla="val 39687500"/>
              </a:avLst>
            </a:prstGeom>
            <a:noFill/>
            <a:ln w="19050" cap="flat" cmpd="sng">
              <a:solidFill>
                <a:schemeClr val="dk2"/>
              </a:solidFill>
              <a:prstDash val="solid"/>
              <a:round/>
              <a:headEnd type="none" w="lg" len="lg"/>
              <a:tailEnd type="triangle" w="lg" len="lg"/>
            </a:ln>
          </p:spPr>
        </p:cxnSp>
        <p:cxnSp>
          <p:nvCxnSpPr>
            <p:cNvPr id="904" name="Shape 904"/>
            <p:cNvCxnSpPr>
              <a:stCxn id="899" idx="2"/>
              <a:endCxn id="901" idx="2"/>
            </p:cNvCxnSpPr>
            <p:nvPr/>
          </p:nvCxnSpPr>
          <p:spPr>
            <a:xfrm rot="-5400000" flipH="1">
              <a:off x="3390625" y="3065950"/>
              <a:ext cx="600" cy="4305600"/>
            </a:xfrm>
            <a:prstGeom prst="curvedConnector3">
              <a:avLst>
                <a:gd name="adj1" fmla="val 75470833"/>
              </a:avLst>
            </a:prstGeom>
            <a:noFill/>
            <a:ln w="19050" cap="flat" cmpd="sng">
              <a:solidFill>
                <a:schemeClr val="dk2"/>
              </a:solidFill>
              <a:prstDash val="solid"/>
              <a:round/>
              <a:headEnd type="none" w="lg" len="lg"/>
              <a:tailEnd type="triangle" w="lg" len="lg"/>
            </a:ln>
          </p:spPr>
        </p:cxnSp>
        <p:cxnSp>
          <p:nvCxnSpPr>
            <p:cNvPr id="905" name="Shape 905"/>
            <p:cNvCxnSpPr>
              <a:stCxn id="901" idx="2"/>
              <a:endCxn id="902" idx="2"/>
            </p:cNvCxnSpPr>
            <p:nvPr/>
          </p:nvCxnSpPr>
          <p:spPr>
            <a:xfrm rot="-5400000" flipH="1">
              <a:off x="6577925" y="4184200"/>
              <a:ext cx="600" cy="2069100"/>
            </a:xfrm>
            <a:prstGeom prst="curvedConnector3">
              <a:avLst>
                <a:gd name="adj1" fmla="val 39687500"/>
              </a:avLst>
            </a:prstGeom>
            <a:noFill/>
            <a:ln w="19050" cap="flat" cmpd="sng">
              <a:solidFill>
                <a:srgbClr val="FF0000"/>
              </a:solidFill>
              <a:prstDash val="solid"/>
              <a:round/>
              <a:headEnd type="none" w="lg" len="lg"/>
              <a:tailEnd type="triangle" w="lg" len="lg"/>
            </a:ln>
          </p:spPr>
        </p:cxnSp>
      </p:grpSp>
    </p:spTree>
    <p:extLst>
      <p:ext uri="{BB962C8B-B14F-4D97-AF65-F5344CB8AC3E}">
        <p14:creationId xmlns:p14="http://schemas.microsoft.com/office/powerpoint/2010/main" val="184728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標籤內的屬性 </a:t>
            </a:r>
            <a:r>
              <a:rPr lang="en-US" altLang="zh-TW" dirty="0"/>
              <a:t>(Attributes) </a:t>
            </a:r>
            <a:endParaRPr lang="zh-TW" altLang="en-US" dirty="0"/>
          </a:p>
        </p:txBody>
      </p:sp>
      <p:sp>
        <p:nvSpPr>
          <p:cNvPr id="3" name="內容版面配置區 2"/>
          <p:cNvSpPr>
            <a:spLocks noGrp="1"/>
          </p:cNvSpPr>
          <p:nvPr>
            <p:ph idx="1"/>
          </p:nvPr>
        </p:nvSpPr>
        <p:spPr>
          <a:xfrm>
            <a:off x="395536" y="1196975"/>
            <a:ext cx="8748464" cy="4248249"/>
          </a:xfrm>
        </p:spPr>
        <p:txBody>
          <a:bodyPr/>
          <a:lstStyle/>
          <a:p>
            <a:r>
              <a:rPr lang="zh-TW" altLang="en-US" dirty="0"/>
              <a:t>標籤內可以有</a:t>
            </a:r>
            <a:r>
              <a:rPr lang="zh-TW" altLang="en-US" b="1" dirty="0">
                <a:solidFill>
                  <a:srgbClr val="0070C0"/>
                </a:solidFill>
              </a:rPr>
              <a:t>屬性 </a:t>
            </a:r>
            <a:r>
              <a:rPr lang="en-US" altLang="zh-TW" b="1" dirty="0">
                <a:solidFill>
                  <a:srgbClr val="0070C0"/>
                </a:solidFill>
              </a:rPr>
              <a:t>(attributes) </a:t>
            </a:r>
            <a:r>
              <a:rPr lang="zh-TW" altLang="en-US" dirty="0"/>
              <a:t>來說明這個標籤的性質，通常以 </a:t>
            </a:r>
            <a:r>
              <a:rPr lang="en-US" altLang="zh-TW" dirty="0"/>
              <a:t>name = </a:t>
            </a:r>
            <a:r>
              <a:rPr lang="en-US" altLang="zh-TW" dirty="0">
                <a:latin typeface="Times New Roman" panose="02020603050405020304" pitchFamily="18" charset="0"/>
                <a:cs typeface="Times New Roman" panose="02020603050405020304" pitchFamily="18" charset="0"/>
              </a:rPr>
              <a:t>"</a:t>
            </a:r>
            <a:r>
              <a:rPr lang="en-US" altLang="zh-TW" dirty="0"/>
              <a:t>value</a:t>
            </a:r>
            <a:r>
              <a:rPr lang="en-US" altLang="zh-TW" dirty="0">
                <a:latin typeface="Times New Roman" panose="02020603050405020304" pitchFamily="18" charset="0"/>
                <a:cs typeface="Times New Roman" panose="02020603050405020304" pitchFamily="18" charset="0"/>
              </a:rPr>
              <a:t>"</a:t>
            </a:r>
            <a:r>
              <a:rPr lang="en-US" altLang="zh-TW" dirty="0"/>
              <a:t> </a:t>
            </a:r>
            <a:r>
              <a:rPr lang="zh-TW" altLang="en-US" dirty="0"/>
              <a:t>的方式呈現</a:t>
            </a:r>
            <a:endParaRPr lang="en-US" altLang="zh-TW" dirty="0"/>
          </a:p>
          <a:p>
            <a:endParaRPr lang="en-US" altLang="zh-TW" dirty="0"/>
          </a:p>
          <a:p>
            <a:r>
              <a:rPr lang="zh-TW" altLang="en-US" dirty="0"/>
              <a:t>一個標籤內也可同時存在多個屬性</a:t>
            </a:r>
            <a:r>
              <a:rPr lang="en-US" altLang="zh-TW" dirty="0"/>
              <a:t/>
            </a:r>
            <a:br>
              <a:rPr lang="en-US" altLang="zh-TW" dirty="0"/>
            </a:br>
            <a:r>
              <a:rPr lang="en-US" altLang="zh-TW" dirty="0"/>
              <a:t>1.</a:t>
            </a:r>
            <a:r>
              <a:rPr lang="zh-TW" altLang="en-US" dirty="0"/>
              <a:t> </a:t>
            </a:r>
            <a:r>
              <a:rPr lang="en-US" altLang="zh-TW" dirty="0"/>
              <a:t>class = </a:t>
            </a:r>
            <a:r>
              <a:rPr lang="en-US" altLang="zh-TW" dirty="0">
                <a:latin typeface="Times New Roman" panose="02020603050405020304" pitchFamily="18" charset="0"/>
                <a:cs typeface="Times New Roman" panose="02020603050405020304" pitchFamily="18" charset="0"/>
              </a:rPr>
              <a:t>"</a:t>
            </a:r>
            <a:r>
              <a:rPr lang="en-US" altLang="zh-TW" dirty="0"/>
              <a:t>value</a:t>
            </a:r>
            <a:r>
              <a:rPr lang="en-US" altLang="zh-TW" dirty="0">
                <a:latin typeface="Times New Roman" panose="02020603050405020304" pitchFamily="18" charset="0"/>
                <a:cs typeface="Times New Roman" panose="02020603050405020304" pitchFamily="18" charset="0"/>
              </a:rPr>
              <a:t>"</a:t>
            </a:r>
            <a:r>
              <a:rPr lang="en-US" altLang="zh-TW" dirty="0"/>
              <a:t> </a:t>
            </a:r>
            <a:br>
              <a:rPr lang="en-US" altLang="zh-TW" dirty="0"/>
            </a:br>
            <a:r>
              <a:rPr lang="en-US" altLang="zh-TW" dirty="0"/>
              <a:t>2. id = </a:t>
            </a:r>
            <a:r>
              <a:rPr lang="en-US" altLang="zh-TW" dirty="0">
                <a:latin typeface="Times New Roman" panose="02020603050405020304" pitchFamily="18" charset="0"/>
                <a:cs typeface="Times New Roman" panose="02020603050405020304" pitchFamily="18" charset="0"/>
              </a:rPr>
              <a:t>"</a:t>
            </a:r>
            <a:r>
              <a:rPr lang="en-US" altLang="zh-TW" dirty="0"/>
              <a:t>id1</a:t>
            </a:r>
            <a:r>
              <a:rPr lang="en-US" altLang="zh-TW" dirty="0">
                <a:latin typeface="Times New Roman" panose="02020603050405020304" pitchFamily="18" charset="0"/>
                <a:cs typeface="Times New Roman" panose="02020603050405020304" pitchFamily="18" charset="0"/>
              </a:rPr>
              <a:t>"</a:t>
            </a:r>
            <a:r>
              <a:rPr lang="en-US" altLang="zh-TW" dirty="0"/>
              <a:t> </a:t>
            </a:r>
          </a:p>
          <a:p>
            <a:endParaRPr lang="en-US" altLang="zh-TW" dirty="0"/>
          </a:p>
          <a:p>
            <a:r>
              <a:rPr lang="zh-TW" altLang="en-US" dirty="0"/>
              <a:t>超連結通常都是屬性 </a:t>
            </a:r>
            <a:r>
              <a:rPr lang="en-US" altLang="zh-TW" dirty="0" err="1"/>
              <a:t>href</a:t>
            </a:r>
            <a:r>
              <a:rPr lang="en-US" altLang="zh-TW" dirty="0"/>
              <a:t> </a:t>
            </a:r>
            <a:r>
              <a:rPr lang="zh-TW" altLang="en-US" dirty="0"/>
              <a:t>的值</a:t>
            </a:r>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18</a:t>
            </a:fld>
            <a:endParaRPr lang="en-US" altLang="zh-TW" dirty="0"/>
          </a:p>
        </p:txBody>
      </p:sp>
      <p:sp>
        <p:nvSpPr>
          <p:cNvPr id="7" name="文字方塊 6"/>
          <p:cNvSpPr txBox="1"/>
          <p:nvPr/>
        </p:nvSpPr>
        <p:spPr>
          <a:xfrm>
            <a:off x="1439410" y="2367917"/>
            <a:ext cx="6480881" cy="372986"/>
          </a:xfrm>
          <a:prstGeom prst="rect">
            <a:avLst/>
          </a:prstGeom>
          <a:solidFill>
            <a:schemeClr val="tx1"/>
          </a:solidFill>
        </p:spPr>
        <p:txBody>
          <a:bodyPr wrap="square" rtlCol="0" anchor="t" anchorCtr="0">
            <a:noAutofit/>
          </a:bodyPr>
          <a:lstStyle/>
          <a:p>
            <a:pPr algn="ctr"/>
            <a:r>
              <a:rPr lang="en-US" altLang="zh-TW" b="1" dirty="0">
                <a:solidFill>
                  <a:srgbClr val="92D050"/>
                </a:solidFill>
                <a:latin typeface="Consolas" panose="020B0609020204030204" pitchFamily="49" charset="0"/>
                <a:cs typeface="Consolas" panose="020B0609020204030204" pitchFamily="49" charset="0"/>
              </a:rPr>
              <a:t>&lt;p </a:t>
            </a:r>
            <a:r>
              <a:rPr lang="en-US" altLang="zh-TW" b="1" dirty="0">
                <a:solidFill>
                  <a:srgbClr val="66CCFF"/>
                </a:solidFill>
                <a:latin typeface="Consolas" panose="020B0609020204030204" pitchFamily="49" charset="0"/>
                <a:cs typeface="Consolas" panose="020B0609020204030204" pitchFamily="49" charset="0"/>
              </a:rPr>
              <a:t>class=</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66CCFF"/>
                </a:solidFill>
                <a:latin typeface="Consolas" panose="020B0609020204030204" pitchFamily="49" charset="0"/>
                <a:cs typeface="Consolas" panose="020B0609020204030204" pitchFamily="49" charset="0"/>
              </a:rPr>
              <a:t>Hi!</a:t>
            </a:r>
            <a:r>
              <a:rPr lang="zh-TW" altLang="en-US" b="1" dirty="0">
                <a:solidFill>
                  <a:srgbClr val="66CCFF"/>
                </a:solidFill>
                <a:latin typeface="Consolas" panose="020B0609020204030204" pitchFamily="49" charset="0"/>
                <a:cs typeface="Consolas" panose="020B0609020204030204" pitchFamily="49" charset="0"/>
              </a:rPr>
              <a:t>我是 </a:t>
            </a:r>
            <a:r>
              <a:rPr lang="en-US" altLang="zh-TW" b="1" dirty="0">
                <a:solidFill>
                  <a:srgbClr val="66CCFF"/>
                </a:solidFill>
                <a:latin typeface="Consolas" panose="020B0609020204030204" pitchFamily="49" charset="0"/>
                <a:cs typeface="Consolas" panose="020B0609020204030204" pitchFamily="49" charset="0"/>
              </a:rPr>
              <a:t>attributes</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92D050"/>
                </a:solidFill>
                <a:latin typeface="Consolas" panose="020B0609020204030204" pitchFamily="49" charset="0"/>
                <a:cs typeface="Consolas" panose="020B0609020204030204" pitchFamily="49" charset="0"/>
              </a:rPr>
              <a:t>&gt;</a:t>
            </a:r>
            <a:r>
              <a:rPr lang="en-US" altLang="zh-TW" b="1" dirty="0">
                <a:solidFill>
                  <a:srgbClr val="FF0000"/>
                </a:solidFill>
                <a:latin typeface="Consolas" panose="020B0609020204030204" pitchFamily="49" charset="0"/>
                <a:cs typeface="Consolas" panose="020B0609020204030204" pitchFamily="49" charset="0"/>
              </a:rPr>
              <a:t>Hi!</a:t>
            </a:r>
            <a:r>
              <a:rPr lang="zh-TW" altLang="en-US" b="1" dirty="0">
                <a:solidFill>
                  <a:srgbClr val="FF0000"/>
                </a:solidFill>
                <a:latin typeface="Consolas" panose="020B0609020204030204" pitchFamily="49" charset="0"/>
                <a:cs typeface="Consolas" panose="020B0609020204030204" pitchFamily="49" charset="0"/>
              </a:rPr>
              <a:t>我是 </a:t>
            </a:r>
            <a:r>
              <a:rPr lang="en-US" altLang="zh-TW" b="1" dirty="0">
                <a:solidFill>
                  <a:srgbClr val="FF0000"/>
                </a:solidFill>
                <a:latin typeface="Consolas" panose="020B0609020204030204" pitchFamily="49" charset="0"/>
                <a:cs typeface="Consolas" panose="020B0609020204030204" pitchFamily="49" charset="0"/>
              </a:rPr>
              <a:t>contents</a:t>
            </a:r>
            <a:r>
              <a:rPr lang="en-US" altLang="zh-TW" b="1" dirty="0">
                <a:solidFill>
                  <a:srgbClr val="92D050"/>
                </a:solidFill>
                <a:latin typeface="Consolas" panose="020B0609020204030204" pitchFamily="49" charset="0"/>
                <a:cs typeface="Consolas" panose="020B0609020204030204" pitchFamily="49" charset="0"/>
              </a:rPr>
              <a:t>&lt;/p&gt; </a:t>
            </a:r>
            <a:endParaRPr lang="zh-TW" altLang="en-US" b="1" dirty="0"/>
          </a:p>
        </p:txBody>
      </p:sp>
      <p:sp>
        <p:nvSpPr>
          <p:cNvPr id="8" name="文字方塊 7"/>
          <p:cNvSpPr txBox="1"/>
          <p:nvPr/>
        </p:nvSpPr>
        <p:spPr>
          <a:xfrm>
            <a:off x="1639553" y="4653136"/>
            <a:ext cx="6280738" cy="372986"/>
          </a:xfrm>
          <a:prstGeom prst="rect">
            <a:avLst/>
          </a:prstGeom>
          <a:solidFill>
            <a:schemeClr val="tx1"/>
          </a:solidFill>
        </p:spPr>
        <p:txBody>
          <a:bodyPr wrap="square" rtlCol="0" anchor="t" anchorCtr="0">
            <a:noAutofit/>
          </a:bodyPr>
          <a:lstStyle/>
          <a:p>
            <a:pPr algn="ctr"/>
            <a:r>
              <a:rPr lang="en-US" altLang="zh-TW" b="1" dirty="0">
                <a:solidFill>
                  <a:srgbClr val="92D050"/>
                </a:solidFill>
                <a:latin typeface="Consolas" panose="020B0609020204030204" pitchFamily="49" charset="0"/>
                <a:cs typeface="Consolas" panose="020B0609020204030204" pitchFamily="49" charset="0"/>
              </a:rPr>
              <a:t>&lt;div </a:t>
            </a:r>
            <a:r>
              <a:rPr lang="en-US" altLang="zh-TW" b="1" dirty="0">
                <a:solidFill>
                  <a:srgbClr val="66CCFF"/>
                </a:solidFill>
                <a:latin typeface="Consolas" panose="020B0609020204030204" pitchFamily="49" charset="0"/>
                <a:cs typeface="Consolas" panose="020B0609020204030204" pitchFamily="49" charset="0"/>
              </a:rPr>
              <a:t>class=</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66CCFF"/>
                </a:solidFill>
                <a:latin typeface="Consolas" panose="020B0609020204030204" pitchFamily="49" charset="0"/>
                <a:cs typeface="Consolas" panose="020B0609020204030204" pitchFamily="49" charset="0"/>
              </a:rPr>
              <a:t>value</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66CCFF"/>
                </a:solidFill>
                <a:latin typeface="Consolas" panose="020B0609020204030204" pitchFamily="49" charset="0"/>
                <a:cs typeface="Consolas" panose="020B0609020204030204" pitchFamily="49" charset="0"/>
              </a:rPr>
              <a:t> id=</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66CCFF"/>
                </a:solidFill>
                <a:latin typeface="Consolas" panose="020B0609020204030204" pitchFamily="49" charset="0"/>
                <a:cs typeface="Consolas" panose="020B0609020204030204" pitchFamily="49" charset="0"/>
              </a:rPr>
              <a:t>id1</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92D050"/>
                </a:solidFill>
                <a:latin typeface="Consolas" panose="020B0609020204030204" pitchFamily="49" charset="0"/>
                <a:cs typeface="Consolas" panose="020B0609020204030204" pitchFamily="49" charset="0"/>
              </a:rPr>
              <a:t>&gt;</a:t>
            </a:r>
            <a:r>
              <a:rPr lang="en-US" altLang="zh-TW" b="1" dirty="0">
                <a:solidFill>
                  <a:srgbClr val="FF0000"/>
                </a:solidFill>
                <a:latin typeface="Consolas" panose="020B0609020204030204" pitchFamily="49" charset="0"/>
                <a:cs typeface="Consolas" panose="020B0609020204030204" pitchFamily="49" charset="0"/>
              </a:rPr>
              <a:t>Hi!</a:t>
            </a:r>
            <a:r>
              <a:rPr lang="zh-TW" altLang="en-US" b="1" dirty="0">
                <a:solidFill>
                  <a:srgbClr val="FF0000"/>
                </a:solidFill>
                <a:latin typeface="Consolas" panose="020B0609020204030204" pitchFamily="49" charset="0"/>
                <a:cs typeface="Consolas" panose="020B0609020204030204" pitchFamily="49" charset="0"/>
              </a:rPr>
              <a:t>我有兩個屬性</a:t>
            </a:r>
            <a:r>
              <a:rPr lang="en-US" altLang="zh-TW" b="1" dirty="0">
                <a:solidFill>
                  <a:srgbClr val="92D050"/>
                </a:solidFill>
                <a:latin typeface="Consolas" panose="020B0609020204030204" pitchFamily="49" charset="0"/>
                <a:cs typeface="Consolas" panose="020B0609020204030204" pitchFamily="49" charset="0"/>
              </a:rPr>
              <a:t>&lt;/div&gt; </a:t>
            </a:r>
            <a:endParaRPr lang="zh-TW" altLang="en-US" b="1" dirty="0"/>
          </a:p>
        </p:txBody>
      </p:sp>
      <p:sp>
        <p:nvSpPr>
          <p:cNvPr id="10" name="文字方塊 9"/>
          <p:cNvSpPr txBox="1"/>
          <p:nvPr/>
        </p:nvSpPr>
        <p:spPr>
          <a:xfrm>
            <a:off x="1115454" y="5770162"/>
            <a:ext cx="7128791" cy="372986"/>
          </a:xfrm>
          <a:prstGeom prst="rect">
            <a:avLst/>
          </a:prstGeom>
          <a:solidFill>
            <a:schemeClr val="tx1"/>
          </a:solidFill>
        </p:spPr>
        <p:txBody>
          <a:bodyPr wrap="square" rtlCol="0" anchor="t" anchorCtr="0">
            <a:noAutofit/>
          </a:bodyPr>
          <a:lstStyle/>
          <a:p>
            <a:pPr algn="ctr"/>
            <a:r>
              <a:rPr lang="en-US" altLang="zh-TW" b="1" dirty="0">
                <a:solidFill>
                  <a:srgbClr val="92D050"/>
                </a:solidFill>
                <a:latin typeface="Consolas" panose="020B0609020204030204" pitchFamily="49" charset="0"/>
                <a:cs typeface="Consolas" panose="020B0609020204030204" pitchFamily="49" charset="0"/>
              </a:rPr>
              <a:t>&lt;a </a:t>
            </a:r>
            <a:r>
              <a:rPr lang="en-US" altLang="zh-TW" b="1" dirty="0" err="1">
                <a:solidFill>
                  <a:srgbClr val="66CCFF"/>
                </a:solidFill>
                <a:latin typeface="Consolas" panose="020B0609020204030204" pitchFamily="49" charset="0"/>
                <a:cs typeface="Consolas" panose="020B0609020204030204" pitchFamily="49" charset="0"/>
              </a:rPr>
              <a:t>href</a:t>
            </a:r>
            <a:r>
              <a:rPr lang="en-US" altLang="zh-TW" b="1" dirty="0">
                <a:solidFill>
                  <a:srgbClr val="66CCFF"/>
                </a:solidFill>
                <a:latin typeface="Consolas" panose="020B0609020204030204" pitchFamily="49" charset="0"/>
                <a:cs typeface="Consolas" panose="020B0609020204030204" pitchFamily="49" charset="0"/>
              </a:rPr>
              <a:t>=</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66CCFF"/>
                </a:solidFill>
                <a:latin typeface="Consolas" panose="020B0609020204030204" pitchFamily="49" charset="0"/>
                <a:cs typeface="Consolas" panose="020B0609020204030204" pitchFamily="49" charset="0"/>
              </a:rPr>
              <a:t>http://foundation.datasci.tw/</a:t>
            </a:r>
            <a:r>
              <a:rPr lang="en-US" altLang="zh-TW" b="1" dirty="0">
                <a:solidFill>
                  <a:srgbClr val="66CCFF"/>
                </a:solidFill>
                <a:latin typeface="Times New Roman" panose="02020603050405020304" pitchFamily="18" charset="0"/>
                <a:cs typeface="Times New Roman" panose="02020603050405020304" pitchFamily="18" charset="0"/>
              </a:rPr>
              <a:t>"</a:t>
            </a:r>
            <a:r>
              <a:rPr lang="en-US" altLang="zh-TW" b="1" dirty="0">
                <a:solidFill>
                  <a:srgbClr val="92D050"/>
                </a:solidFill>
                <a:latin typeface="Consolas" panose="020B0609020204030204" pitchFamily="49" charset="0"/>
                <a:cs typeface="Consolas" panose="020B0609020204030204" pitchFamily="49" charset="0"/>
              </a:rPr>
              <a:t>&gt;</a:t>
            </a:r>
            <a:r>
              <a:rPr lang="zh-TW" altLang="en-US" b="1" dirty="0">
                <a:solidFill>
                  <a:srgbClr val="FF0000"/>
                </a:solidFill>
                <a:latin typeface="Consolas" panose="020B0609020204030204" pitchFamily="49" charset="0"/>
                <a:cs typeface="Consolas" panose="020B0609020204030204" pitchFamily="49" charset="0"/>
              </a:rPr>
              <a:t>資料協會網站</a:t>
            </a:r>
            <a:r>
              <a:rPr lang="en-US" altLang="zh-TW" b="1" dirty="0">
                <a:solidFill>
                  <a:srgbClr val="92D050"/>
                </a:solidFill>
                <a:latin typeface="Consolas" panose="020B0609020204030204" pitchFamily="49" charset="0"/>
                <a:cs typeface="Consolas" panose="020B0609020204030204" pitchFamily="49" charset="0"/>
              </a:rPr>
              <a:t>&lt;/a&gt; </a:t>
            </a:r>
            <a:endParaRPr lang="zh-TW" altLang="en-US" b="1" dirty="0"/>
          </a:p>
        </p:txBody>
      </p:sp>
    </p:spTree>
    <p:extLst>
      <p:ext uri="{BB962C8B-B14F-4D97-AF65-F5344CB8AC3E}">
        <p14:creationId xmlns:p14="http://schemas.microsoft.com/office/powerpoint/2010/main" val="424224377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遍歷網站</a:t>
            </a:r>
          </a:p>
        </p:txBody>
      </p:sp>
      <p:sp>
        <p:nvSpPr>
          <p:cNvPr id="912" name="Shape 912"/>
          <p:cNvSpPr txBox="1">
            <a:spLocks noGrp="1"/>
          </p:cNvSpPr>
          <p:nvPr>
            <p:ph type="body" idx="1"/>
          </p:nvPr>
        </p:nvSpPr>
        <p:spPr>
          <a:xfrm>
            <a:off x="395525" y="1196975"/>
            <a:ext cx="8424600" cy="1625700"/>
          </a:xfrm>
          <a:prstGeom prst="rect">
            <a:avLst/>
          </a:prstGeom>
        </p:spPr>
        <p:txBody>
          <a:bodyPr lIns="91425" tIns="91425" rIns="91425" bIns="91425" anchor="t" anchorCtr="0">
            <a:noAutofit/>
          </a:bodyPr>
          <a:lstStyle/>
          <a:p>
            <a:pPr marL="685800" indent="-457200">
              <a:spcBef>
                <a:spcPts val="0"/>
              </a:spcBef>
            </a:pPr>
            <a:r>
              <a:rPr lang="zh-TW" dirty="0"/>
              <a:t>看過網站所有超連結 = 看過所有網頁所有超連結</a:t>
            </a:r>
          </a:p>
          <a:p>
            <a:pPr marL="685800" indent="-457200">
              <a:spcBef>
                <a:spcPts val="0"/>
              </a:spcBef>
            </a:pPr>
            <a:r>
              <a:rPr lang="zh-TW" dirty="0"/>
              <a:t>紀錄所有需要送 requests 的超連結，直到送過所有超連結</a:t>
            </a:r>
          </a:p>
          <a:p>
            <a:pPr marL="0" lvl="0" indent="0" rtl="0">
              <a:spcBef>
                <a:spcPts val="0"/>
              </a:spcBef>
              <a:buNone/>
            </a:pPr>
            <a:endParaRPr dirty="0"/>
          </a:p>
        </p:txBody>
      </p:sp>
      <p:sp>
        <p:nvSpPr>
          <p:cNvPr id="913" name="Shape 91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180</a:t>
            </a:fld>
            <a:endParaRPr lang="zh-TW"/>
          </a:p>
        </p:txBody>
      </p:sp>
      <p:pic>
        <p:nvPicPr>
          <p:cNvPr id="914" name="Shape 914" descr="folder.png"/>
          <p:cNvPicPr preferRelativeResize="0"/>
          <p:nvPr/>
        </p:nvPicPr>
        <p:blipFill>
          <a:blip r:embed="rId3">
            <a:alphaModFix/>
          </a:blip>
          <a:stretch>
            <a:fillRect/>
          </a:stretch>
        </p:blipFill>
        <p:spPr>
          <a:xfrm>
            <a:off x="3964475" y="2587700"/>
            <a:ext cx="762000" cy="762000"/>
          </a:xfrm>
          <a:prstGeom prst="rect">
            <a:avLst/>
          </a:prstGeom>
          <a:noFill/>
          <a:ln>
            <a:noFill/>
          </a:ln>
        </p:spPr>
      </p:pic>
      <p:sp>
        <p:nvSpPr>
          <p:cNvPr id="915" name="Shape 915"/>
          <p:cNvSpPr txBox="1"/>
          <p:nvPr/>
        </p:nvSpPr>
        <p:spPr>
          <a:xfrm>
            <a:off x="4726475" y="277010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root</a:t>
            </a:r>
          </a:p>
        </p:txBody>
      </p:sp>
      <p:pic>
        <p:nvPicPr>
          <p:cNvPr id="916" name="Shape 916" descr="file (1).png"/>
          <p:cNvPicPr preferRelativeResize="0"/>
          <p:nvPr/>
        </p:nvPicPr>
        <p:blipFill>
          <a:blip r:embed="rId4">
            <a:alphaModFix/>
          </a:blip>
          <a:stretch>
            <a:fillRect/>
          </a:stretch>
        </p:blipFill>
        <p:spPr>
          <a:xfrm>
            <a:off x="2932025" y="3972550"/>
            <a:ext cx="762000" cy="762000"/>
          </a:xfrm>
          <a:prstGeom prst="rect">
            <a:avLst/>
          </a:prstGeom>
          <a:noFill/>
          <a:ln>
            <a:noFill/>
          </a:ln>
        </p:spPr>
      </p:pic>
      <p:pic>
        <p:nvPicPr>
          <p:cNvPr id="917" name="Shape 917" descr="file (1).png"/>
          <p:cNvPicPr preferRelativeResize="0"/>
          <p:nvPr/>
        </p:nvPicPr>
        <p:blipFill>
          <a:blip r:embed="rId4">
            <a:alphaModFix/>
          </a:blip>
          <a:stretch>
            <a:fillRect/>
          </a:stretch>
        </p:blipFill>
        <p:spPr>
          <a:xfrm>
            <a:off x="7231700" y="3972550"/>
            <a:ext cx="762000" cy="762000"/>
          </a:xfrm>
          <a:prstGeom prst="rect">
            <a:avLst/>
          </a:prstGeom>
          <a:noFill/>
          <a:ln>
            <a:noFill/>
          </a:ln>
        </p:spPr>
      </p:pic>
      <p:pic>
        <p:nvPicPr>
          <p:cNvPr id="918" name="Shape 918" descr="file (1).png"/>
          <p:cNvPicPr preferRelativeResize="0"/>
          <p:nvPr/>
        </p:nvPicPr>
        <p:blipFill>
          <a:blip r:embed="rId4">
            <a:alphaModFix/>
          </a:blip>
          <a:stretch>
            <a:fillRect/>
          </a:stretch>
        </p:blipFill>
        <p:spPr>
          <a:xfrm>
            <a:off x="857125" y="3972550"/>
            <a:ext cx="762000" cy="762000"/>
          </a:xfrm>
          <a:prstGeom prst="rect">
            <a:avLst/>
          </a:prstGeom>
          <a:noFill/>
          <a:ln>
            <a:noFill/>
          </a:ln>
        </p:spPr>
      </p:pic>
      <p:cxnSp>
        <p:nvCxnSpPr>
          <p:cNvPr id="919" name="Shape 919"/>
          <p:cNvCxnSpPr>
            <a:stCxn id="918" idx="0"/>
            <a:endCxn id="914" idx="2"/>
          </p:cNvCxnSpPr>
          <p:nvPr/>
        </p:nvCxnSpPr>
        <p:spPr>
          <a:xfrm rot="-5400000">
            <a:off x="2480425" y="2107450"/>
            <a:ext cx="622800" cy="3107400"/>
          </a:xfrm>
          <a:prstGeom prst="bentConnector3">
            <a:avLst>
              <a:gd name="adj1" fmla="val 50004"/>
            </a:avLst>
          </a:prstGeom>
          <a:noFill/>
          <a:ln w="9525" cap="flat" cmpd="sng">
            <a:solidFill>
              <a:schemeClr val="dk2"/>
            </a:solidFill>
            <a:prstDash val="solid"/>
            <a:round/>
            <a:headEnd type="none" w="lg" len="lg"/>
            <a:tailEnd type="none" w="lg" len="lg"/>
          </a:ln>
        </p:spPr>
      </p:cxnSp>
      <p:cxnSp>
        <p:nvCxnSpPr>
          <p:cNvPr id="920" name="Shape 920"/>
          <p:cNvCxnSpPr>
            <a:stCxn id="917" idx="0"/>
            <a:endCxn id="914" idx="2"/>
          </p:cNvCxnSpPr>
          <p:nvPr/>
        </p:nvCxnSpPr>
        <p:spPr>
          <a:xfrm rot="5400000" flipH="1">
            <a:off x="5667650" y="2027500"/>
            <a:ext cx="622800" cy="3267300"/>
          </a:xfrm>
          <a:prstGeom prst="bentConnector3">
            <a:avLst>
              <a:gd name="adj1" fmla="val 50004"/>
            </a:avLst>
          </a:prstGeom>
          <a:noFill/>
          <a:ln w="9525" cap="flat" cmpd="sng">
            <a:solidFill>
              <a:schemeClr val="dk2"/>
            </a:solidFill>
            <a:prstDash val="solid"/>
            <a:round/>
            <a:headEnd type="none" w="lg" len="lg"/>
            <a:tailEnd type="none" w="lg" len="lg"/>
          </a:ln>
        </p:spPr>
      </p:cxnSp>
      <p:pic>
        <p:nvPicPr>
          <p:cNvPr id="921" name="Shape 921" descr="file (1).png"/>
          <p:cNvPicPr preferRelativeResize="0"/>
          <p:nvPr/>
        </p:nvPicPr>
        <p:blipFill>
          <a:blip r:embed="rId4">
            <a:alphaModFix/>
          </a:blip>
          <a:stretch>
            <a:fillRect/>
          </a:stretch>
        </p:blipFill>
        <p:spPr>
          <a:xfrm>
            <a:off x="5162662" y="3972550"/>
            <a:ext cx="762000" cy="762000"/>
          </a:xfrm>
          <a:prstGeom prst="rect">
            <a:avLst/>
          </a:prstGeom>
          <a:noFill/>
          <a:ln>
            <a:noFill/>
          </a:ln>
        </p:spPr>
      </p:pic>
      <p:cxnSp>
        <p:nvCxnSpPr>
          <p:cNvPr id="922" name="Shape 922"/>
          <p:cNvCxnSpPr>
            <a:stCxn id="916" idx="0"/>
            <a:endCxn id="914" idx="2"/>
          </p:cNvCxnSpPr>
          <p:nvPr/>
        </p:nvCxnSpPr>
        <p:spPr>
          <a:xfrm rot="-5400000">
            <a:off x="3517925" y="3144850"/>
            <a:ext cx="622800" cy="1032600"/>
          </a:xfrm>
          <a:prstGeom prst="bentConnector3">
            <a:avLst>
              <a:gd name="adj1" fmla="val 50004"/>
            </a:avLst>
          </a:prstGeom>
          <a:noFill/>
          <a:ln w="9525" cap="flat" cmpd="sng">
            <a:solidFill>
              <a:schemeClr val="dk2"/>
            </a:solidFill>
            <a:prstDash val="solid"/>
            <a:round/>
            <a:headEnd type="none" w="lg" len="lg"/>
            <a:tailEnd type="none" w="lg" len="lg"/>
          </a:ln>
        </p:spPr>
      </p:cxnSp>
      <p:cxnSp>
        <p:nvCxnSpPr>
          <p:cNvPr id="923" name="Shape 923"/>
          <p:cNvCxnSpPr>
            <a:stCxn id="914" idx="2"/>
            <a:endCxn id="921" idx="0"/>
          </p:cNvCxnSpPr>
          <p:nvPr/>
        </p:nvCxnSpPr>
        <p:spPr>
          <a:xfrm rot="-5400000" flipH="1">
            <a:off x="4633175" y="3062000"/>
            <a:ext cx="622800" cy="1198200"/>
          </a:xfrm>
          <a:prstGeom prst="bentConnector3">
            <a:avLst>
              <a:gd name="adj1" fmla="val 50004"/>
            </a:avLst>
          </a:prstGeom>
          <a:noFill/>
          <a:ln w="9525" cap="flat" cmpd="sng">
            <a:solidFill>
              <a:schemeClr val="dk2"/>
            </a:solidFill>
            <a:prstDash val="solid"/>
            <a:round/>
            <a:headEnd type="none" w="lg" len="lg"/>
            <a:tailEnd type="none" w="lg" len="lg"/>
          </a:ln>
        </p:spPr>
      </p:cxnSp>
      <p:sp>
        <p:nvSpPr>
          <p:cNvPr id="924" name="Shape 924"/>
          <p:cNvSpPr txBox="1"/>
          <p:nvPr/>
        </p:nvSpPr>
        <p:spPr>
          <a:xfrm>
            <a:off x="639025"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index1</a:t>
            </a:r>
          </a:p>
        </p:txBody>
      </p:sp>
      <p:sp>
        <p:nvSpPr>
          <p:cNvPr id="925" name="Shape 925"/>
          <p:cNvSpPr txBox="1"/>
          <p:nvPr/>
        </p:nvSpPr>
        <p:spPr>
          <a:xfrm>
            <a:off x="2713925"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index2</a:t>
            </a:r>
          </a:p>
        </p:txBody>
      </p:sp>
      <p:sp>
        <p:nvSpPr>
          <p:cNvPr id="926" name="Shape 926"/>
          <p:cNvSpPr txBox="1"/>
          <p:nvPr/>
        </p:nvSpPr>
        <p:spPr>
          <a:xfrm>
            <a:off x="4944575"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index3</a:t>
            </a:r>
          </a:p>
        </p:txBody>
      </p:sp>
      <p:sp>
        <p:nvSpPr>
          <p:cNvPr id="927" name="Shape 927"/>
          <p:cNvSpPr txBox="1"/>
          <p:nvPr/>
        </p:nvSpPr>
        <p:spPr>
          <a:xfrm>
            <a:off x="7013600" y="4821250"/>
            <a:ext cx="1198200" cy="397200"/>
          </a:xfrm>
          <a:prstGeom prst="rect">
            <a:avLst/>
          </a:prstGeom>
          <a:noFill/>
          <a:ln>
            <a:noFill/>
          </a:ln>
        </p:spPr>
        <p:txBody>
          <a:bodyPr lIns="91425" tIns="91425" rIns="91425" bIns="91425" anchor="ctr" anchorCtr="0">
            <a:noAutofit/>
          </a:bodyPr>
          <a:lstStyle/>
          <a:p>
            <a:pPr lvl="0" algn="ctr" rtl="0">
              <a:spcBef>
                <a:spcPts val="0"/>
              </a:spcBef>
              <a:buNone/>
            </a:pPr>
            <a:r>
              <a:rPr lang="zh-TW" sz="2400"/>
              <a:t>hidden</a:t>
            </a:r>
          </a:p>
        </p:txBody>
      </p:sp>
      <p:cxnSp>
        <p:nvCxnSpPr>
          <p:cNvPr id="928" name="Shape 928"/>
          <p:cNvCxnSpPr>
            <a:stCxn id="924" idx="2"/>
            <a:endCxn id="925" idx="2"/>
          </p:cNvCxnSpPr>
          <p:nvPr/>
        </p:nvCxnSpPr>
        <p:spPr>
          <a:xfrm rot="-5400000" flipH="1">
            <a:off x="2275225" y="4181350"/>
            <a:ext cx="600" cy="2074800"/>
          </a:xfrm>
          <a:prstGeom prst="curvedConnector3">
            <a:avLst>
              <a:gd name="adj1" fmla="val 39687500"/>
            </a:avLst>
          </a:prstGeom>
          <a:noFill/>
          <a:ln w="19050" cap="flat" cmpd="sng">
            <a:solidFill>
              <a:schemeClr val="dk2"/>
            </a:solidFill>
            <a:prstDash val="solid"/>
            <a:round/>
            <a:headEnd type="none" w="lg" len="lg"/>
            <a:tailEnd type="triangle" w="lg" len="lg"/>
          </a:ln>
        </p:spPr>
      </p:cxnSp>
      <p:cxnSp>
        <p:nvCxnSpPr>
          <p:cNvPr id="929" name="Shape 929"/>
          <p:cNvCxnSpPr>
            <a:stCxn id="924" idx="2"/>
            <a:endCxn id="926" idx="2"/>
          </p:cNvCxnSpPr>
          <p:nvPr/>
        </p:nvCxnSpPr>
        <p:spPr>
          <a:xfrm rot="-5400000" flipH="1">
            <a:off x="3390625" y="3065950"/>
            <a:ext cx="600" cy="4305600"/>
          </a:xfrm>
          <a:prstGeom prst="curvedConnector3">
            <a:avLst>
              <a:gd name="adj1" fmla="val 68808333"/>
            </a:avLst>
          </a:prstGeom>
          <a:noFill/>
          <a:ln w="19050" cap="flat" cmpd="sng">
            <a:solidFill>
              <a:schemeClr val="dk2"/>
            </a:solidFill>
            <a:prstDash val="solid"/>
            <a:round/>
            <a:headEnd type="none" w="lg" len="lg"/>
            <a:tailEnd type="triangle" w="lg" len="lg"/>
          </a:ln>
        </p:spPr>
      </p:cxnSp>
      <p:cxnSp>
        <p:nvCxnSpPr>
          <p:cNvPr id="930" name="Shape 930"/>
          <p:cNvCxnSpPr>
            <a:stCxn id="926" idx="2"/>
            <a:endCxn id="927" idx="2"/>
          </p:cNvCxnSpPr>
          <p:nvPr/>
        </p:nvCxnSpPr>
        <p:spPr>
          <a:xfrm rot="-5400000" flipH="1">
            <a:off x="6577925" y="4184200"/>
            <a:ext cx="600" cy="2069100"/>
          </a:xfrm>
          <a:prstGeom prst="curvedConnector3">
            <a:avLst>
              <a:gd name="adj1" fmla="val 39687500"/>
            </a:avLst>
          </a:prstGeom>
          <a:noFill/>
          <a:ln w="19050" cap="flat" cmpd="sng">
            <a:solidFill>
              <a:srgbClr val="FF0000"/>
            </a:solidFill>
            <a:prstDash val="solid"/>
            <a:round/>
            <a:headEnd type="none" w="lg" len="lg"/>
            <a:tailEnd type="triangle" w="lg" len="lg"/>
          </a:ln>
        </p:spPr>
      </p:cxnSp>
      <p:pic>
        <p:nvPicPr>
          <p:cNvPr id="931" name="Shape 931" descr="file (1).png"/>
          <p:cNvPicPr preferRelativeResize="0"/>
          <p:nvPr/>
        </p:nvPicPr>
        <p:blipFill>
          <a:blip r:embed="rId4">
            <a:alphaModFix/>
          </a:blip>
          <a:stretch>
            <a:fillRect/>
          </a:stretch>
        </p:blipFill>
        <p:spPr>
          <a:xfrm>
            <a:off x="857125" y="3972550"/>
            <a:ext cx="762000" cy="762000"/>
          </a:xfrm>
          <a:prstGeom prst="rect">
            <a:avLst/>
          </a:prstGeom>
          <a:noFill/>
          <a:ln w="28575" cap="flat" cmpd="sng">
            <a:solidFill>
              <a:srgbClr val="FF0000"/>
            </a:solidFill>
            <a:prstDash val="solid"/>
            <a:round/>
            <a:headEnd type="none" w="med" len="med"/>
            <a:tailEnd type="none" w="med" len="med"/>
          </a:ln>
        </p:spPr>
      </p:pic>
      <p:pic>
        <p:nvPicPr>
          <p:cNvPr id="932" name="Shape 932" descr="file (1).png"/>
          <p:cNvPicPr preferRelativeResize="0"/>
          <p:nvPr/>
        </p:nvPicPr>
        <p:blipFill>
          <a:blip r:embed="rId4">
            <a:alphaModFix/>
          </a:blip>
          <a:stretch>
            <a:fillRect/>
          </a:stretch>
        </p:blipFill>
        <p:spPr>
          <a:xfrm>
            <a:off x="2932025" y="3972550"/>
            <a:ext cx="762000" cy="762000"/>
          </a:xfrm>
          <a:prstGeom prst="rect">
            <a:avLst/>
          </a:prstGeom>
          <a:noFill/>
          <a:ln w="28575" cap="flat" cmpd="sng">
            <a:solidFill>
              <a:srgbClr val="FF0000"/>
            </a:solidFill>
            <a:prstDash val="solid"/>
            <a:round/>
            <a:headEnd type="none" w="med" len="med"/>
            <a:tailEnd type="none" w="med" len="med"/>
          </a:ln>
        </p:spPr>
      </p:pic>
      <p:pic>
        <p:nvPicPr>
          <p:cNvPr id="933" name="Shape 933" descr="file (1).png"/>
          <p:cNvPicPr preferRelativeResize="0"/>
          <p:nvPr/>
        </p:nvPicPr>
        <p:blipFill>
          <a:blip r:embed="rId4">
            <a:alphaModFix/>
          </a:blip>
          <a:stretch>
            <a:fillRect/>
          </a:stretch>
        </p:blipFill>
        <p:spPr>
          <a:xfrm>
            <a:off x="5162675" y="3972550"/>
            <a:ext cx="762000" cy="762000"/>
          </a:xfrm>
          <a:prstGeom prst="rect">
            <a:avLst/>
          </a:prstGeom>
          <a:noFill/>
          <a:ln w="28575" cap="flat" cmpd="sng">
            <a:solidFill>
              <a:srgbClr val="FF0000"/>
            </a:solidFill>
            <a:prstDash val="solid"/>
            <a:round/>
            <a:headEnd type="none" w="med" len="med"/>
            <a:tailEnd type="none" w="med" len="med"/>
          </a:ln>
        </p:spPr>
      </p:pic>
      <p:pic>
        <p:nvPicPr>
          <p:cNvPr id="934" name="Shape 934" descr="file (1).png"/>
          <p:cNvPicPr preferRelativeResize="0"/>
          <p:nvPr/>
        </p:nvPicPr>
        <p:blipFill>
          <a:blip r:embed="rId4">
            <a:alphaModFix/>
          </a:blip>
          <a:stretch>
            <a:fillRect/>
          </a:stretch>
        </p:blipFill>
        <p:spPr>
          <a:xfrm>
            <a:off x="7231700" y="3972550"/>
            <a:ext cx="762000" cy="762000"/>
          </a:xfrm>
          <a:prstGeom prst="rect">
            <a:avLst/>
          </a:prstGeom>
          <a:noFill/>
          <a:ln w="28575" cap="flat" cmpd="sng">
            <a:solidFill>
              <a:srgbClr val="FF0000"/>
            </a:solidFill>
            <a:prstDash val="solid"/>
            <a:round/>
            <a:headEnd type="none" w="med" len="med"/>
            <a:tailEnd type="none" w="med" len="med"/>
          </a:ln>
        </p:spPr>
      </p:pic>
      <p:sp>
        <p:nvSpPr>
          <p:cNvPr id="935" name="Shape 935"/>
          <p:cNvSpPr txBox="1">
            <a:spLocks noGrp="1"/>
          </p:cNvSpPr>
          <p:nvPr>
            <p:ph type="body" idx="1"/>
          </p:nvPr>
        </p:nvSpPr>
        <p:spPr>
          <a:xfrm>
            <a:off x="395525" y="5586547"/>
            <a:ext cx="8424600" cy="719100"/>
          </a:xfrm>
          <a:prstGeom prst="rect">
            <a:avLst/>
          </a:prstGeom>
        </p:spPr>
        <p:txBody>
          <a:bodyPr lIns="91425" tIns="91425" rIns="91425" bIns="91425" anchor="t" anchorCtr="0">
            <a:noAutofit/>
          </a:bodyPr>
          <a:lstStyle/>
          <a:p>
            <a:pPr marL="0" lvl="0" indent="457200" rtl="0">
              <a:spcBef>
                <a:spcPts val="0"/>
              </a:spcBef>
              <a:buNone/>
            </a:pPr>
            <a:r>
              <a:rPr lang="zh-TW">
                <a:latin typeface="Arial"/>
                <a:ea typeface="Arial"/>
                <a:cs typeface="Arial"/>
                <a:sym typeface="Arial"/>
              </a:rPr>
              <a:t>[ index2, index3										]</a:t>
            </a:r>
          </a:p>
        </p:txBody>
      </p:sp>
      <p:sp>
        <p:nvSpPr>
          <p:cNvPr id="936" name="Shape 936"/>
          <p:cNvSpPr txBox="1">
            <a:spLocks noGrp="1"/>
          </p:cNvSpPr>
          <p:nvPr>
            <p:ph type="body" idx="1"/>
          </p:nvPr>
        </p:nvSpPr>
        <p:spPr>
          <a:xfrm>
            <a:off x="395525" y="5586547"/>
            <a:ext cx="8424600" cy="719100"/>
          </a:xfrm>
          <a:prstGeom prst="rect">
            <a:avLst/>
          </a:prstGeom>
        </p:spPr>
        <p:txBody>
          <a:bodyPr lIns="91425" tIns="91425" rIns="91425" bIns="91425" anchor="t" anchorCtr="0">
            <a:noAutofit/>
          </a:bodyPr>
          <a:lstStyle/>
          <a:p>
            <a:pPr marL="0" lvl="0" indent="457200" rtl="0">
              <a:spcBef>
                <a:spcPts val="0"/>
              </a:spcBef>
              <a:buNone/>
            </a:pPr>
            <a:r>
              <a:rPr lang="zh-TW">
                <a:latin typeface="Arial"/>
                <a:ea typeface="Arial"/>
                <a:cs typeface="Arial"/>
                <a:sym typeface="Arial"/>
              </a:rPr>
              <a:t>[ index3													]</a:t>
            </a:r>
          </a:p>
        </p:txBody>
      </p:sp>
      <p:sp>
        <p:nvSpPr>
          <p:cNvPr id="937" name="Shape 937"/>
          <p:cNvSpPr txBox="1">
            <a:spLocks noGrp="1"/>
          </p:cNvSpPr>
          <p:nvPr>
            <p:ph type="body" idx="1"/>
          </p:nvPr>
        </p:nvSpPr>
        <p:spPr>
          <a:xfrm>
            <a:off x="395525" y="5586547"/>
            <a:ext cx="8424600" cy="719100"/>
          </a:xfrm>
          <a:prstGeom prst="rect">
            <a:avLst/>
          </a:prstGeom>
        </p:spPr>
        <p:txBody>
          <a:bodyPr lIns="91425" tIns="91425" rIns="91425" bIns="91425" anchor="t" anchorCtr="0">
            <a:noAutofit/>
          </a:bodyPr>
          <a:lstStyle/>
          <a:p>
            <a:pPr marL="0" lvl="0" indent="457200" rtl="0">
              <a:spcBef>
                <a:spcPts val="0"/>
              </a:spcBef>
              <a:buNone/>
            </a:pPr>
            <a:r>
              <a:rPr lang="zh-TW">
                <a:latin typeface="Arial"/>
                <a:ea typeface="Arial"/>
                <a:cs typeface="Arial"/>
                <a:sym typeface="Arial"/>
              </a:rPr>
              <a:t>[ hidden													]</a:t>
            </a:r>
          </a:p>
        </p:txBody>
      </p:sp>
      <p:sp>
        <p:nvSpPr>
          <p:cNvPr id="938" name="Shape 938"/>
          <p:cNvSpPr txBox="1">
            <a:spLocks noGrp="1"/>
          </p:cNvSpPr>
          <p:nvPr>
            <p:ph type="body" idx="1"/>
          </p:nvPr>
        </p:nvSpPr>
        <p:spPr>
          <a:xfrm>
            <a:off x="395525" y="5586547"/>
            <a:ext cx="8424600" cy="719100"/>
          </a:xfrm>
          <a:prstGeom prst="rect">
            <a:avLst/>
          </a:prstGeom>
        </p:spPr>
        <p:txBody>
          <a:bodyPr lIns="91425" tIns="91425" rIns="91425" bIns="91425" anchor="t" anchorCtr="0">
            <a:noAutofit/>
          </a:bodyPr>
          <a:lstStyle/>
          <a:p>
            <a:pPr marL="0" lvl="0" indent="457200" rtl="0">
              <a:spcBef>
                <a:spcPts val="0"/>
              </a:spcBef>
              <a:buNone/>
            </a:pPr>
            <a:r>
              <a:rPr lang="zh-TW">
                <a:latin typeface="Arial"/>
                <a:ea typeface="Arial"/>
                <a:cs typeface="Arial"/>
                <a:sym typeface="Arial"/>
              </a:rPr>
              <a:t>[															]</a:t>
            </a:r>
          </a:p>
        </p:txBody>
      </p:sp>
    </p:spTree>
    <p:extLst>
      <p:ext uri="{BB962C8B-B14F-4D97-AF65-F5344CB8AC3E}">
        <p14:creationId xmlns:p14="http://schemas.microsoft.com/office/powerpoint/2010/main" val="162294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
                                        </p:tgtEl>
                                        <p:attrNameLst>
                                          <p:attrName>style.visibility</p:attrName>
                                        </p:attrNameLst>
                                      </p:cBhvr>
                                      <p:to>
                                        <p:strVal val="visible"/>
                                      </p:to>
                                    </p:set>
                                    <p:animEffect transition="in" filter="fade">
                                      <p:cBhvr>
                                        <p:cTn id="7" dur="1000"/>
                                        <p:tgtEl>
                                          <p:spTgt spid="931"/>
                                        </p:tgtEl>
                                      </p:cBhvr>
                                    </p:animEffect>
                                  </p:childTnLst>
                                </p:cTn>
                              </p:par>
                              <p:par>
                                <p:cTn id="8" presetID="10" presetClass="entr" presetSubtype="0" fill="hold" nodeType="withEffect">
                                  <p:stCondLst>
                                    <p:cond delay="0"/>
                                  </p:stCondLst>
                                  <p:childTnLst>
                                    <p:set>
                                      <p:cBhvr>
                                        <p:cTn id="9" dur="1" fill="hold">
                                          <p:stCondLst>
                                            <p:cond delay="0"/>
                                          </p:stCondLst>
                                        </p:cTn>
                                        <p:tgtEl>
                                          <p:spTgt spid="928"/>
                                        </p:tgtEl>
                                        <p:attrNameLst>
                                          <p:attrName>style.visibility</p:attrName>
                                        </p:attrNameLst>
                                      </p:cBhvr>
                                      <p:to>
                                        <p:strVal val="visible"/>
                                      </p:to>
                                    </p:set>
                                    <p:animEffect transition="in" filter="fade">
                                      <p:cBhvr>
                                        <p:cTn id="10" dur="1000"/>
                                        <p:tgtEl>
                                          <p:spTgt spid="928"/>
                                        </p:tgtEl>
                                      </p:cBhvr>
                                    </p:animEffect>
                                  </p:childTnLst>
                                </p:cTn>
                              </p:par>
                              <p:par>
                                <p:cTn id="11" presetID="10" presetClass="entr" presetSubtype="0" fill="hold" nodeType="withEffect">
                                  <p:stCondLst>
                                    <p:cond delay="0"/>
                                  </p:stCondLst>
                                  <p:childTnLst>
                                    <p:set>
                                      <p:cBhvr>
                                        <p:cTn id="12" dur="1" fill="hold">
                                          <p:stCondLst>
                                            <p:cond delay="0"/>
                                          </p:stCondLst>
                                        </p:cTn>
                                        <p:tgtEl>
                                          <p:spTgt spid="929"/>
                                        </p:tgtEl>
                                        <p:attrNameLst>
                                          <p:attrName>style.visibility</p:attrName>
                                        </p:attrNameLst>
                                      </p:cBhvr>
                                      <p:to>
                                        <p:strVal val="visible"/>
                                      </p:to>
                                    </p:set>
                                    <p:animEffect transition="in" filter="fade">
                                      <p:cBhvr>
                                        <p:cTn id="13" dur="1000"/>
                                        <p:tgtEl>
                                          <p:spTgt spid="929"/>
                                        </p:tgtEl>
                                      </p:cBhvr>
                                    </p:animEffect>
                                  </p:childTnLst>
                                </p:cTn>
                              </p:par>
                              <p:par>
                                <p:cTn id="14" presetID="10" presetClass="entr" presetSubtype="0" fill="hold" nodeType="withEffect">
                                  <p:stCondLst>
                                    <p:cond delay="0"/>
                                  </p:stCondLst>
                                  <p:childTnLst>
                                    <p:set>
                                      <p:cBhvr>
                                        <p:cTn id="15" dur="1" fill="hold">
                                          <p:stCondLst>
                                            <p:cond delay="0"/>
                                          </p:stCondLst>
                                        </p:cTn>
                                        <p:tgtEl>
                                          <p:spTgt spid="935"/>
                                        </p:tgtEl>
                                        <p:attrNameLst>
                                          <p:attrName>style.visibility</p:attrName>
                                        </p:attrNameLst>
                                      </p:cBhvr>
                                      <p:to>
                                        <p:strVal val="visible"/>
                                      </p:to>
                                    </p:set>
                                    <p:animEffect transition="in" filter="fade">
                                      <p:cBhvr>
                                        <p:cTn id="16" dur="1000"/>
                                        <p:tgtEl>
                                          <p:spTgt spid="9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931"/>
                                        </p:tgtEl>
                                      </p:cBhvr>
                                    </p:animEffect>
                                    <p:set>
                                      <p:cBhvr>
                                        <p:cTn id="21" dur="1" fill="hold">
                                          <p:stCondLst>
                                            <p:cond delay="1000"/>
                                          </p:stCondLst>
                                        </p:cTn>
                                        <p:tgtEl>
                                          <p:spTgt spid="93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0"/>
                                        <p:tgtEl>
                                          <p:spTgt spid="928"/>
                                        </p:tgtEl>
                                      </p:cBhvr>
                                    </p:animEffect>
                                    <p:set>
                                      <p:cBhvr>
                                        <p:cTn id="24" dur="1" fill="hold">
                                          <p:stCondLst>
                                            <p:cond delay="1000"/>
                                          </p:stCondLst>
                                        </p:cTn>
                                        <p:tgtEl>
                                          <p:spTgt spid="92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1000"/>
                                        <p:tgtEl>
                                          <p:spTgt spid="929"/>
                                        </p:tgtEl>
                                      </p:cBhvr>
                                    </p:animEffect>
                                    <p:set>
                                      <p:cBhvr>
                                        <p:cTn id="27" dur="1" fill="hold">
                                          <p:stCondLst>
                                            <p:cond delay="1000"/>
                                          </p:stCondLst>
                                        </p:cTn>
                                        <p:tgtEl>
                                          <p:spTgt spid="92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932"/>
                                        </p:tgtEl>
                                        <p:attrNameLst>
                                          <p:attrName>style.visibility</p:attrName>
                                        </p:attrNameLst>
                                      </p:cBhvr>
                                      <p:to>
                                        <p:strVal val="visible"/>
                                      </p:to>
                                    </p:set>
                                    <p:animEffect transition="in" filter="fade">
                                      <p:cBhvr>
                                        <p:cTn id="30" dur="1000"/>
                                        <p:tgtEl>
                                          <p:spTgt spid="932"/>
                                        </p:tgtEl>
                                      </p:cBhvr>
                                    </p:animEffect>
                                  </p:childTnLst>
                                </p:cTn>
                              </p:par>
                              <p:par>
                                <p:cTn id="31" presetID="10" presetClass="entr" presetSubtype="0" fill="hold" nodeType="withEffect">
                                  <p:stCondLst>
                                    <p:cond delay="0"/>
                                  </p:stCondLst>
                                  <p:childTnLst>
                                    <p:set>
                                      <p:cBhvr>
                                        <p:cTn id="32" dur="1" fill="hold">
                                          <p:stCondLst>
                                            <p:cond delay="0"/>
                                          </p:stCondLst>
                                        </p:cTn>
                                        <p:tgtEl>
                                          <p:spTgt spid="936"/>
                                        </p:tgtEl>
                                        <p:attrNameLst>
                                          <p:attrName>style.visibility</p:attrName>
                                        </p:attrNameLst>
                                      </p:cBhvr>
                                      <p:to>
                                        <p:strVal val="visible"/>
                                      </p:to>
                                    </p:set>
                                    <p:animEffect transition="in" filter="fade">
                                      <p:cBhvr>
                                        <p:cTn id="33" dur="1000"/>
                                        <p:tgtEl>
                                          <p:spTgt spid="936"/>
                                        </p:tgtEl>
                                      </p:cBhvr>
                                    </p:animEffect>
                                  </p:childTnLst>
                                </p:cTn>
                              </p:par>
                              <p:par>
                                <p:cTn id="34" presetID="10" presetClass="exit" presetSubtype="0" fill="hold" nodeType="withEffect">
                                  <p:stCondLst>
                                    <p:cond delay="0"/>
                                  </p:stCondLst>
                                  <p:childTnLst>
                                    <p:animEffect transition="out" filter="fade">
                                      <p:cBhvr>
                                        <p:cTn id="35" dur="1000"/>
                                        <p:tgtEl>
                                          <p:spTgt spid="935"/>
                                        </p:tgtEl>
                                      </p:cBhvr>
                                    </p:animEffect>
                                    <p:set>
                                      <p:cBhvr>
                                        <p:cTn id="36" dur="1" fill="hold">
                                          <p:stCondLst>
                                            <p:cond delay="1000"/>
                                          </p:stCondLst>
                                        </p:cTn>
                                        <p:tgtEl>
                                          <p:spTgt spid="93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33"/>
                                        </p:tgtEl>
                                        <p:attrNameLst>
                                          <p:attrName>style.visibility</p:attrName>
                                        </p:attrNameLst>
                                      </p:cBhvr>
                                      <p:to>
                                        <p:strVal val="visible"/>
                                      </p:to>
                                    </p:set>
                                    <p:animEffect transition="in" filter="fade">
                                      <p:cBhvr>
                                        <p:cTn id="41" dur="1000"/>
                                        <p:tgtEl>
                                          <p:spTgt spid="933"/>
                                        </p:tgtEl>
                                      </p:cBhvr>
                                    </p:animEffect>
                                  </p:childTnLst>
                                </p:cTn>
                              </p:par>
                              <p:par>
                                <p:cTn id="42" presetID="10" presetClass="entr" presetSubtype="0" fill="hold" nodeType="withEffect">
                                  <p:stCondLst>
                                    <p:cond delay="0"/>
                                  </p:stCondLst>
                                  <p:childTnLst>
                                    <p:set>
                                      <p:cBhvr>
                                        <p:cTn id="43" dur="1" fill="hold">
                                          <p:stCondLst>
                                            <p:cond delay="0"/>
                                          </p:stCondLst>
                                        </p:cTn>
                                        <p:tgtEl>
                                          <p:spTgt spid="930"/>
                                        </p:tgtEl>
                                        <p:attrNameLst>
                                          <p:attrName>style.visibility</p:attrName>
                                        </p:attrNameLst>
                                      </p:cBhvr>
                                      <p:to>
                                        <p:strVal val="visible"/>
                                      </p:to>
                                    </p:set>
                                    <p:animEffect transition="in" filter="fade">
                                      <p:cBhvr>
                                        <p:cTn id="44" dur="1000"/>
                                        <p:tgtEl>
                                          <p:spTgt spid="930"/>
                                        </p:tgtEl>
                                      </p:cBhvr>
                                    </p:animEffect>
                                  </p:childTnLst>
                                </p:cTn>
                              </p:par>
                              <p:par>
                                <p:cTn id="45" presetID="10" presetClass="exit" presetSubtype="0" fill="hold" nodeType="withEffect">
                                  <p:stCondLst>
                                    <p:cond delay="0"/>
                                  </p:stCondLst>
                                  <p:childTnLst>
                                    <p:animEffect transition="out" filter="fade">
                                      <p:cBhvr>
                                        <p:cTn id="46" dur="1000"/>
                                        <p:tgtEl>
                                          <p:spTgt spid="932"/>
                                        </p:tgtEl>
                                      </p:cBhvr>
                                    </p:animEffect>
                                    <p:set>
                                      <p:cBhvr>
                                        <p:cTn id="47" dur="1" fill="hold">
                                          <p:stCondLst>
                                            <p:cond delay="1000"/>
                                          </p:stCondLst>
                                        </p:cTn>
                                        <p:tgtEl>
                                          <p:spTgt spid="93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0"/>
                                        <p:tgtEl>
                                          <p:spTgt spid="936"/>
                                        </p:tgtEl>
                                      </p:cBhvr>
                                    </p:animEffect>
                                    <p:set>
                                      <p:cBhvr>
                                        <p:cTn id="50" dur="1" fill="hold">
                                          <p:stCondLst>
                                            <p:cond delay="1000"/>
                                          </p:stCondLst>
                                        </p:cTn>
                                        <p:tgtEl>
                                          <p:spTgt spid="936"/>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937"/>
                                        </p:tgtEl>
                                        <p:attrNameLst>
                                          <p:attrName>style.visibility</p:attrName>
                                        </p:attrNameLst>
                                      </p:cBhvr>
                                      <p:to>
                                        <p:strVal val="visible"/>
                                      </p:to>
                                    </p:set>
                                    <p:animEffect transition="in" filter="fade">
                                      <p:cBhvr>
                                        <p:cTn id="53" dur="1000"/>
                                        <p:tgtEl>
                                          <p:spTgt spid="9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4"/>
                                        </p:tgtEl>
                                        <p:attrNameLst>
                                          <p:attrName>style.visibility</p:attrName>
                                        </p:attrNameLst>
                                      </p:cBhvr>
                                      <p:to>
                                        <p:strVal val="visible"/>
                                      </p:to>
                                    </p:set>
                                    <p:animEffect transition="in" filter="fade">
                                      <p:cBhvr>
                                        <p:cTn id="58" dur="1000"/>
                                        <p:tgtEl>
                                          <p:spTgt spid="934"/>
                                        </p:tgtEl>
                                      </p:cBhvr>
                                    </p:animEffect>
                                  </p:childTnLst>
                                </p:cTn>
                              </p:par>
                              <p:par>
                                <p:cTn id="59" presetID="10" presetClass="exit" presetSubtype="0" fill="hold" nodeType="withEffect">
                                  <p:stCondLst>
                                    <p:cond delay="0"/>
                                  </p:stCondLst>
                                  <p:childTnLst>
                                    <p:animEffect transition="out" filter="fade">
                                      <p:cBhvr>
                                        <p:cTn id="60" dur="1000"/>
                                        <p:tgtEl>
                                          <p:spTgt spid="933"/>
                                        </p:tgtEl>
                                      </p:cBhvr>
                                    </p:animEffect>
                                    <p:set>
                                      <p:cBhvr>
                                        <p:cTn id="61" dur="1" fill="hold">
                                          <p:stCondLst>
                                            <p:cond delay="1000"/>
                                          </p:stCondLst>
                                        </p:cTn>
                                        <p:tgtEl>
                                          <p:spTgt spid="93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1000"/>
                                        <p:tgtEl>
                                          <p:spTgt spid="930"/>
                                        </p:tgtEl>
                                      </p:cBhvr>
                                    </p:animEffect>
                                    <p:set>
                                      <p:cBhvr>
                                        <p:cTn id="64" dur="1" fill="hold">
                                          <p:stCondLst>
                                            <p:cond delay="1000"/>
                                          </p:stCondLst>
                                        </p:cTn>
                                        <p:tgtEl>
                                          <p:spTgt spid="93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1000"/>
                                        <p:tgtEl>
                                          <p:spTgt spid="937"/>
                                        </p:tgtEl>
                                      </p:cBhvr>
                                    </p:animEffect>
                                    <p:set>
                                      <p:cBhvr>
                                        <p:cTn id="67" dur="1" fill="hold">
                                          <p:stCondLst>
                                            <p:cond delay="1000"/>
                                          </p:stCondLst>
                                        </p:cTn>
                                        <p:tgtEl>
                                          <p:spTgt spid="937"/>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938"/>
                                        </p:tgtEl>
                                        <p:attrNameLst>
                                          <p:attrName>style.visibility</p:attrName>
                                        </p:attrNameLst>
                                      </p:cBhvr>
                                      <p:to>
                                        <p:strVal val="visible"/>
                                      </p:to>
                                    </p:set>
                                    <p:animEffect transition="in" filter="fade">
                                      <p:cBhvr>
                                        <p:cTn id="70" dur="1000"/>
                                        <p:tgtEl>
                                          <p:spTgt spid="93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1000"/>
                                        <p:tgtEl>
                                          <p:spTgt spid="934"/>
                                        </p:tgtEl>
                                      </p:cBhvr>
                                    </p:animEffect>
                                    <p:set>
                                      <p:cBhvr>
                                        <p:cTn id="75" dur="1" fill="hold">
                                          <p:stCondLst>
                                            <p:cond delay="1000"/>
                                          </p:stCondLst>
                                        </p:cTn>
                                        <p:tgtEl>
                                          <p:spTgt spid="934"/>
                                        </p:tgtEl>
                                        <p:attrNameLst>
                                          <p:attrName>style.visibility</p:attrName>
                                        </p:attrNameLst>
                                      </p:cBhvr>
                                      <p:to>
                                        <p:strVal val="hidden"/>
                                      </p:to>
                                    </p:set>
                                  </p:childTnLst>
                                </p:cTn>
                              </p:par>
                              <p:par>
                                <p:cTn id="76" presetID="10" presetClass="entr" presetSubtype="0" fill="hold" nodeType="withEffect">
                                  <p:stCondLst>
                                    <p:cond delay="0"/>
                                  </p:stCondLst>
                                  <p:childTnLst>
                                    <p:set>
                                      <p:cBhvr>
                                        <p:cTn id="77" dur="1" fill="hold">
                                          <p:stCondLst>
                                            <p:cond delay="0"/>
                                          </p:stCondLst>
                                        </p:cTn>
                                        <p:tgtEl>
                                          <p:spTgt spid="928"/>
                                        </p:tgtEl>
                                        <p:attrNameLst>
                                          <p:attrName>style.visibility</p:attrName>
                                        </p:attrNameLst>
                                      </p:cBhvr>
                                      <p:to>
                                        <p:strVal val="visible"/>
                                      </p:to>
                                    </p:set>
                                    <p:animEffect transition="in" filter="fade">
                                      <p:cBhvr>
                                        <p:cTn id="78" dur="1000"/>
                                        <p:tgtEl>
                                          <p:spTgt spid="928"/>
                                        </p:tgtEl>
                                      </p:cBhvr>
                                    </p:animEffect>
                                  </p:childTnLst>
                                </p:cTn>
                              </p:par>
                              <p:par>
                                <p:cTn id="79" presetID="10" presetClass="entr" presetSubtype="0" fill="hold" nodeType="withEffect">
                                  <p:stCondLst>
                                    <p:cond delay="0"/>
                                  </p:stCondLst>
                                  <p:childTnLst>
                                    <p:set>
                                      <p:cBhvr>
                                        <p:cTn id="80" dur="1" fill="hold">
                                          <p:stCondLst>
                                            <p:cond delay="0"/>
                                          </p:stCondLst>
                                        </p:cTn>
                                        <p:tgtEl>
                                          <p:spTgt spid="929"/>
                                        </p:tgtEl>
                                        <p:attrNameLst>
                                          <p:attrName>style.visibility</p:attrName>
                                        </p:attrNameLst>
                                      </p:cBhvr>
                                      <p:to>
                                        <p:strVal val="visible"/>
                                      </p:to>
                                    </p:set>
                                    <p:animEffect transition="in" filter="fade">
                                      <p:cBhvr>
                                        <p:cTn id="81" dur="1000"/>
                                        <p:tgtEl>
                                          <p:spTgt spid="929"/>
                                        </p:tgtEl>
                                      </p:cBhvr>
                                    </p:animEffect>
                                  </p:childTnLst>
                                </p:cTn>
                              </p:par>
                              <p:par>
                                <p:cTn id="82" presetID="10" presetClass="entr" presetSubtype="0" fill="hold" nodeType="withEffect">
                                  <p:stCondLst>
                                    <p:cond delay="0"/>
                                  </p:stCondLst>
                                  <p:childTnLst>
                                    <p:set>
                                      <p:cBhvr>
                                        <p:cTn id="83" dur="1" fill="hold">
                                          <p:stCondLst>
                                            <p:cond delay="0"/>
                                          </p:stCondLst>
                                        </p:cTn>
                                        <p:tgtEl>
                                          <p:spTgt spid="930"/>
                                        </p:tgtEl>
                                        <p:attrNameLst>
                                          <p:attrName>style.visibility</p:attrName>
                                        </p:attrNameLst>
                                      </p:cBhvr>
                                      <p:to>
                                        <p:strVal val="visible"/>
                                      </p:to>
                                    </p:set>
                                    <p:animEffect transition="in" filter="fade">
                                      <p:cBhvr>
                                        <p:cTn id="84" dur="1000"/>
                                        <p:tgtEl>
                                          <p:spTgt spid="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遍歷網站 - 直到看過所有連結</a:t>
            </a:r>
          </a:p>
        </p:txBody>
      </p:sp>
      <p:sp>
        <p:nvSpPr>
          <p:cNvPr id="945" name="Shape 945"/>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宣告一個 list 儲存即將要送 request 的網址</a:t>
            </a:r>
          </a:p>
          <a:p>
            <a:pPr marL="685800" indent="-457200">
              <a:spcBef>
                <a:spcPts val="0"/>
              </a:spcBef>
            </a:pPr>
            <a:r>
              <a:rPr lang="zh-TW" dirty="0"/>
              <a:t>決定送 request 的中止條件</a:t>
            </a:r>
          </a:p>
        </p:txBody>
      </p:sp>
      <p:sp>
        <p:nvSpPr>
          <p:cNvPr id="946" name="Shape 94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181</a:t>
            </a:fld>
            <a:endParaRPr lang="zh-TW"/>
          </a:p>
        </p:txBody>
      </p:sp>
      <p:sp>
        <p:nvSpPr>
          <p:cNvPr id="947" name="Shape 947"/>
          <p:cNvSpPr txBox="1">
            <a:spLocks noGrp="1"/>
          </p:cNvSpPr>
          <p:nvPr>
            <p:ph type="body" idx="1"/>
          </p:nvPr>
        </p:nvSpPr>
        <p:spPr>
          <a:xfrm>
            <a:off x="395525" y="2398425"/>
            <a:ext cx="8424600" cy="40548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92D050"/>
                </a:solidFill>
                <a:latin typeface="Consolas"/>
                <a:ea typeface="Consolas"/>
                <a:cs typeface="Consolas"/>
                <a:sym typeface="Consolas"/>
              </a:rPr>
              <a:t># 儲存即將要送 request 的網址</a:t>
            </a:r>
          </a:p>
          <a:p>
            <a:pPr marL="142240" lvl="0" rtl="0">
              <a:spcBef>
                <a:spcPts val="0"/>
              </a:spcBef>
              <a:buNone/>
            </a:pPr>
            <a:r>
              <a:rPr lang="zh-TW" sz="2400">
                <a:solidFill>
                  <a:srgbClr val="FFFFFF"/>
                </a:solidFill>
                <a:latin typeface="Consolas"/>
                <a:ea typeface="Consolas"/>
                <a:cs typeface="Consolas"/>
                <a:sym typeface="Consolas"/>
              </a:rPr>
              <a:t>wait_list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a:t>
            </a:r>
            <a:r>
              <a:rPr lang="zh-TW" sz="2400">
                <a:solidFill>
                  <a:srgbClr val="F3AB08"/>
                </a:solidFill>
                <a:latin typeface="Consolas"/>
                <a:ea typeface="Consolas"/>
                <a:cs typeface="Consolas"/>
                <a:sym typeface="Consolas"/>
              </a:rPr>
              <a:t>'https://afuntw.github.io/demo-crawling/demo-page/ex1/index1.html'</a:t>
            </a:r>
            <a:r>
              <a:rPr lang="zh-TW" sz="2400">
                <a:solidFill>
                  <a:srgbClr val="FFFFFF"/>
                </a:solidFill>
                <a:latin typeface="Consolas"/>
                <a:ea typeface="Consolas"/>
                <a:cs typeface="Consolas"/>
                <a:sym typeface="Consolas"/>
              </a:rPr>
              <a:t>]</a:t>
            </a:r>
          </a:p>
          <a:p>
            <a:pPr marL="142240" lvl="0" rtl="0">
              <a:spcBef>
                <a:spcPts val="0"/>
              </a:spcBef>
              <a:buNone/>
            </a:pPr>
            <a:endParaRPr sz="2400">
              <a:solidFill>
                <a:srgbClr val="FFFFFF"/>
              </a:solidFill>
              <a:latin typeface="Consolas"/>
              <a:ea typeface="Consolas"/>
              <a:cs typeface="Consolas"/>
              <a:sym typeface="Consolas"/>
            </a:endParaRPr>
          </a:p>
          <a:p>
            <a:pPr marL="142240" lvl="0" rtl="0">
              <a:spcBef>
                <a:spcPts val="0"/>
              </a:spcBef>
              <a:buNone/>
            </a:pPr>
            <a:r>
              <a:rPr lang="zh-TW" sz="2400">
                <a:solidFill>
                  <a:srgbClr val="92D050"/>
                </a:solidFill>
                <a:latin typeface="Consolas"/>
                <a:ea typeface="Consolas"/>
                <a:cs typeface="Consolas"/>
                <a:sym typeface="Consolas"/>
              </a:rPr>
              <a:t># 當 wait list 裡還有網址的時候...</a:t>
            </a:r>
          </a:p>
          <a:p>
            <a:pPr marL="142240" lvl="0" rtl="0">
              <a:spcBef>
                <a:spcPts val="0"/>
              </a:spcBef>
              <a:buNone/>
            </a:pPr>
            <a:r>
              <a:rPr lang="zh-TW" sz="2400">
                <a:solidFill>
                  <a:srgbClr val="FF0000"/>
                </a:solidFill>
                <a:latin typeface="Consolas"/>
                <a:ea typeface="Consolas"/>
                <a:cs typeface="Consolas"/>
                <a:sym typeface="Consolas"/>
              </a:rPr>
              <a:t>while</a:t>
            </a:r>
            <a:r>
              <a:rPr lang="zh-TW" sz="2400">
                <a:solidFill>
                  <a:srgbClr val="FFFFFF"/>
                </a:solidFill>
                <a:latin typeface="Consolas"/>
                <a:ea typeface="Consolas"/>
                <a:cs typeface="Consolas"/>
                <a:sym typeface="Consolas"/>
              </a:rPr>
              <a:t> wait_list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a:t>
            </a:r>
          </a:p>
          <a:p>
            <a:pPr marL="142240" lvl="0" indent="245109" rtl="0">
              <a:spcBef>
                <a:spcPts val="0"/>
              </a:spcBef>
              <a:buClr>
                <a:schemeClr val="dk1"/>
              </a:buClr>
              <a:buSzPct val="45833"/>
              <a:buFont typeface="Arial"/>
              <a:buNone/>
            </a:pPr>
            <a:r>
              <a:rPr lang="zh-TW" sz="2400">
                <a:solidFill>
                  <a:srgbClr val="92D050"/>
                </a:solidFill>
                <a:latin typeface="Consolas"/>
                <a:ea typeface="Consolas"/>
                <a:cs typeface="Consolas"/>
                <a:sym typeface="Consolas"/>
              </a:rPr>
              <a:t># 送 request 的流程</a:t>
            </a:r>
          </a:p>
        </p:txBody>
      </p:sp>
    </p:spTree>
    <p:extLst>
      <p:ext uri="{BB962C8B-B14F-4D97-AF65-F5344CB8AC3E}">
        <p14:creationId xmlns:p14="http://schemas.microsoft.com/office/powerpoint/2010/main" val="3701550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Shape 95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遍歷網站 - 更新 wait_list 清單</a:t>
            </a:r>
          </a:p>
        </p:txBody>
      </p:sp>
      <p:sp>
        <p:nvSpPr>
          <p:cNvPr id="954" name="Shape 954"/>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457200" lvl="0" indent="-228600" rtl="0">
              <a:spcBef>
                <a:spcPts val="0"/>
              </a:spcBef>
            </a:pPr>
            <a:r>
              <a:rPr lang="zh-TW"/>
              <a:t>從 wait_list 中取出網址</a:t>
            </a:r>
          </a:p>
          <a:p>
            <a:pPr marL="457200" lvl="0" indent="-228600" rtl="0">
              <a:spcBef>
                <a:spcPts val="0"/>
              </a:spcBef>
            </a:pPr>
            <a:r>
              <a:rPr lang="zh-TW"/>
              <a:t>從 wait_list 中刪除已經取出的網址</a:t>
            </a:r>
          </a:p>
          <a:p>
            <a:pPr marL="457200" lvl="0" indent="-228600" rtl="0">
              <a:spcBef>
                <a:spcPts val="0"/>
              </a:spcBef>
            </a:pPr>
            <a:r>
              <a:rPr lang="zh-TW"/>
              <a:t>從 wait_list 中放入新的網址</a:t>
            </a:r>
          </a:p>
        </p:txBody>
      </p:sp>
      <p:sp>
        <p:nvSpPr>
          <p:cNvPr id="955" name="Shape 95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182</a:t>
            </a:fld>
            <a:endParaRPr lang="zh-TW"/>
          </a:p>
        </p:txBody>
      </p:sp>
      <p:sp>
        <p:nvSpPr>
          <p:cNvPr id="956" name="Shape 956"/>
          <p:cNvSpPr txBox="1">
            <a:spLocks noGrp="1"/>
          </p:cNvSpPr>
          <p:nvPr>
            <p:ph type="body" idx="1"/>
          </p:nvPr>
        </p:nvSpPr>
        <p:spPr>
          <a:xfrm>
            <a:off x="395525" y="3085475"/>
            <a:ext cx="8424600" cy="28107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92D050"/>
                </a:solidFill>
                <a:latin typeface="Consolas"/>
                <a:ea typeface="Consolas"/>
                <a:cs typeface="Consolas"/>
                <a:sym typeface="Consolas"/>
              </a:rPr>
              <a:t># 從 wait_list 中取出第一個網址並更新</a:t>
            </a:r>
          </a:p>
          <a:p>
            <a:pPr marL="142240" lvl="0" rtl="0">
              <a:spcBef>
                <a:spcPts val="0"/>
              </a:spcBef>
              <a:buNone/>
            </a:pPr>
            <a:r>
              <a:rPr lang="zh-TW" sz="2400">
                <a:solidFill>
                  <a:srgbClr val="FFFFFF"/>
                </a:solidFill>
                <a:latin typeface="Consolas"/>
                <a:ea typeface="Consolas"/>
                <a:cs typeface="Consolas"/>
                <a:sym typeface="Consolas"/>
              </a:rPr>
              <a:t>url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wait_list.pop(</a:t>
            </a:r>
            <a:r>
              <a:rPr lang="zh-TW" sz="2400">
                <a:solidFill>
                  <a:srgbClr val="A366FF"/>
                </a:solidFill>
                <a:latin typeface="Consolas"/>
                <a:ea typeface="Consolas"/>
                <a:cs typeface="Consolas"/>
                <a:sym typeface="Consolas"/>
              </a:rPr>
              <a:t>0</a:t>
            </a:r>
            <a:r>
              <a:rPr lang="zh-TW" sz="2400">
                <a:solidFill>
                  <a:srgbClr val="FFFFFF"/>
                </a:solidFill>
                <a:latin typeface="Consolas"/>
                <a:ea typeface="Consolas"/>
                <a:cs typeface="Consolas"/>
                <a:sym typeface="Consolas"/>
              </a:rPr>
              <a:t>)</a:t>
            </a:r>
          </a:p>
          <a:p>
            <a:pPr marL="142240" lvl="0" indent="0" rtl="0">
              <a:spcBef>
                <a:spcPts val="0"/>
              </a:spcBef>
              <a:buNone/>
            </a:pPr>
            <a:endParaRPr sz="2400">
              <a:solidFill>
                <a:srgbClr val="FFFFFF"/>
              </a:solidFill>
              <a:latin typeface="Consolas"/>
              <a:ea typeface="Consolas"/>
              <a:cs typeface="Consolas"/>
              <a:sym typeface="Consolas"/>
            </a:endParaRPr>
          </a:p>
          <a:p>
            <a:pPr marL="142240" lvl="0" rtl="0">
              <a:spcBef>
                <a:spcPts val="0"/>
              </a:spcBef>
              <a:buNone/>
            </a:pPr>
            <a:r>
              <a:rPr lang="zh-TW" sz="2400">
                <a:solidFill>
                  <a:srgbClr val="92D050"/>
                </a:solidFill>
                <a:latin typeface="Consolas"/>
                <a:ea typeface="Consolas"/>
                <a:cs typeface="Consolas"/>
                <a:sym typeface="Consolas"/>
              </a:rPr>
              <a:t># 從 wait_list 中放入新的網址</a:t>
            </a:r>
          </a:p>
          <a:p>
            <a:pPr marL="142240" lvl="0" rtl="0">
              <a:spcBef>
                <a:spcPts val="0"/>
              </a:spcBef>
              <a:buNone/>
            </a:pPr>
            <a:r>
              <a:rPr lang="zh-TW" sz="2400">
                <a:solidFill>
                  <a:srgbClr val="FFFFFF"/>
                </a:solidFill>
                <a:latin typeface="Consolas"/>
                <a:ea typeface="Consolas"/>
                <a:cs typeface="Consolas"/>
                <a:sym typeface="Consolas"/>
              </a:rPr>
              <a:t>wait_list.append(new_url)</a:t>
            </a:r>
          </a:p>
        </p:txBody>
      </p:sp>
    </p:spTree>
    <p:extLst>
      <p:ext uri="{BB962C8B-B14F-4D97-AF65-F5344CB8AC3E}">
        <p14:creationId xmlns:p14="http://schemas.microsoft.com/office/powerpoint/2010/main" val="22580735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dirty="0"/>
              <a:t>練習 </a:t>
            </a:r>
            <a:r>
              <a:rPr lang="en-US" altLang="zh-TW" dirty="0"/>
              <a:t>0</a:t>
            </a:r>
            <a:r>
              <a:rPr lang="zh-TW" dirty="0"/>
              <a:t>3: 取得真正的所有標題 (5~8 mins)</a:t>
            </a:r>
          </a:p>
        </p:txBody>
      </p:sp>
      <p:sp>
        <p:nvSpPr>
          <p:cNvPr id="963" name="Shape 963"/>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69850" rtl="0">
              <a:spcBef>
                <a:spcPts val="0"/>
              </a:spcBef>
              <a:buClr>
                <a:srgbClr val="000000"/>
              </a:buClr>
              <a:buSzPct val="39285"/>
              <a:buFont typeface="Arial"/>
              <a:buNone/>
            </a:pPr>
            <a:r>
              <a:rPr lang="zh-TW" dirty="0"/>
              <a:t>目標程式：0</a:t>
            </a:r>
            <a:r>
              <a:rPr lang="en-US" altLang="zh-TW" dirty="0"/>
              <a:t>3</a:t>
            </a:r>
            <a:r>
              <a:rPr lang="zh-TW" dirty="0"/>
              <a:t>_crawling_demo1_hidden.py</a:t>
            </a:r>
          </a:p>
          <a:p>
            <a:pPr marL="0" lvl="0" indent="-69850" rtl="0">
              <a:spcBef>
                <a:spcPts val="0"/>
              </a:spcBef>
              <a:buClr>
                <a:srgbClr val="000000"/>
              </a:buClr>
              <a:buSzPct val="39285"/>
              <a:buFont typeface="Arial"/>
              <a:buNone/>
            </a:pPr>
            <a:r>
              <a:rPr lang="zh-TW" dirty="0"/>
              <a:t>目標網站：</a:t>
            </a:r>
            <a:r>
              <a:rPr lang="zh-TW" u="sng" dirty="0">
                <a:solidFill>
                  <a:schemeClr val="hlink"/>
                </a:solidFill>
                <a:hlinkClick r:id="rId3"/>
              </a:rPr>
              <a:t>demo_website_1</a:t>
            </a:r>
          </a:p>
          <a:p>
            <a:pPr marL="0" lvl="0" indent="-69850" rtl="0">
              <a:spcBef>
                <a:spcPts val="0"/>
              </a:spcBef>
              <a:buClr>
                <a:srgbClr val="000000"/>
              </a:buClr>
              <a:buSzPct val="39285"/>
              <a:buFont typeface="Arial"/>
              <a:buNone/>
            </a:pPr>
            <a:r>
              <a:rPr lang="zh-TW" dirty="0"/>
              <a:t>目標：透過超連結不斷爬取多個網頁的 h1 tag</a:t>
            </a:r>
          </a:p>
          <a:p>
            <a:pPr marL="685800" indent="-457200">
              <a:spcBef>
                <a:spcPts val="0"/>
              </a:spcBef>
            </a:pPr>
            <a:r>
              <a:rPr lang="zh-TW" dirty="0"/>
              <a:t>將需要送 request 的超連結存入等待清單</a:t>
            </a:r>
          </a:p>
          <a:p>
            <a:pPr marL="685800" indent="-457200">
              <a:spcBef>
                <a:spcPts val="0"/>
              </a:spcBef>
            </a:pPr>
            <a:r>
              <a:rPr lang="zh-TW" dirty="0"/>
              <a:t>不斷的拿等待清單的超連結送 request</a:t>
            </a:r>
          </a:p>
        </p:txBody>
      </p:sp>
      <p:sp>
        <p:nvSpPr>
          <p:cNvPr id="964" name="Shape 96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183</a:t>
            </a:fld>
            <a:endParaRPr lang="zh-TW"/>
          </a:p>
        </p:txBody>
      </p:sp>
      <p:pic>
        <p:nvPicPr>
          <p:cNvPr id="965" name="Shape 965"/>
          <p:cNvPicPr preferRelativeResize="0"/>
          <p:nvPr/>
        </p:nvPicPr>
        <p:blipFill>
          <a:blip r:embed="rId4">
            <a:alphaModFix/>
          </a:blip>
          <a:stretch>
            <a:fillRect/>
          </a:stretch>
        </p:blipFill>
        <p:spPr>
          <a:xfrm>
            <a:off x="1065052" y="4097300"/>
            <a:ext cx="7085551" cy="2200950"/>
          </a:xfrm>
          <a:prstGeom prst="rect">
            <a:avLst/>
          </a:prstGeom>
          <a:noFill/>
          <a:ln>
            <a:noFill/>
          </a:ln>
        </p:spPr>
      </p:pic>
    </p:spTree>
    <p:extLst>
      <p:ext uri="{BB962C8B-B14F-4D97-AF65-F5344CB8AC3E}">
        <p14:creationId xmlns:p14="http://schemas.microsoft.com/office/powerpoint/2010/main" val="6846939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Shape 97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現實中網站的超連結設計</a:t>
            </a:r>
          </a:p>
        </p:txBody>
      </p:sp>
      <p:sp>
        <p:nvSpPr>
          <p:cNvPr id="972" name="Shape 972"/>
          <p:cNvSpPr txBox="1">
            <a:spLocks noGrp="1"/>
          </p:cNvSpPr>
          <p:nvPr>
            <p:ph type="body" idx="1"/>
          </p:nvPr>
        </p:nvSpPr>
        <p:spPr>
          <a:xfrm>
            <a:off x="395525" y="1196975"/>
            <a:ext cx="8424600" cy="1526400"/>
          </a:xfrm>
          <a:prstGeom prst="rect">
            <a:avLst/>
          </a:prstGeom>
        </p:spPr>
        <p:txBody>
          <a:bodyPr lIns="91425" tIns="91425" rIns="91425" bIns="91425" anchor="t" anchorCtr="0">
            <a:noAutofit/>
          </a:bodyPr>
          <a:lstStyle/>
          <a:p>
            <a:pPr marL="685800" indent="-457200">
              <a:spcBef>
                <a:spcPts val="0"/>
              </a:spcBef>
            </a:pPr>
            <a:r>
              <a:rPr lang="zh-TW" dirty="0"/>
              <a:t>網頁間可以互相超連結</a:t>
            </a:r>
          </a:p>
          <a:p>
            <a:pPr marL="685800" indent="-457200">
              <a:spcBef>
                <a:spcPts val="0"/>
              </a:spcBef>
            </a:pPr>
            <a:r>
              <a:rPr lang="zh-TW" dirty="0"/>
              <a:t>導覽列</a:t>
            </a:r>
          </a:p>
        </p:txBody>
      </p:sp>
      <p:sp>
        <p:nvSpPr>
          <p:cNvPr id="973" name="Shape 97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184</a:t>
            </a:fld>
            <a:endParaRPr lang="zh-TW"/>
          </a:p>
        </p:txBody>
      </p:sp>
      <p:pic>
        <p:nvPicPr>
          <p:cNvPr id="974" name="Shape 974"/>
          <p:cNvPicPr preferRelativeResize="0"/>
          <p:nvPr/>
        </p:nvPicPr>
        <p:blipFill>
          <a:blip r:embed="rId3">
            <a:alphaModFix/>
          </a:blip>
          <a:stretch>
            <a:fillRect/>
          </a:stretch>
        </p:blipFill>
        <p:spPr>
          <a:xfrm>
            <a:off x="395525" y="2501050"/>
            <a:ext cx="4413824" cy="2834900"/>
          </a:xfrm>
          <a:prstGeom prst="rect">
            <a:avLst/>
          </a:prstGeom>
          <a:noFill/>
          <a:ln>
            <a:noFill/>
          </a:ln>
        </p:spPr>
      </p:pic>
      <p:pic>
        <p:nvPicPr>
          <p:cNvPr id="975" name="Shape 975"/>
          <p:cNvPicPr preferRelativeResize="0"/>
          <p:nvPr/>
        </p:nvPicPr>
        <p:blipFill>
          <a:blip r:embed="rId4">
            <a:alphaModFix/>
          </a:blip>
          <a:stretch>
            <a:fillRect/>
          </a:stretch>
        </p:blipFill>
        <p:spPr>
          <a:xfrm>
            <a:off x="3887425" y="3225525"/>
            <a:ext cx="4728124" cy="3045349"/>
          </a:xfrm>
          <a:prstGeom prst="rect">
            <a:avLst/>
          </a:prstGeom>
          <a:noFill/>
          <a:ln>
            <a:noFill/>
          </a:ln>
        </p:spPr>
      </p:pic>
      <p:sp>
        <p:nvSpPr>
          <p:cNvPr id="976" name="Shape 976"/>
          <p:cNvSpPr/>
          <p:nvPr/>
        </p:nvSpPr>
        <p:spPr>
          <a:xfrm>
            <a:off x="2194800" y="2501050"/>
            <a:ext cx="490800" cy="3846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77" name="Shape 977"/>
          <p:cNvCxnSpPr>
            <a:stCxn id="976" idx="0"/>
            <a:endCxn id="975" idx="0"/>
          </p:cNvCxnSpPr>
          <p:nvPr/>
        </p:nvCxnSpPr>
        <p:spPr>
          <a:xfrm rot="-5400000" flipH="1">
            <a:off x="3983550" y="957700"/>
            <a:ext cx="724500" cy="3811200"/>
          </a:xfrm>
          <a:prstGeom prst="curvedConnector3">
            <a:avLst>
              <a:gd name="adj1" fmla="val -32867"/>
            </a:avLst>
          </a:prstGeom>
          <a:noFill/>
          <a:ln w="38100" cap="flat" cmpd="sng">
            <a:solidFill>
              <a:srgbClr val="FF0000"/>
            </a:solidFill>
            <a:prstDash val="solid"/>
            <a:round/>
            <a:headEnd type="none" w="lg" len="lg"/>
            <a:tailEnd type="triangle" w="lg" len="lg"/>
          </a:ln>
        </p:spPr>
      </p:cxnSp>
      <p:sp>
        <p:nvSpPr>
          <p:cNvPr id="978" name="Shape 978"/>
          <p:cNvSpPr/>
          <p:nvPr/>
        </p:nvSpPr>
        <p:spPr>
          <a:xfrm>
            <a:off x="5382700" y="3236700"/>
            <a:ext cx="490800" cy="3846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79" name="Shape 979"/>
          <p:cNvCxnSpPr>
            <a:endCxn id="974" idx="2"/>
          </p:cNvCxnSpPr>
          <p:nvPr/>
        </p:nvCxnSpPr>
        <p:spPr>
          <a:xfrm flipH="1">
            <a:off x="2602437" y="3632250"/>
            <a:ext cx="3038399" cy="1703700"/>
          </a:xfrm>
          <a:prstGeom prst="curvedConnector4">
            <a:avLst>
              <a:gd name="adj1" fmla="val 16266"/>
              <a:gd name="adj2" fmla="val 113977"/>
            </a:avLst>
          </a:prstGeom>
          <a:noFill/>
          <a:ln w="38100" cap="flat" cmpd="sng">
            <a:solidFill>
              <a:srgbClr val="FF0000"/>
            </a:solidFill>
            <a:prstDash val="solid"/>
            <a:round/>
            <a:headEnd type="none" w="lg" len="lg"/>
            <a:tailEnd type="triangle" w="lg" len="lg"/>
          </a:ln>
        </p:spPr>
      </p:cxnSp>
    </p:spTree>
    <p:extLst>
      <p:ext uri="{BB962C8B-B14F-4D97-AF65-F5344CB8AC3E}">
        <p14:creationId xmlns:p14="http://schemas.microsoft.com/office/powerpoint/2010/main" val="404497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6"/>
                                        </p:tgtEl>
                                        <p:attrNameLst>
                                          <p:attrName>style.visibility</p:attrName>
                                        </p:attrNameLst>
                                      </p:cBhvr>
                                      <p:to>
                                        <p:strVal val="visible"/>
                                      </p:to>
                                    </p:set>
                                    <p:animEffect transition="in" filter="fade">
                                      <p:cBhvr>
                                        <p:cTn id="7" dur="1000"/>
                                        <p:tgtEl>
                                          <p:spTgt spid="976"/>
                                        </p:tgtEl>
                                      </p:cBhvr>
                                    </p:animEffect>
                                  </p:childTnLst>
                                </p:cTn>
                              </p:par>
                              <p:par>
                                <p:cTn id="8" presetID="10" presetClass="entr" presetSubtype="0" fill="hold" nodeType="withEffect">
                                  <p:stCondLst>
                                    <p:cond delay="0"/>
                                  </p:stCondLst>
                                  <p:childTnLst>
                                    <p:set>
                                      <p:cBhvr>
                                        <p:cTn id="9" dur="1" fill="hold">
                                          <p:stCondLst>
                                            <p:cond delay="0"/>
                                          </p:stCondLst>
                                        </p:cTn>
                                        <p:tgtEl>
                                          <p:spTgt spid="977"/>
                                        </p:tgtEl>
                                        <p:attrNameLst>
                                          <p:attrName>style.visibility</p:attrName>
                                        </p:attrNameLst>
                                      </p:cBhvr>
                                      <p:to>
                                        <p:strVal val="visible"/>
                                      </p:to>
                                    </p:set>
                                    <p:animEffect transition="in" filter="fade">
                                      <p:cBhvr>
                                        <p:cTn id="10" dur="1000"/>
                                        <p:tgtEl>
                                          <p:spTgt spid="977"/>
                                        </p:tgtEl>
                                      </p:cBhvr>
                                    </p:animEffect>
                                  </p:childTnLst>
                                </p:cTn>
                              </p:par>
                              <p:par>
                                <p:cTn id="11" presetID="10" presetClass="entr" presetSubtype="0" fill="hold" nodeType="withEffect">
                                  <p:stCondLst>
                                    <p:cond delay="0"/>
                                  </p:stCondLst>
                                  <p:childTnLst>
                                    <p:set>
                                      <p:cBhvr>
                                        <p:cTn id="12" dur="1" fill="hold">
                                          <p:stCondLst>
                                            <p:cond delay="0"/>
                                          </p:stCondLst>
                                        </p:cTn>
                                        <p:tgtEl>
                                          <p:spTgt spid="975"/>
                                        </p:tgtEl>
                                        <p:attrNameLst>
                                          <p:attrName>style.visibility</p:attrName>
                                        </p:attrNameLst>
                                      </p:cBhvr>
                                      <p:to>
                                        <p:strVal val="visible"/>
                                      </p:to>
                                    </p:set>
                                    <p:animEffect transition="in" filter="fade">
                                      <p:cBhvr>
                                        <p:cTn id="13" dur="1000"/>
                                        <p:tgtEl>
                                          <p:spTgt spid="97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976"/>
                                        </p:tgtEl>
                                      </p:cBhvr>
                                    </p:animEffect>
                                    <p:set>
                                      <p:cBhvr>
                                        <p:cTn id="18" dur="1" fill="hold">
                                          <p:stCondLst>
                                            <p:cond delay="1000"/>
                                          </p:stCondLst>
                                        </p:cTn>
                                        <p:tgtEl>
                                          <p:spTgt spid="97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1000"/>
                                        <p:tgtEl>
                                          <p:spTgt spid="977"/>
                                        </p:tgtEl>
                                      </p:cBhvr>
                                    </p:animEffect>
                                    <p:set>
                                      <p:cBhvr>
                                        <p:cTn id="21" dur="1" fill="hold">
                                          <p:stCondLst>
                                            <p:cond delay="1000"/>
                                          </p:stCondLst>
                                        </p:cTn>
                                        <p:tgtEl>
                                          <p:spTgt spid="97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978"/>
                                        </p:tgtEl>
                                        <p:attrNameLst>
                                          <p:attrName>style.visibility</p:attrName>
                                        </p:attrNameLst>
                                      </p:cBhvr>
                                      <p:to>
                                        <p:strVal val="visible"/>
                                      </p:to>
                                    </p:set>
                                    <p:animEffect transition="in" filter="fade">
                                      <p:cBhvr>
                                        <p:cTn id="24" dur="1000"/>
                                        <p:tgtEl>
                                          <p:spTgt spid="978"/>
                                        </p:tgtEl>
                                      </p:cBhvr>
                                    </p:animEffect>
                                  </p:childTnLst>
                                </p:cTn>
                              </p:par>
                              <p:par>
                                <p:cTn id="25" presetID="10"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Shape 98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遍歷網站的迴圈問題</a:t>
            </a:r>
          </a:p>
        </p:txBody>
      </p:sp>
      <p:sp>
        <p:nvSpPr>
          <p:cNvPr id="986" name="Shape 98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185</a:t>
            </a:fld>
            <a:endParaRPr lang="zh-TW"/>
          </a:p>
        </p:txBody>
      </p:sp>
      <p:pic>
        <p:nvPicPr>
          <p:cNvPr id="987" name="Shape 987"/>
          <p:cNvPicPr preferRelativeResize="0"/>
          <p:nvPr/>
        </p:nvPicPr>
        <p:blipFill>
          <a:blip r:embed="rId3">
            <a:alphaModFix/>
          </a:blip>
          <a:stretch>
            <a:fillRect/>
          </a:stretch>
        </p:blipFill>
        <p:spPr>
          <a:xfrm>
            <a:off x="539550" y="1126950"/>
            <a:ext cx="3807600" cy="2445524"/>
          </a:xfrm>
          <a:prstGeom prst="rect">
            <a:avLst/>
          </a:prstGeom>
          <a:noFill/>
          <a:ln>
            <a:noFill/>
          </a:ln>
        </p:spPr>
      </p:pic>
      <p:pic>
        <p:nvPicPr>
          <p:cNvPr id="988" name="Shape 988"/>
          <p:cNvPicPr preferRelativeResize="0"/>
          <p:nvPr/>
        </p:nvPicPr>
        <p:blipFill>
          <a:blip r:embed="rId4">
            <a:alphaModFix/>
          </a:blip>
          <a:stretch>
            <a:fillRect/>
          </a:stretch>
        </p:blipFill>
        <p:spPr>
          <a:xfrm>
            <a:off x="539550" y="3818422"/>
            <a:ext cx="3807599" cy="2452453"/>
          </a:xfrm>
          <a:prstGeom prst="rect">
            <a:avLst/>
          </a:prstGeom>
          <a:noFill/>
          <a:ln>
            <a:noFill/>
          </a:ln>
        </p:spPr>
      </p:pic>
      <p:sp>
        <p:nvSpPr>
          <p:cNvPr id="989" name="Shape 989"/>
          <p:cNvSpPr txBox="1">
            <a:spLocks noGrp="1"/>
          </p:cNvSpPr>
          <p:nvPr>
            <p:ph type="body" idx="1"/>
          </p:nvPr>
        </p:nvSpPr>
        <p:spPr>
          <a:xfrm>
            <a:off x="4572000" y="1126950"/>
            <a:ext cx="4248000" cy="5143800"/>
          </a:xfrm>
          <a:prstGeom prst="rect">
            <a:avLst/>
          </a:prstGeom>
        </p:spPr>
        <p:txBody>
          <a:bodyPr lIns="91425" tIns="91425" rIns="91425" bIns="91425" anchor="t" anchorCtr="0">
            <a:noAutofit/>
          </a:bodyPr>
          <a:lstStyle/>
          <a:p>
            <a:pPr marL="0" lvl="0" indent="0" rtl="0">
              <a:spcBef>
                <a:spcPts val="0"/>
              </a:spcBef>
              <a:buNone/>
            </a:pPr>
            <a:r>
              <a:rPr lang="zh-TW" dirty="0"/>
              <a:t>wait list</a:t>
            </a:r>
          </a:p>
          <a:p>
            <a:pPr marL="685800" indent="-457200">
              <a:spcBef>
                <a:spcPts val="0"/>
              </a:spcBef>
            </a:pPr>
            <a:r>
              <a:rPr lang="zh-TW" dirty="0"/>
              <a:t>About</a:t>
            </a:r>
          </a:p>
          <a:p>
            <a:pPr marL="685800" indent="-457200">
              <a:spcBef>
                <a:spcPts val="0"/>
              </a:spcBef>
            </a:pPr>
            <a:r>
              <a:rPr lang="zh-TW" dirty="0"/>
              <a:t>Contact</a:t>
            </a:r>
          </a:p>
        </p:txBody>
      </p:sp>
      <p:sp>
        <p:nvSpPr>
          <p:cNvPr id="990" name="Shape 990"/>
          <p:cNvSpPr txBox="1">
            <a:spLocks noGrp="1"/>
          </p:cNvSpPr>
          <p:nvPr>
            <p:ph type="body" idx="1"/>
          </p:nvPr>
        </p:nvSpPr>
        <p:spPr>
          <a:xfrm>
            <a:off x="4569667" y="1126312"/>
            <a:ext cx="4248000" cy="5143800"/>
          </a:xfrm>
          <a:prstGeom prst="rect">
            <a:avLst/>
          </a:prstGeom>
        </p:spPr>
        <p:txBody>
          <a:bodyPr lIns="91425" tIns="91425" rIns="91425" bIns="91425" anchor="t" anchorCtr="0">
            <a:noAutofit/>
          </a:bodyPr>
          <a:lstStyle/>
          <a:p>
            <a:pPr marL="0" lvl="0" indent="0" rtl="0">
              <a:spcBef>
                <a:spcPts val="0"/>
              </a:spcBef>
              <a:buNone/>
            </a:pPr>
            <a:r>
              <a:rPr lang="zh-TW" dirty="0"/>
              <a:t>wait list</a:t>
            </a:r>
          </a:p>
          <a:p>
            <a:pPr marL="685800" indent="-457200">
              <a:spcBef>
                <a:spcPts val="0"/>
              </a:spcBef>
            </a:pPr>
            <a:r>
              <a:rPr lang="zh-TW" dirty="0"/>
              <a:t>Contact</a:t>
            </a:r>
          </a:p>
        </p:txBody>
      </p:sp>
      <p:sp>
        <p:nvSpPr>
          <p:cNvPr id="991" name="Shape 991"/>
          <p:cNvSpPr txBox="1">
            <a:spLocks noGrp="1"/>
          </p:cNvSpPr>
          <p:nvPr>
            <p:ph type="body" idx="1"/>
          </p:nvPr>
        </p:nvSpPr>
        <p:spPr>
          <a:xfrm>
            <a:off x="4569667" y="1125036"/>
            <a:ext cx="4248000" cy="2445600"/>
          </a:xfrm>
          <a:prstGeom prst="rect">
            <a:avLst/>
          </a:prstGeom>
        </p:spPr>
        <p:txBody>
          <a:bodyPr lIns="91425" tIns="91425" rIns="91425" bIns="91425" anchor="t" anchorCtr="0">
            <a:noAutofit/>
          </a:bodyPr>
          <a:lstStyle/>
          <a:p>
            <a:pPr marL="0" lvl="0" indent="0" rtl="0">
              <a:spcBef>
                <a:spcPts val="0"/>
              </a:spcBef>
              <a:buNone/>
            </a:pPr>
            <a:r>
              <a:rPr lang="zh-TW" dirty="0"/>
              <a:t>wait list</a:t>
            </a:r>
          </a:p>
          <a:p>
            <a:pPr marL="685800" indent="-457200">
              <a:spcBef>
                <a:spcPts val="0"/>
              </a:spcBef>
            </a:pPr>
            <a:r>
              <a:rPr lang="zh-TW" dirty="0"/>
              <a:t>Contact</a:t>
            </a:r>
          </a:p>
          <a:p>
            <a:pPr marL="685800" indent="-457200">
              <a:spcBef>
                <a:spcPts val="0"/>
              </a:spcBef>
            </a:pPr>
            <a:r>
              <a:rPr lang="zh-TW" dirty="0"/>
              <a:t>Home</a:t>
            </a:r>
          </a:p>
          <a:p>
            <a:pPr marL="685800" indent="-457200">
              <a:spcBef>
                <a:spcPts val="0"/>
              </a:spcBef>
            </a:pPr>
            <a:r>
              <a:rPr lang="zh-TW" dirty="0"/>
              <a:t>Contact</a:t>
            </a:r>
          </a:p>
        </p:txBody>
      </p:sp>
      <p:sp>
        <p:nvSpPr>
          <p:cNvPr id="992" name="Shape 992"/>
          <p:cNvSpPr/>
          <p:nvPr/>
        </p:nvSpPr>
        <p:spPr>
          <a:xfrm>
            <a:off x="2123600" y="1129450"/>
            <a:ext cx="409500" cy="3333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3" name="Shape 993"/>
          <p:cNvSpPr/>
          <p:nvPr/>
        </p:nvSpPr>
        <p:spPr>
          <a:xfrm>
            <a:off x="2580800" y="1129450"/>
            <a:ext cx="409500" cy="3333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4" name="Shape 994"/>
          <p:cNvSpPr/>
          <p:nvPr/>
        </p:nvSpPr>
        <p:spPr>
          <a:xfrm>
            <a:off x="1714100" y="3794950"/>
            <a:ext cx="409500" cy="3333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5" name="Shape 995"/>
          <p:cNvSpPr/>
          <p:nvPr/>
        </p:nvSpPr>
        <p:spPr>
          <a:xfrm>
            <a:off x="2668275" y="3794950"/>
            <a:ext cx="409500" cy="3333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6" name="Shape 996"/>
          <p:cNvSpPr txBox="1">
            <a:spLocks noGrp="1"/>
          </p:cNvSpPr>
          <p:nvPr>
            <p:ph type="body" idx="1"/>
          </p:nvPr>
        </p:nvSpPr>
        <p:spPr>
          <a:xfrm>
            <a:off x="4459650" y="3825788"/>
            <a:ext cx="4472700" cy="2445600"/>
          </a:xfrm>
          <a:prstGeom prst="rect">
            <a:avLst/>
          </a:prstGeom>
        </p:spPr>
        <p:txBody>
          <a:bodyPr lIns="91425" tIns="91425" rIns="91425" bIns="91425" anchor="t" anchorCtr="0">
            <a:noAutofit/>
          </a:bodyPr>
          <a:lstStyle/>
          <a:p>
            <a:pPr marL="742950" indent="-514350">
              <a:spcBef>
                <a:spcPts val="0"/>
              </a:spcBef>
              <a:buFont typeface="+mj-lt"/>
              <a:buAutoNum type="arabicPeriod"/>
            </a:pPr>
            <a:r>
              <a:rPr lang="zh-TW" dirty="0"/>
              <a:t>wait list 有重複 URL</a:t>
            </a:r>
          </a:p>
          <a:p>
            <a:pPr marL="742950" lvl="0" indent="-514350" rtl="0">
              <a:spcBef>
                <a:spcPts val="0"/>
              </a:spcBef>
              <a:buFont typeface="+mj-lt"/>
              <a:buAutoNum type="arabicPeriod"/>
            </a:pPr>
            <a:r>
              <a:rPr lang="zh-TW" dirty="0"/>
              <a:t>打算對 Home 重複存取</a:t>
            </a:r>
          </a:p>
        </p:txBody>
      </p:sp>
    </p:spTree>
    <p:extLst>
      <p:ext uri="{BB962C8B-B14F-4D97-AF65-F5344CB8AC3E}">
        <p14:creationId xmlns:p14="http://schemas.microsoft.com/office/powerpoint/2010/main" val="312062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8"/>
                                        </p:tgtEl>
                                        <p:attrNameLst>
                                          <p:attrName>style.visibility</p:attrName>
                                        </p:attrNameLst>
                                      </p:cBhvr>
                                      <p:to>
                                        <p:strVal val="visible"/>
                                      </p:to>
                                    </p:set>
                                    <p:animEffect transition="in" filter="fade">
                                      <p:cBhvr>
                                        <p:cTn id="7" dur="1000"/>
                                        <p:tgtEl>
                                          <p:spTgt spid="988"/>
                                        </p:tgtEl>
                                      </p:cBhvr>
                                    </p:animEffect>
                                  </p:childTnLst>
                                </p:cTn>
                              </p:par>
                              <p:par>
                                <p:cTn id="8" presetID="10" presetClass="entr" presetSubtype="0" fill="hold" nodeType="withEffect">
                                  <p:stCondLst>
                                    <p:cond delay="0"/>
                                  </p:stCondLst>
                                  <p:childTnLst>
                                    <p:set>
                                      <p:cBhvr>
                                        <p:cTn id="9" dur="1" fill="hold">
                                          <p:stCondLst>
                                            <p:cond delay="0"/>
                                          </p:stCondLst>
                                        </p:cTn>
                                        <p:tgtEl>
                                          <p:spTgt spid="990"/>
                                        </p:tgtEl>
                                        <p:attrNameLst>
                                          <p:attrName>style.visibility</p:attrName>
                                        </p:attrNameLst>
                                      </p:cBhvr>
                                      <p:to>
                                        <p:strVal val="visible"/>
                                      </p:to>
                                    </p:set>
                                    <p:animEffect transition="in" filter="fade">
                                      <p:cBhvr>
                                        <p:cTn id="10" dur="1000"/>
                                        <p:tgtEl>
                                          <p:spTgt spid="990"/>
                                        </p:tgtEl>
                                      </p:cBhvr>
                                    </p:animEffect>
                                  </p:childTnLst>
                                </p:cTn>
                              </p:par>
                              <p:par>
                                <p:cTn id="11" presetID="10" presetClass="exit" presetSubtype="0" fill="hold" nodeType="withEffect">
                                  <p:stCondLst>
                                    <p:cond delay="0"/>
                                  </p:stCondLst>
                                  <p:childTnLst>
                                    <p:animEffect transition="out" filter="fade">
                                      <p:cBhvr>
                                        <p:cTn id="12" dur="1000"/>
                                        <p:tgtEl>
                                          <p:spTgt spid="989"/>
                                        </p:tgtEl>
                                      </p:cBhvr>
                                    </p:animEffect>
                                    <p:set>
                                      <p:cBhvr>
                                        <p:cTn id="13" dur="1" fill="hold">
                                          <p:stCondLst>
                                            <p:cond delay="1000"/>
                                          </p:stCondLst>
                                        </p:cTn>
                                        <p:tgtEl>
                                          <p:spTgt spid="98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1000"/>
                                        <p:tgtEl>
                                          <p:spTgt spid="992"/>
                                        </p:tgtEl>
                                      </p:cBhvr>
                                    </p:animEffect>
                                    <p:set>
                                      <p:cBhvr>
                                        <p:cTn id="16" dur="1" fill="hold">
                                          <p:stCondLst>
                                            <p:cond delay="1000"/>
                                          </p:stCondLst>
                                        </p:cTn>
                                        <p:tgtEl>
                                          <p:spTgt spid="99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1000"/>
                                        <p:tgtEl>
                                          <p:spTgt spid="993"/>
                                        </p:tgtEl>
                                      </p:cBhvr>
                                    </p:animEffect>
                                    <p:set>
                                      <p:cBhvr>
                                        <p:cTn id="19" dur="1" fill="hold">
                                          <p:stCondLst>
                                            <p:cond delay="1000"/>
                                          </p:stCondLst>
                                        </p:cTn>
                                        <p:tgtEl>
                                          <p:spTgt spid="99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91"/>
                                        </p:tgtEl>
                                        <p:attrNameLst>
                                          <p:attrName>style.visibility</p:attrName>
                                        </p:attrNameLst>
                                      </p:cBhvr>
                                      <p:to>
                                        <p:strVal val="visible"/>
                                      </p:to>
                                    </p:set>
                                    <p:animEffect transition="in" filter="fade">
                                      <p:cBhvr>
                                        <p:cTn id="24" dur="1000"/>
                                        <p:tgtEl>
                                          <p:spTgt spid="991"/>
                                        </p:tgtEl>
                                      </p:cBhvr>
                                    </p:animEffect>
                                  </p:childTnLst>
                                </p:cTn>
                              </p:par>
                              <p:par>
                                <p:cTn id="25" presetID="10" presetClass="exit" presetSubtype="0" fill="hold" nodeType="withEffect">
                                  <p:stCondLst>
                                    <p:cond delay="0"/>
                                  </p:stCondLst>
                                  <p:childTnLst>
                                    <p:animEffect transition="out" filter="fade">
                                      <p:cBhvr>
                                        <p:cTn id="26" dur="1000"/>
                                        <p:tgtEl>
                                          <p:spTgt spid="990"/>
                                        </p:tgtEl>
                                      </p:cBhvr>
                                    </p:animEffect>
                                    <p:set>
                                      <p:cBhvr>
                                        <p:cTn id="27" dur="1" fill="hold">
                                          <p:stCondLst>
                                            <p:cond delay="1000"/>
                                          </p:stCondLst>
                                        </p:cTn>
                                        <p:tgtEl>
                                          <p:spTgt spid="990"/>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994"/>
                                        </p:tgtEl>
                                        <p:attrNameLst>
                                          <p:attrName>style.visibility</p:attrName>
                                        </p:attrNameLst>
                                      </p:cBhvr>
                                      <p:to>
                                        <p:strVal val="visible"/>
                                      </p:to>
                                    </p:set>
                                    <p:animEffect transition="in" filter="fade">
                                      <p:cBhvr>
                                        <p:cTn id="30" dur="1000"/>
                                        <p:tgtEl>
                                          <p:spTgt spid="994"/>
                                        </p:tgtEl>
                                      </p:cBhvr>
                                    </p:animEffect>
                                  </p:childTnLst>
                                </p:cTn>
                              </p:par>
                              <p:par>
                                <p:cTn id="31" presetID="10" presetClass="entr" presetSubtype="0" fill="hold" nodeType="withEffect">
                                  <p:stCondLst>
                                    <p:cond delay="0"/>
                                  </p:stCondLst>
                                  <p:childTnLst>
                                    <p:set>
                                      <p:cBhvr>
                                        <p:cTn id="32" dur="1" fill="hold">
                                          <p:stCondLst>
                                            <p:cond delay="0"/>
                                          </p:stCondLst>
                                        </p:cTn>
                                        <p:tgtEl>
                                          <p:spTgt spid="995"/>
                                        </p:tgtEl>
                                        <p:attrNameLst>
                                          <p:attrName>style.visibility</p:attrName>
                                        </p:attrNameLst>
                                      </p:cBhvr>
                                      <p:to>
                                        <p:strVal val="visible"/>
                                      </p:to>
                                    </p:set>
                                    <p:animEffect transition="in" filter="fade">
                                      <p:cBhvr>
                                        <p:cTn id="33" dur="1000"/>
                                        <p:tgtEl>
                                          <p:spTgt spid="99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96"/>
                                        </p:tgtEl>
                                        <p:attrNameLst>
                                          <p:attrName>style.visibility</p:attrName>
                                        </p:attrNameLst>
                                      </p:cBhvr>
                                      <p:to>
                                        <p:strVal val="visible"/>
                                      </p:to>
                                    </p:set>
                                    <p:animEffect transition="in" filter="fade">
                                      <p:cBhvr>
                                        <p:cTn id="38" dur="1000"/>
                                        <p:tgtEl>
                                          <p:spTgt spid="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Shape 100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解決遍歷網站的迴圈問題</a:t>
            </a:r>
          </a:p>
        </p:txBody>
      </p:sp>
      <p:sp>
        <p:nvSpPr>
          <p:cNvPr id="1003" name="Shape 1003"/>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建立一個已經送過 request 的清單 viewed_list</a:t>
            </a:r>
          </a:p>
          <a:p>
            <a:pPr marL="685800" indent="-457200">
              <a:spcBef>
                <a:spcPts val="0"/>
              </a:spcBef>
            </a:pPr>
            <a:r>
              <a:rPr lang="zh-TW" dirty="0"/>
              <a:t>wait_list 裏面也不能有重複的 URL</a:t>
            </a:r>
          </a:p>
        </p:txBody>
      </p:sp>
      <p:sp>
        <p:nvSpPr>
          <p:cNvPr id="1004" name="Shape 100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186</a:t>
            </a:fld>
            <a:endParaRPr lang="zh-TW"/>
          </a:p>
        </p:txBody>
      </p:sp>
      <p:sp>
        <p:nvSpPr>
          <p:cNvPr id="1005" name="Shape 1005"/>
          <p:cNvSpPr txBox="1">
            <a:spLocks noGrp="1"/>
          </p:cNvSpPr>
          <p:nvPr>
            <p:ph type="body" idx="1"/>
          </p:nvPr>
        </p:nvSpPr>
        <p:spPr>
          <a:xfrm>
            <a:off x="395525" y="2410925"/>
            <a:ext cx="8424600" cy="39600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FFFF"/>
                </a:solidFill>
                <a:latin typeface="Consolas"/>
                <a:ea typeface="Consolas"/>
                <a:cs typeface="Consolas"/>
                <a:sym typeface="Consolas"/>
              </a:rPr>
              <a:t>viewed_list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a:t>
            </a:r>
          </a:p>
          <a:p>
            <a:pPr marL="142240" lvl="0" rtl="0">
              <a:spcBef>
                <a:spcPts val="0"/>
              </a:spcBef>
              <a:buNone/>
            </a:pPr>
            <a:r>
              <a:rPr lang="zh-TW" sz="2400">
                <a:solidFill>
                  <a:srgbClr val="92D050"/>
                </a:solidFill>
                <a:latin typeface="Consolas"/>
                <a:ea typeface="Consolas"/>
                <a:cs typeface="Consolas"/>
                <a:sym typeface="Consolas"/>
              </a:rPr>
              <a:t># 將送過 request 的網址存入 viewed_list</a:t>
            </a:r>
          </a:p>
          <a:p>
            <a:pPr marL="142240" lvl="0" rtl="0">
              <a:spcBef>
                <a:spcPts val="0"/>
              </a:spcBef>
              <a:buNone/>
            </a:pPr>
            <a:r>
              <a:rPr lang="zh-TW" sz="2400">
                <a:solidFill>
                  <a:srgbClr val="FFFFFF"/>
                </a:solidFill>
                <a:latin typeface="Consolas"/>
                <a:ea typeface="Consolas"/>
                <a:cs typeface="Consolas"/>
                <a:sym typeface="Consolas"/>
              </a:rPr>
              <a:t>viewed_list.append(url)</a:t>
            </a:r>
          </a:p>
          <a:p>
            <a:pPr marL="0" lvl="0" indent="0" rtl="0">
              <a:spcBef>
                <a:spcPts val="0"/>
              </a:spcBef>
              <a:buNone/>
            </a:pPr>
            <a:endParaRPr sz="2400">
              <a:solidFill>
                <a:srgbClr val="92D050"/>
              </a:solidFill>
              <a:latin typeface="Consolas"/>
              <a:ea typeface="Consolas"/>
              <a:cs typeface="Consolas"/>
              <a:sym typeface="Consolas"/>
            </a:endParaRPr>
          </a:p>
          <a:p>
            <a:pPr marL="142240" lvl="0" rtl="0">
              <a:spcBef>
                <a:spcPts val="0"/>
              </a:spcBef>
              <a:buNone/>
            </a:pPr>
            <a:r>
              <a:rPr lang="zh-TW" sz="2400">
                <a:solidFill>
                  <a:srgbClr val="92D050"/>
                </a:solidFill>
                <a:latin typeface="Consolas"/>
                <a:ea typeface="Consolas"/>
                <a:cs typeface="Consolas"/>
                <a:sym typeface="Consolas"/>
              </a:rPr>
              <a:t># 檢查新網址沒有出現在 wait_list 與 viewed_list</a:t>
            </a:r>
          </a:p>
          <a:p>
            <a:pPr marL="142240" lvl="0" rtl="0">
              <a:spcBef>
                <a:spcPts val="0"/>
              </a:spcBef>
              <a:buNone/>
            </a:pPr>
            <a:r>
              <a:rPr lang="zh-TW" sz="2400">
                <a:solidFill>
                  <a:srgbClr val="FF0000"/>
                </a:solidFill>
                <a:latin typeface="Consolas"/>
                <a:ea typeface="Consolas"/>
                <a:cs typeface="Consolas"/>
                <a:sym typeface="Consolas"/>
              </a:rPr>
              <a:t>if</a:t>
            </a:r>
            <a:r>
              <a:rPr lang="zh-TW" sz="2400">
                <a:solidFill>
                  <a:srgbClr val="FFFFFF"/>
                </a:solidFill>
                <a:latin typeface="Consolas"/>
                <a:ea typeface="Consolas"/>
                <a:cs typeface="Consolas"/>
                <a:sym typeface="Consolas"/>
              </a:rPr>
              <a:t> new_url </a:t>
            </a:r>
            <a:r>
              <a:rPr lang="zh-TW" sz="2400">
                <a:solidFill>
                  <a:srgbClr val="FF0000"/>
                </a:solidFill>
                <a:latin typeface="Consolas"/>
                <a:ea typeface="Consolas"/>
                <a:cs typeface="Consolas"/>
                <a:sym typeface="Consolas"/>
              </a:rPr>
              <a:t>not in</a:t>
            </a:r>
            <a:r>
              <a:rPr lang="zh-TW" sz="2400">
                <a:solidFill>
                  <a:srgbClr val="FFFFFF"/>
                </a:solidFill>
                <a:latin typeface="Consolas"/>
                <a:ea typeface="Consolas"/>
                <a:cs typeface="Consolas"/>
                <a:sym typeface="Consolas"/>
              </a:rPr>
              <a:t> wait_list </a:t>
            </a:r>
            <a:r>
              <a:rPr lang="zh-TW" sz="2400">
                <a:solidFill>
                  <a:srgbClr val="FF0000"/>
                </a:solidFill>
                <a:latin typeface="Consolas"/>
                <a:ea typeface="Consolas"/>
                <a:cs typeface="Consolas"/>
                <a:sym typeface="Consolas"/>
              </a:rPr>
              <a:t>and</a:t>
            </a:r>
            <a:r>
              <a:rPr lang="zh-TW" sz="2400">
                <a:solidFill>
                  <a:srgbClr val="FFFFFF"/>
                </a:solidFill>
                <a:latin typeface="Consolas"/>
                <a:ea typeface="Consolas"/>
                <a:cs typeface="Consolas"/>
                <a:sym typeface="Consolas"/>
              </a:rPr>
              <a:t> new_url </a:t>
            </a:r>
            <a:r>
              <a:rPr lang="zh-TW" sz="2400">
                <a:solidFill>
                  <a:srgbClr val="FF0000"/>
                </a:solidFill>
                <a:latin typeface="Consolas"/>
                <a:ea typeface="Consolas"/>
                <a:cs typeface="Consolas"/>
                <a:sym typeface="Consolas"/>
              </a:rPr>
              <a:t>not in</a:t>
            </a:r>
            <a:r>
              <a:rPr lang="zh-TW" sz="2400">
                <a:solidFill>
                  <a:srgbClr val="FFFFFF"/>
                </a:solidFill>
                <a:latin typeface="Consolas"/>
                <a:ea typeface="Consolas"/>
                <a:cs typeface="Consolas"/>
                <a:sym typeface="Consolas"/>
              </a:rPr>
              <a:t> viewed_list:</a:t>
            </a:r>
          </a:p>
          <a:p>
            <a:pPr marL="142240" lvl="0" indent="314960" rtl="0">
              <a:spcBef>
                <a:spcPts val="0"/>
              </a:spcBef>
              <a:buNone/>
            </a:pPr>
            <a:r>
              <a:rPr lang="zh-TW" sz="2400">
                <a:solidFill>
                  <a:srgbClr val="FFFFFF"/>
                </a:solidFill>
                <a:latin typeface="Consolas"/>
                <a:ea typeface="Consolas"/>
                <a:cs typeface="Consolas"/>
                <a:sym typeface="Consolas"/>
              </a:rPr>
              <a:t>wait_list.append(new_url)</a:t>
            </a:r>
          </a:p>
        </p:txBody>
      </p:sp>
    </p:spTree>
    <p:extLst>
      <p:ext uri="{BB962C8B-B14F-4D97-AF65-F5344CB8AC3E}">
        <p14:creationId xmlns:p14="http://schemas.microsoft.com/office/powerpoint/2010/main" val="23298289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Shape 101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dirty="0"/>
              <a:t>練習 </a:t>
            </a:r>
            <a:r>
              <a:rPr lang="en-US" altLang="zh-TW" dirty="0"/>
              <a:t>0</a:t>
            </a:r>
            <a:r>
              <a:rPr lang="zh-TW" dirty="0"/>
              <a:t>4: 避免迴圈問題 (5~8 mins)</a:t>
            </a:r>
          </a:p>
        </p:txBody>
      </p:sp>
      <p:sp>
        <p:nvSpPr>
          <p:cNvPr id="1012" name="Shape 1012"/>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69850" rtl="0">
              <a:spcBef>
                <a:spcPts val="0"/>
              </a:spcBef>
              <a:buClr>
                <a:srgbClr val="000000"/>
              </a:buClr>
              <a:buSzPct val="39285"/>
              <a:buFont typeface="Arial"/>
              <a:buNone/>
            </a:pPr>
            <a:r>
              <a:rPr lang="zh-TW" dirty="0"/>
              <a:t>目標程式：0</a:t>
            </a:r>
            <a:r>
              <a:rPr lang="en-US" altLang="zh-TW" dirty="0"/>
              <a:t>4</a:t>
            </a:r>
            <a:r>
              <a:rPr lang="zh-TW" dirty="0"/>
              <a:t>_crawling_demo2_no_infinite.py</a:t>
            </a:r>
          </a:p>
          <a:p>
            <a:pPr marL="0" lvl="0" indent="-69850" rtl="0">
              <a:spcBef>
                <a:spcPts val="0"/>
              </a:spcBef>
              <a:buClr>
                <a:srgbClr val="000000"/>
              </a:buClr>
              <a:buSzPct val="39285"/>
              <a:buFont typeface="Arial"/>
              <a:buNone/>
            </a:pPr>
            <a:r>
              <a:rPr lang="zh-TW" dirty="0"/>
              <a:t>目標網站：</a:t>
            </a:r>
            <a:r>
              <a:rPr lang="zh-TW" u="sng" dirty="0">
                <a:solidFill>
                  <a:schemeClr val="hlink"/>
                </a:solidFill>
                <a:hlinkClick r:id="rId3"/>
              </a:rPr>
              <a:t>demo_website_2</a:t>
            </a:r>
          </a:p>
          <a:p>
            <a:pPr marL="0" lvl="0" indent="-69850" rtl="0">
              <a:spcBef>
                <a:spcPts val="0"/>
              </a:spcBef>
              <a:buClr>
                <a:srgbClr val="000000"/>
              </a:buClr>
              <a:buSzPct val="39285"/>
              <a:buFont typeface="Arial"/>
              <a:buNone/>
            </a:pPr>
            <a:r>
              <a:rPr lang="zh-TW" dirty="0"/>
              <a:t>目標：避免無窮迴圈的爬取網站的 h1 tag</a:t>
            </a:r>
          </a:p>
          <a:p>
            <a:pPr marL="685800" indent="-457200">
              <a:spcBef>
                <a:spcPts val="0"/>
              </a:spcBef>
            </a:pPr>
            <a:r>
              <a:rPr lang="zh-TW" dirty="0"/>
              <a:t>將需要送 request 的超連結存入等待清單</a:t>
            </a:r>
          </a:p>
          <a:p>
            <a:pPr marL="685800" indent="-457200">
              <a:spcBef>
                <a:spcPts val="0"/>
              </a:spcBef>
            </a:pPr>
            <a:r>
              <a:rPr lang="zh-TW" dirty="0"/>
              <a:t>紀錄送過的 request</a:t>
            </a:r>
          </a:p>
        </p:txBody>
      </p:sp>
      <p:sp>
        <p:nvSpPr>
          <p:cNvPr id="1013" name="Shape 101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187</a:t>
            </a:fld>
            <a:endParaRPr lang="zh-TW"/>
          </a:p>
        </p:txBody>
      </p:sp>
      <p:pic>
        <p:nvPicPr>
          <p:cNvPr id="1014" name="Shape 1014" descr="folder.png"/>
          <p:cNvPicPr preferRelativeResize="0"/>
          <p:nvPr/>
        </p:nvPicPr>
        <p:blipFill>
          <a:blip r:embed="rId4">
            <a:alphaModFix/>
          </a:blip>
          <a:stretch>
            <a:fillRect/>
          </a:stretch>
        </p:blipFill>
        <p:spPr>
          <a:xfrm>
            <a:off x="4230624" y="3988984"/>
            <a:ext cx="564337" cy="557402"/>
          </a:xfrm>
          <a:prstGeom prst="rect">
            <a:avLst/>
          </a:prstGeom>
          <a:noFill/>
          <a:ln>
            <a:noFill/>
          </a:ln>
        </p:spPr>
      </p:pic>
      <p:sp>
        <p:nvSpPr>
          <p:cNvPr id="1015" name="Shape 1015"/>
          <p:cNvSpPr txBox="1"/>
          <p:nvPr/>
        </p:nvSpPr>
        <p:spPr>
          <a:xfrm>
            <a:off x="4794961" y="4122409"/>
            <a:ext cx="887386" cy="290551"/>
          </a:xfrm>
          <a:prstGeom prst="rect">
            <a:avLst/>
          </a:prstGeom>
          <a:noFill/>
          <a:ln>
            <a:noFill/>
          </a:ln>
        </p:spPr>
        <p:txBody>
          <a:bodyPr lIns="91425" tIns="91425" rIns="91425" bIns="91425" anchor="ctr" anchorCtr="0">
            <a:noAutofit/>
          </a:bodyPr>
          <a:lstStyle/>
          <a:p>
            <a:pPr lvl="0" algn="ctr" rtl="0">
              <a:spcBef>
                <a:spcPts val="0"/>
              </a:spcBef>
              <a:buNone/>
            </a:pPr>
            <a:r>
              <a:rPr lang="zh-TW" sz="1800"/>
              <a:t>root</a:t>
            </a:r>
          </a:p>
        </p:txBody>
      </p:sp>
      <p:pic>
        <p:nvPicPr>
          <p:cNvPr id="1016" name="Shape 1016" descr="file (1).png"/>
          <p:cNvPicPr preferRelativeResize="0"/>
          <p:nvPr/>
        </p:nvPicPr>
        <p:blipFill>
          <a:blip r:embed="rId5">
            <a:alphaModFix/>
          </a:blip>
          <a:stretch>
            <a:fillRect/>
          </a:stretch>
        </p:blipFill>
        <p:spPr>
          <a:xfrm>
            <a:off x="3465991" y="5002001"/>
            <a:ext cx="564337" cy="557402"/>
          </a:xfrm>
          <a:prstGeom prst="rect">
            <a:avLst/>
          </a:prstGeom>
          <a:noFill/>
          <a:ln>
            <a:noFill/>
          </a:ln>
        </p:spPr>
      </p:pic>
      <p:pic>
        <p:nvPicPr>
          <p:cNvPr id="1017" name="Shape 1017" descr="file (1).png"/>
          <p:cNvPicPr preferRelativeResize="0"/>
          <p:nvPr/>
        </p:nvPicPr>
        <p:blipFill>
          <a:blip r:embed="rId5">
            <a:alphaModFix/>
          </a:blip>
          <a:stretch>
            <a:fillRect/>
          </a:stretch>
        </p:blipFill>
        <p:spPr>
          <a:xfrm>
            <a:off x="6650330" y="5002001"/>
            <a:ext cx="564337" cy="557402"/>
          </a:xfrm>
          <a:prstGeom prst="rect">
            <a:avLst/>
          </a:prstGeom>
          <a:noFill/>
          <a:ln>
            <a:noFill/>
          </a:ln>
        </p:spPr>
      </p:pic>
      <p:pic>
        <p:nvPicPr>
          <p:cNvPr id="1018" name="Shape 1018" descr="file (1).png"/>
          <p:cNvPicPr preferRelativeResize="0"/>
          <p:nvPr/>
        </p:nvPicPr>
        <p:blipFill>
          <a:blip r:embed="rId5">
            <a:alphaModFix/>
          </a:blip>
          <a:stretch>
            <a:fillRect/>
          </a:stretch>
        </p:blipFill>
        <p:spPr>
          <a:xfrm>
            <a:off x="1929320" y="5002001"/>
            <a:ext cx="564337" cy="557402"/>
          </a:xfrm>
          <a:prstGeom prst="rect">
            <a:avLst/>
          </a:prstGeom>
          <a:noFill/>
          <a:ln>
            <a:noFill/>
          </a:ln>
        </p:spPr>
      </p:pic>
      <p:cxnSp>
        <p:nvCxnSpPr>
          <p:cNvPr id="1019" name="Shape 1019"/>
          <p:cNvCxnSpPr>
            <a:stCxn id="1018" idx="0"/>
            <a:endCxn id="1014" idx="2"/>
          </p:cNvCxnSpPr>
          <p:nvPr/>
        </p:nvCxnSpPr>
        <p:spPr>
          <a:xfrm rot="-5400000">
            <a:off x="3134289" y="3623501"/>
            <a:ext cx="455700" cy="2301300"/>
          </a:xfrm>
          <a:prstGeom prst="bentConnector3">
            <a:avLst>
              <a:gd name="adj1" fmla="val 49980"/>
            </a:avLst>
          </a:prstGeom>
          <a:noFill/>
          <a:ln w="9525" cap="flat" cmpd="sng">
            <a:solidFill>
              <a:schemeClr val="dk2"/>
            </a:solidFill>
            <a:prstDash val="solid"/>
            <a:round/>
            <a:headEnd type="none" w="lg" len="lg"/>
            <a:tailEnd type="none" w="lg" len="lg"/>
          </a:ln>
        </p:spPr>
      </p:cxnSp>
      <p:cxnSp>
        <p:nvCxnSpPr>
          <p:cNvPr id="1020" name="Shape 1020"/>
          <p:cNvCxnSpPr>
            <a:stCxn id="1017" idx="0"/>
            <a:endCxn id="1014" idx="2"/>
          </p:cNvCxnSpPr>
          <p:nvPr/>
        </p:nvCxnSpPr>
        <p:spPr>
          <a:xfrm rot="5400000" flipH="1">
            <a:off x="5494749" y="3564251"/>
            <a:ext cx="455700" cy="2419800"/>
          </a:xfrm>
          <a:prstGeom prst="bentConnector3">
            <a:avLst>
              <a:gd name="adj1" fmla="val 49980"/>
            </a:avLst>
          </a:prstGeom>
          <a:noFill/>
          <a:ln w="9525" cap="flat" cmpd="sng">
            <a:solidFill>
              <a:schemeClr val="dk2"/>
            </a:solidFill>
            <a:prstDash val="solid"/>
            <a:round/>
            <a:headEnd type="none" w="lg" len="lg"/>
            <a:tailEnd type="none" w="lg" len="lg"/>
          </a:ln>
        </p:spPr>
      </p:cxnSp>
      <p:pic>
        <p:nvPicPr>
          <p:cNvPr id="1021" name="Shape 1021" descr="file (1).png"/>
          <p:cNvPicPr preferRelativeResize="0"/>
          <p:nvPr/>
        </p:nvPicPr>
        <p:blipFill>
          <a:blip r:embed="rId5">
            <a:alphaModFix/>
          </a:blip>
          <a:stretch>
            <a:fillRect/>
          </a:stretch>
        </p:blipFill>
        <p:spPr>
          <a:xfrm>
            <a:off x="5118001" y="5002001"/>
            <a:ext cx="564337" cy="557402"/>
          </a:xfrm>
          <a:prstGeom prst="rect">
            <a:avLst/>
          </a:prstGeom>
          <a:noFill/>
          <a:ln>
            <a:noFill/>
          </a:ln>
        </p:spPr>
      </p:pic>
      <p:cxnSp>
        <p:nvCxnSpPr>
          <p:cNvPr id="1022" name="Shape 1022"/>
          <p:cNvCxnSpPr>
            <a:stCxn id="1016" idx="0"/>
            <a:endCxn id="1014" idx="2"/>
          </p:cNvCxnSpPr>
          <p:nvPr/>
        </p:nvCxnSpPr>
        <p:spPr>
          <a:xfrm rot="-5400000">
            <a:off x="3902660" y="4391801"/>
            <a:ext cx="455700" cy="764700"/>
          </a:xfrm>
          <a:prstGeom prst="bentConnector3">
            <a:avLst>
              <a:gd name="adj1" fmla="val 49980"/>
            </a:avLst>
          </a:prstGeom>
          <a:noFill/>
          <a:ln w="9525" cap="flat" cmpd="sng">
            <a:solidFill>
              <a:schemeClr val="dk2"/>
            </a:solidFill>
            <a:prstDash val="solid"/>
            <a:round/>
            <a:headEnd type="none" w="lg" len="lg"/>
            <a:tailEnd type="none" w="lg" len="lg"/>
          </a:ln>
        </p:spPr>
      </p:cxnSp>
      <p:cxnSp>
        <p:nvCxnSpPr>
          <p:cNvPr id="1023" name="Shape 1023"/>
          <p:cNvCxnSpPr>
            <a:stCxn id="1014" idx="2"/>
            <a:endCxn id="1021" idx="0"/>
          </p:cNvCxnSpPr>
          <p:nvPr/>
        </p:nvCxnSpPr>
        <p:spPr>
          <a:xfrm rot="-5400000" flipH="1">
            <a:off x="4728642" y="4330537"/>
            <a:ext cx="455700" cy="887400"/>
          </a:xfrm>
          <a:prstGeom prst="bentConnector3">
            <a:avLst>
              <a:gd name="adj1" fmla="val 49980"/>
            </a:avLst>
          </a:prstGeom>
          <a:noFill/>
          <a:ln w="9525" cap="flat" cmpd="sng">
            <a:solidFill>
              <a:schemeClr val="dk2"/>
            </a:solidFill>
            <a:prstDash val="solid"/>
            <a:round/>
            <a:headEnd type="none" w="lg" len="lg"/>
            <a:tailEnd type="none" w="lg" len="lg"/>
          </a:ln>
        </p:spPr>
      </p:cxnSp>
      <p:sp>
        <p:nvSpPr>
          <p:cNvPr id="1024" name="Shape 1024"/>
          <p:cNvSpPr txBox="1"/>
          <p:nvPr/>
        </p:nvSpPr>
        <p:spPr>
          <a:xfrm>
            <a:off x="1767795" y="5622825"/>
            <a:ext cx="887386" cy="290551"/>
          </a:xfrm>
          <a:prstGeom prst="rect">
            <a:avLst/>
          </a:prstGeom>
          <a:noFill/>
          <a:ln>
            <a:noFill/>
          </a:ln>
        </p:spPr>
        <p:txBody>
          <a:bodyPr lIns="91425" tIns="91425" rIns="91425" bIns="91425" anchor="ctr" anchorCtr="0">
            <a:noAutofit/>
          </a:bodyPr>
          <a:lstStyle/>
          <a:p>
            <a:pPr lvl="0" algn="ctr" rtl="0">
              <a:spcBef>
                <a:spcPts val="0"/>
              </a:spcBef>
              <a:buNone/>
            </a:pPr>
            <a:r>
              <a:rPr lang="zh-TW" sz="1800"/>
              <a:t>index1</a:t>
            </a:r>
          </a:p>
        </p:txBody>
      </p:sp>
      <p:sp>
        <p:nvSpPr>
          <p:cNvPr id="1025" name="Shape 1025"/>
          <p:cNvSpPr txBox="1"/>
          <p:nvPr/>
        </p:nvSpPr>
        <p:spPr>
          <a:xfrm>
            <a:off x="3304466" y="5622825"/>
            <a:ext cx="887386" cy="290551"/>
          </a:xfrm>
          <a:prstGeom prst="rect">
            <a:avLst/>
          </a:prstGeom>
          <a:noFill/>
          <a:ln>
            <a:noFill/>
          </a:ln>
        </p:spPr>
        <p:txBody>
          <a:bodyPr lIns="91425" tIns="91425" rIns="91425" bIns="91425" anchor="ctr" anchorCtr="0">
            <a:noAutofit/>
          </a:bodyPr>
          <a:lstStyle/>
          <a:p>
            <a:pPr lvl="0" algn="ctr" rtl="0">
              <a:spcBef>
                <a:spcPts val="0"/>
              </a:spcBef>
              <a:buNone/>
            </a:pPr>
            <a:r>
              <a:rPr lang="zh-TW" sz="1800"/>
              <a:t>index2</a:t>
            </a:r>
          </a:p>
        </p:txBody>
      </p:sp>
      <p:sp>
        <p:nvSpPr>
          <p:cNvPr id="1026" name="Shape 1026"/>
          <p:cNvSpPr txBox="1"/>
          <p:nvPr/>
        </p:nvSpPr>
        <p:spPr>
          <a:xfrm>
            <a:off x="4956486" y="5622825"/>
            <a:ext cx="887386" cy="290551"/>
          </a:xfrm>
          <a:prstGeom prst="rect">
            <a:avLst/>
          </a:prstGeom>
          <a:noFill/>
          <a:ln>
            <a:noFill/>
          </a:ln>
        </p:spPr>
        <p:txBody>
          <a:bodyPr lIns="91425" tIns="91425" rIns="91425" bIns="91425" anchor="ctr" anchorCtr="0">
            <a:noAutofit/>
          </a:bodyPr>
          <a:lstStyle/>
          <a:p>
            <a:pPr lvl="0" algn="ctr" rtl="0">
              <a:spcBef>
                <a:spcPts val="0"/>
              </a:spcBef>
              <a:buNone/>
            </a:pPr>
            <a:r>
              <a:rPr lang="zh-TW" sz="1800"/>
              <a:t>index3</a:t>
            </a:r>
          </a:p>
        </p:txBody>
      </p:sp>
      <p:sp>
        <p:nvSpPr>
          <p:cNvPr id="1027" name="Shape 1027"/>
          <p:cNvSpPr txBox="1"/>
          <p:nvPr/>
        </p:nvSpPr>
        <p:spPr>
          <a:xfrm>
            <a:off x="6488806" y="5622825"/>
            <a:ext cx="887386" cy="290551"/>
          </a:xfrm>
          <a:prstGeom prst="rect">
            <a:avLst/>
          </a:prstGeom>
          <a:noFill/>
          <a:ln>
            <a:noFill/>
          </a:ln>
        </p:spPr>
        <p:txBody>
          <a:bodyPr lIns="91425" tIns="91425" rIns="91425" bIns="91425" anchor="ctr" anchorCtr="0">
            <a:noAutofit/>
          </a:bodyPr>
          <a:lstStyle/>
          <a:p>
            <a:pPr lvl="0" algn="ctr" rtl="0">
              <a:spcBef>
                <a:spcPts val="0"/>
              </a:spcBef>
              <a:buNone/>
            </a:pPr>
            <a:r>
              <a:rPr lang="zh-TW" sz="1800"/>
              <a:t>hidden</a:t>
            </a:r>
          </a:p>
        </p:txBody>
      </p:sp>
      <p:cxnSp>
        <p:nvCxnSpPr>
          <p:cNvPr id="1028" name="Shape 1028"/>
          <p:cNvCxnSpPr>
            <a:stCxn id="1024" idx="2"/>
            <a:endCxn id="1025" idx="2"/>
          </p:cNvCxnSpPr>
          <p:nvPr/>
        </p:nvCxnSpPr>
        <p:spPr>
          <a:xfrm rot="-5400000" flipH="1">
            <a:off x="2979489" y="5145377"/>
            <a:ext cx="600" cy="1536600"/>
          </a:xfrm>
          <a:prstGeom prst="curvedConnector3">
            <a:avLst>
              <a:gd name="adj1" fmla="val 36169970"/>
            </a:avLst>
          </a:prstGeom>
          <a:noFill/>
          <a:ln w="19050" cap="flat" cmpd="sng">
            <a:solidFill>
              <a:schemeClr val="dk2"/>
            </a:solidFill>
            <a:prstDash val="solid"/>
            <a:round/>
            <a:headEnd type="triangle" w="lg" len="lg"/>
            <a:tailEnd type="triangle" w="lg" len="lg"/>
          </a:ln>
        </p:spPr>
      </p:cxnSp>
      <p:cxnSp>
        <p:nvCxnSpPr>
          <p:cNvPr id="1029" name="Shape 1029"/>
          <p:cNvCxnSpPr>
            <a:stCxn id="1024" idx="2"/>
            <a:endCxn id="1026" idx="2"/>
          </p:cNvCxnSpPr>
          <p:nvPr/>
        </p:nvCxnSpPr>
        <p:spPr>
          <a:xfrm rot="-5400000" flipH="1">
            <a:off x="3805539" y="4319327"/>
            <a:ext cx="600" cy="3188700"/>
          </a:xfrm>
          <a:prstGeom prst="curvedConnector3">
            <a:avLst>
              <a:gd name="adj1" fmla="val 59582882"/>
            </a:avLst>
          </a:prstGeom>
          <a:noFill/>
          <a:ln w="19050" cap="flat" cmpd="sng">
            <a:solidFill>
              <a:schemeClr val="dk2"/>
            </a:solidFill>
            <a:prstDash val="solid"/>
            <a:round/>
            <a:headEnd type="triangle" w="lg" len="lg"/>
            <a:tailEnd type="triangle" w="lg" len="lg"/>
          </a:ln>
        </p:spPr>
      </p:cxnSp>
      <p:cxnSp>
        <p:nvCxnSpPr>
          <p:cNvPr id="1030" name="Shape 1030"/>
          <p:cNvCxnSpPr>
            <a:stCxn id="1026" idx="2"/>
            <a:endCxn id="1027" idx="2"/>
          </p:cNvCxnSpPr>
          <p:nvPr/>
        </p:nvCxnSpPr>
        <p:spPr>
          <a:xfrm rot="-5400000" flipH="1">
            <a:off x="6166079" y="5147477"/>
            <a:ext cx="600" cy="1532400"/>
          </a:xfrm>
          <a:prstGeom prst="curvedConnector3">
            <a:avLst>
              <a:gd name="adj1" fmla="val 36169970"/>
            </a:avLst>
          </a:prstGeom>
          <a:noFill/>
          <a:ln w="19050" cap="flat" cmpd="sng">
            <a:solidFill>
              <a:srgbClr val="000000"/>
            </a:solidFill>
            <a:prstDash val="solid"/>
            <a:round/>
            <a:headEnd type="triangle" w="lg" len="lg"/>
            <a:tailEnd type="triangle" w="lg" len="lg"/>
          </a:ln>
        </p:spPr>
      </p:cxnSp>
      <p:cxnSp>
        <p:nvCxnSpPr>
          <p:cNvPr id="1031" name="Shape 1031"/>
          <p:cNvCxnSpPr>
            <a:stCxn id="1025" idx="2"/>
            <a:endCxn id="1026" idx="2"/>
          </p:cNvCxnSpPr>
          <p:nvPr/>
        </p:nvCxnSpPr>
        <p:spPr>
          <a:xfrm rot="-5400000" flipH="1">
            <a:off x="4573910" y="5087627"/>
            <a:ext cx="600" cy="1652100"/>
          </a:xfrm>
          <a:prstGeom prst="curvedConnector3">
            <a:avLst>
              <a:gd name="adj1" fmla="val 36169970"/>
            </a:avLst>
          </a:prstGeom>
          <a:noFill/>
          <a:ln w="19050" cap="flat" cmpd="sng">
            <a:solidFill>
              <a:srgbClr val="000000"/>
            </a:solidFill>
            <a:prstDash val="solid"/>
            <a:round/>
            <a:headEnd type="triangle" w="lg" len="lg"/>
            <a:tailEnd type="triangle" w="lg" len="lg"/>
          </a:ln>
        </p:spPr>
      </p:cxnSp>
    </p:spTree>
    <p:extLst>
      <p:ext uri="{BB962C8B-B14F-4D97-AF65-F5344CB8AC3E}">
        <p14:creationId xmlns:p14="http://schemas.microsoft.com/office/powerpoint/2010/main" val="13481982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Shape 1037"/>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Summary</a:t>
            </a:r>
          </a:p>
        </p:txBody>
      </p:sp>
      <p:sp>
        <p:nvSpPr>
          <p:cNvPr id="1038" name="Shape 1038"/>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圖片爬蟲 &amp; 檔案爬蟲</a:t>
            </a:r>
          </a:p>
          <a:p>
            <a:pPr marL="1028700" lvl="1" indent="-342900">
              <a:spcBef>
                <a:spcPts val="0"/>
              </a:spcBef>
            </a:pPr>
            <a:r>
              <a:rPr lang="zh-TW" dirty="0"/>
              <a:t>如果下載檔案被拒絕可以嘗試加上 User-Agent</a:t>
            </a:r>
          </a:p>
          <a:p>
            <a:pPr marL="1028700" lvl="1" indent="-342900">
              <a:spcBef>
                <a:spcPts val="0"/>
              </a:spcBef>
            </a:pPr>
            <a:r>
              <a:rPr lang="zh-TW" dirty="0"/>
              <a:t>必要時下載圖片要檢查格式</a:t>
            </a:r>
          </a:p>
          <a:p>
            <a:pPr marL="1028700" lvl="1" indent="-342900">
              <a:spcBef>
                <a:spcPts val="0"/>
              </a:spcBef>
            </a:pPr>
            <a:r>
              <a:rPr lang="zh-TW" dirty="0"/>
              <a:t>送 request 之前記得確認路徑是否為絕對路徑</a:t>
            </a:r>
          </a:p>
          <a:p>
            <a:pPr marL="685800" indent="-457200">
              <a:spcBef>
                <a:spcPts val="0"/>
              </a:spcBef>
            </a:pPr>
            <a:r>
              <a:rPr lang="zh-TW" dirty="0"/>
              <a:t>網站爬蟲</a:t>
            </a:r>
          </a:p>
          <a:p>
            <a:pPr marL="1028700" lvl="1" indent="-342900">
              <a:spcBef>
                <a:spcPts val="0"/>
              </a:spcBef>
            </a:pPr>
            <a:r>
              <a:rPr lang="zh-TW" dirty="0"/>
              <a:t>超連結網頁裡的超連結網頁也要送 request</a:t>
            </a:r>
          </a:p>
          <a:p>
            <a:pPr marL="1028700" lvl="1" indent="-342900">
              <a:spcBef>
                <a:spcPts val="0"/>
              </a:spcBef>
            </a:pPr>
            <a:r>
              <a:rPr lang="zh-TW" dirty="0"/>
              <a:t>紀錄存取過的網頁</a:t>
            </a:r>
          </a:p>
        </p:txBody>
      </p:sp>
      <p:sp>
        <p:nvSpPr>
          <p:cNvPr id="1039" name="Shape 1039"/>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188</a:t>
            </a:fld>
            <a:endParaRPr lang="zh-TW"/>
          </a:p>
        </p:txBody>
      </p:sp>
    </p:spTree>
    <p:extLst>
      <p:ext uri="{BB962C8B-B14F-4D97-AF65-F5344CB8AC3E}">
        <p14:creationId xmlns:p14="http://schemas.microsoft.com/office/powerpoint/2010/main" val="29330506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Shape 104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Outline</a:t>
            </a:r>
          </a:p>
        </p:txBody>
      </p:sp>
      <p:sp>
        <p:nvSpPr>
          <p:cNvPr id="1046" name="Shape 1046"/>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buClr>
                <a:schemeClr val="lt2"/>
              </a:buClr>
            </a:pPr>
            <a:r>
              <a:rPr lang="zh-TW" dirty="0">
                <a:solidFill>
                  <a:schemeClr val="lt2"/>
                </a:solidFill>
              </a:rPr>
              <a:t>靜態網頁以外的爬蟲</a:t>
            </a:r>
          </a:p>
          <a:p>
            <a:pPr marL="1028700" lvl="1" indent="-342900">
              <a:spcBef>
                <a:spcPts val="0"/>
              </a:spcBef>
              <a:buClr>
                <a:schemeClr val="lt2"/>
              </a:buClr>
            </a:pPr>
            <a:r>
              <a:rPr lang="zh-TW" dirty="0">
                <a:solidFill>
                  <a:schemeClr val="lt2"/>
                </a:solidFill>
              </a:rPr>
              <a:t>圖片爬蟲</a:t>
            </a:r>
          </a:p>
          <a:p>
            <a:pPr marL="1028700" lvl="1" indent="-342900">
              <a:spcBef>
                <a:spcPts val="0"/>
              </a:spcBef>
              <a:buClr>
                <a:schemeClr val="lt2"/>
              </a:buClr>
            </a:pPr>
            <a:r>
              <a:rPr lang="zh-TW" dirty="0">
                <a:solidFill>
                  <a:schemeClr val="lt2"/>
                </a:solidFill>
              </a:rPr>
              <a:t>檔案爬蟲</a:t>
            </a:r>
          </a:p>
          <a:p>
            <a:pPr marL="1028700" lvl="1" indent="-342900">
              <a:spcBef>
                <a:spcPts val="0"/>
              </a:spcBef>
              <a:buClr>
                <a:schemeClr val="lt2"/>
              </a:buClr>
            </a:pPr>
            <a:r>
              <a:rPr lang="zh-TW" dirty="0">
                <a:solidFill>
                  <a:schemeClr val="lt2"/>
                </a:solidFill>
              </a:rPr>
              <a:t>網站爬蟲</a:t>
            </a:r>
          </a:p>
          <a:p>
            <a:pPr marL="685800" indent="-457200">
              <a:spcBef>
                <a:spcPts val="0"/>
              </a:spcBef>
            </a:pPr>
            <a:r>
              <a:rPr lang="zh-TW" dirty="0"/>
              <a:t>現實世界的爬蟲</a:t>
            </a:r>
          </a:p>
          <a:p>
            <a:pPr marL="1028700" lvl="1" indent="-342900">
              <a:spcBef>
                <a:spcPts val="0"/>
              </a:spcBef>
            </a:pPr>
            <a:r>
              <a:rPr lang="zh-TW" dirty="0"/>
              <a:t>現代網站爬蟲衍生的問題</a:t>
            </a:r>
          </a:p>
          <a:p>
            <a:pPr marL="1028700" lvl="1" indent="-342900">
              <a:spcBef>
                <a:spcPts val="0"/>
              </a:spcBef>
              <a:buClr>
                <a:schemeClr val="lt2"/>
              </a:buClr>
            </a:pPr>
            <a:r>
              <a:rPr lang="zh-TW" dirty="0">
                <a:solidFill>
                  <a:schemeClr val="lt2"/>
                </a:solidFill>
              </a:rPr>
              <a:t>動態網頁爬蟲</a:t>
            </a:r>
          </a:p>
        </p:txBody>
      </p:sp>
      <p:sp>
        <p:nvSpPr>
          <p:cNvPr id="1047" name="Shape 104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189</a:t>
            </a:fld>
            <a:endParaRPr lang="zh-TW"/>
          </a:p>
        </p:txBody>
      </p:sp>
    </p:spTree>
    <p:extLst>
      <p:ext uri="{BB962C8B-B14F-4D97-AF65-F5344CB8AC3E}">
        <p14:creationId xmlns:p14="http://schemas.microsoft.com/office/powerpoint/2010/main" val="116742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常見的屬性 </a:t>
            </a:r>
            <a:r>
              <a:rPr lang="en-US" altLang="zh-TW" dirty="0"/>
              <a:t>(Attributes)</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19</a:t>
            </a:fld>
            <a:endParaRPr lang="en-US" altLang="zh-TW" dirty="0"/>
          </a:p>
        </p:txBody>
      </p:sp>
      <p:graphicFrame>
        <p:nvGraphicFramePr>
          <p:cNvPr id="5" name="內容版面配置區 5">
            <a:extLst>
              <a:ext uri="{FF2B5EF4-FFF2-40B4-BE49-F238E27FC236}">
                <a16:creationId xmlns:a16="http://schemas.microsoft.com/office/drawing/2014/main" xmlns="" id="{59D5BA18-1223-4FA4-AA91-8DD1F691D566}"/>
              </a:ext>
            </a:extLst>
          </p:cNvPr>
          <p:cNvGraphicFramePr>
            <a:graphicFrameLocks/>
          </p:cNvGraphicFramePr>
          <p:nvPr>
            <p:extLst>
              <p:ext uri="{D42A27DB-BD31-4B8C-83A1-F6EECF244321}">
                <p14:modId xmlns:p14="http://schemas.microsoft.com/office/powerpoint/2010/main" val="1576388410"/>
              </p:ext>
            </p:extLst>
          </p:nvPr>
        </p:nvGraphicFramePr>
        <p:xfrm>
          <a:off x="827584" y="1641924"/>
          <a:ext cx="7554416" cy="3108960"/>
        </p:xfrm>
        <a:graphic>
          <a:graphicData uri="http://schemas.openxmlformats.org/drawingml/2006/table">
            <a:tbl>
              <a:tblPr firstRow="1" bandRow="1">
                <a:tableStyleId>{00A15C55-8517-42AA-B614-E9B94910E393}</a:tableStyleId>
              </a:tblPr>
              <a:tblGrid>
                <a:gridCol w="3777208">
                  <a:extLst>
                    <a:ext uri="{9D8B030D-6E8A-4147-A177-3AD203B41FA5}">
                      <a16:colId xmlns:a16="http://schemas.microsoft.com/office/drawing/2014/main" xmlns="" val="3334483331"/>
                    </a:ext>
                  </a:extLst>
                </a:gridCol>
                <a:gridCol w="3777208">
                  <a:extLst>
                    <a:ext uri="{9D8B030D-6E8A-4147-A177-3AD203B41FA5}">
                      <a16:colId xmlns:a16="http://schemas.microsoft.com/office/drawing/2014/main" xmlns="" val="3857946945"/>
                    </a:ext>
                  </a:extLst>
                </a:gridCol>
              </a:tblGrid>
              <a:tr h="450050">
                <a:tc>
                  <a:txBody>
                    <a:bodyPr/>
                    <a:lstStyle/>
                    <a:p>
                      <a:r>
                        <a:rPr lang="zh-TW" altLang="en-US" sz="2800" dirty="0"/>
                        <a:t>屬性名稱</a:t>
                      </a:r>
                    </a:p>
                  </a:txBody>
                  <a:tcPr/>
                </a:tc>
                <a:tc>
                  <a:txBody>
                    <a:bodyPr/>
                    <a:lstStyle/>
                    <a:p>
                      <a:r>
                        <a:rPr lang="zh-TW" altLang="en-US" sz="2800" dirty="0"/>
                        <a:t>意義</a:t>
                      </a:r>
                    </a:p>
                  </a:txBody>
                  <a:tcPr/>
                </a:tc>
                <a:extLst>
                  <a:ext uri="{0D108BD9-81ED-4DB2-BD59-A6C34878D82A}">
                    <a16:rowId xmlns:a16="http://schemas.microsoft.com/office/drawing/2014/main" xmlns="" val="211766027"/>
                  </a:ext>
                </a:extLst>
              </a:tr>
              <a:tr h="450050">
                <a:tc>
                  <a:txBody>
                    <a:bodyPr/>
                    <a:lstStyle/>
                    <a:p>
                      <a:r>
                        <a:rPr lang="en-US" altLang="zh-TW" sz="2800" dirty="0"/>
                        <a:t>class</a:t>
                      </a:r>
                      <a:endParaRPr lang="zh-TW" altLang="en-US" sz="2800" dirty="0"/>
                    </a:p>
                  </a:txBody>
                  <a:tcPr/>
                </a:tc>
                <a:tc>
                  <a:txBody>
                    <a:bodyPr/>
                    <a:lstStyle/>
                    <a:p>
                      <a:r>
                        <a:rPr lang="zh-TW" altLang="en-US" sz="2800" dirty="0"/>
                        <a:t>標籤的類別 </a:t>
                      </a:r>
                      <a:r>
                        <a:rPr lang="en-US" altLang="zh-TW" sz="2800" dirty="0"/>
                        <a:t>(</a:t>
                      </a:r>
                      <a:r>
                        <a:rPr lang="zh-TW" altLang="en-US" sz="2800" dirty="0"/>
                        <a:t>可重複</a:t>
                      </a:r>
                      <a:r>
                        <a:rPr lang="en-US" altLang="zh-TW" sz="2800" dirty="0"/>
                        <a:t>)</a:t>
                      </a:r>
                      <a:endParaRPr lang="zh-TW" altLang="en-US" sz="2800" dirty="0"/>
                    </a:p>
                  </a:txBody>
                  <a:tcPr/>
                </a:tc>
                <a:extLst>
                  <a:ext uri="{0D108BD9-81ED-4DB2-BD59-A6C34878D82A}">
                    <a16:rowId xmlns:a16="http://schemas.microsoft.com/office/drawing/2014/main" xmlns="" val="467541588"/>
                  </a:ext>
                </a:extLst>
              </a:tr>
              <a:tr h="450050">
                <a:tc>
                  <a:txBody>
                    <a:bodyPr/>
                    <a:lstStyle/>
                    <a:p>
                      <a:r>
                        <a:rPr lang="en-US" altLang="zh-TW" sz="2800" dirty="0">
                          <a:solidFill>
                            <a:srgbClr val="C00000"/>
                          </a:solidFill>
                        </a:rPr>
                        <a:t>id</a:t>
                      </a:r>
                      <a:endParaRPr lang="zh-TW" altLang="en-US" sz="2800" dirty="0">
                        <a:solidFill>
                          <a:srgbClr val="C00000"/>
                        </a:solidFill>
                      </a:endParaRPr>
                    </a:p>
                  </a:txBody>
                  <a:tcPr/>
                </a:tc>
                <a:tc>
                  <a:txBody>
                    <a:bodyPr/>
                    <a:lstStyle/>
                    <a:p>
                      <a:r>
                        <a:rPr lang="zh-TW" altLang="en-US" sz="2800" dirty="0">
                          <a:solidFill>
                            <a:srgbClr val="C00000"/>
                          </a:solidFill>
                        </a:rPr>
                        <a:t>標籤</a:t>
                      </a:r>
                      <a:r>
                        <a:rPr lang="zh-TW" altLang="en-US" sz="2800" baseline="0" dirty="0">
                          <a:solidFill>
                            <a:srgbClr val="C00000"/>
                          </a:solidFill>
                        </a:rPr>
                        <a:t>的 </a:t>
                      </a:r>
                      <a:r>
                        <a:rPr lang="en-US" altLang="zh-TW" sz="2800" baseline="0" dirty="0">
                          <a:solidFill>
                            <a:srgbClr val="C00000"/>
                          </a:solidFill>
                        </a:rPr>
                        <a:t>id</a:t>
                      </a:r>
                      <a:r>
                        <a:rPr lang="zh-TW" altLang="en-US" sz="2800" baseline="0" dirty="0">
                          <a:solidFill>
                            <a:srgbClr val="C00000"/>
                          </a:solidFill>
                        </a:rPr>
                        <a:t> </a:t>
                      </a:r>
                      <a:r>
                        <a:rPr lang="en-US" altLang="zh-TW" sz="2800" baseline="0" dirty="0">
                          <a:solidFill>
                            <a:srgbClr val="C00000"/>
                          </a:solidFill>
                        </a:rPr>
                        <a:t>(</a:t>
                      </a:r>
                      <a:r>
                        <a:rPr lang="zh-TW" altLang="en-US" sz="2800" baseline="0" dirty="0">
                          <a:solidFill>
                            <a:srgbClr val="C00000"/>
                          </a:solidFill>
                        </a:rPr>
                        <a:t>不可重複</a:t>
                      </a:r>
                      <a:r>
                        <a:rPr lang="en-US" altLang="zh-TW" sz="2800" baseline="0" dirty="0">
                          <a:solidFill>
                            <a:srgbClr val="C00000"/>
                          </a:solidFill>
                        </a:rPr>
                        <a:t>)</a:t>
                      </a:r>
                      <a:endParaRPr lang="zh-TW" altLang="en-US" sz="2800" dirty="0">
                        <a:solidFill>
                          <a:srgbClr val="C00000"/>
                        </a:solidFill>
                      </a:endParaRPr>
                    </a:p>
                  </a:txBody>
                  <a:tcPr/>
                </a:tc>
                <a:extLst>
                  <a:ext uri="{0D108BD9-81ED-4DB2-BD59-A6C34878D82A}">
                    <a16:rowId xmlns:a16="http://schemas.microsoft.com/office/drawing/2014/main" xmlns="" val="781179259"/>
                  </a:ext>
                </a:extLst>
              </a:tr>
              <a:tr h="450050">
                <a:tc>
                  <a:txBody>
                    <a:bodyPr/>
                    <a:lstStyle/>
                    <a:p>
                      <a:r>
                        <a:rPr lang="en-US" altLang="zh-TW" sz="2800" dirty="0"/>
                        <a:t>title</a:t>
                      </a:r>
                      <a:endParaRPr lang="zh-TW" altLang="en-US" sz="2800" dirty="0"/>
                    </a:p>
                  </a:txBody>
                  <a:tcPr/>
                </a:tc>
                <a:tc>
                  <a:txBody>
                    <a:bodyPr/>
                    <a:lstStyle/>
                    <a:p>
                      <a:r>
                        <a:rPr lang="zh-TW" altLang="en-US" sz="2800" dirty="0"/>
                        <a:t>標籤的顯示資訊</a:t>
                      </a:r>
                    </a:p>
                  </a:txBody>
                  <a:tcPr/>
                </a:tc>
                <a:extLst>
                  <a:ext uri="{0D108BD9-81ED-4DB2-BD59-A6C34878D82A}">
                    <a16:rowId xmlns:a16="http://schemas.microsoft.com/office/drawing/2014/main" xmlns="" val="1891919160"/>
                  </a:ext>
                </a:extLst>
              </a:tr>
              <a:tr h="450050">
                <a:tc>
                  <a:txBody>
                    <a:bodyPr/>
                    <a:lstStyle/>
                    <a:p>
                      <a:r>
                        <a:rPr lang="en-US" altLang="zh-TW" sz="2800" dirty="0"/>
                        <a:t>style</a:t>
                      </a:r>
                      <a:endParaRPr lang="zh-TW" altLang="en-US" sz="2800" dirty="0"/>
                    </a:p>
                  </a:txBody>
                  <a:tcPr/>
                </a:tc>
                <a:tc>
                  <a:txBody>
                    <a:bodyPr/>
                    <a:lstStyle/>
                    <a:p>
                      <a:r>
                        <a:rPr lang="zh-TW" altLang="en-US" sz="2800" dirty="0"/>
                        <a:t>標籤</a:t>
                      </a:r>
                      <a:r>
                        <a:rPr lang="zh-TW" altLang="en-US" sz="2800" baseline="0" dirty="0"/>
                        <a:t>的樣式</a:t>
                      </a:r>
                      <a:endParaRPr lang="zh-TW" altLang="en-US" sz="2800" dirty="0"/>
                    </a:p>
                  </a:txBody>
                  <a:tcPr/>
                </a:tc>
                <a:extLst>
                  <a:ext uri="{0D108BD9-81ED-4DB2-BD59-A6C34878D82A}">
                    <a16:rowId xmlns:a16="http://schemas.microsoft.com/office/drawing/2014/main" xmlns="" val="3211434488"/>
                  </a:ext>
                </a:extLst>
              </a:tr>
              <a:tr h="450050">
                <a:tc>
                  <a:txBody>
                    <a:bodyPr/>
                    <a:lstStyle/>
                    <a:p>
                      <a:r>
                        <a:rPr lang="en-US" altLang="zh-TW" sz="2800" dirty="0"/>
                        <a:t>data-*</a:t>
                      </a:r>
                      <a:endParaRPr lang="zh-TW" altLang="en-US" sz="2800" dirty="0"/>
                    </a:p>
                  </a:txBody>
                  <a:tcPr/>
                </a:tc>
                <a:tc>
                  <a:txBody>
                    <a:bodyPr/>
                    <a:lstStyle/>
                    <a:p>
                      <a:r>
                        <a:rPr lang="zh-TW" altLang="en-US" sz="2800" dirty="0"/>
                        <a:t>自行定義新的屬性</a:t>
                      </a: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1824167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Shape 105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href 不全然是你想要的網址</a:t>
            </a:r>
          </a:p>
        </p:txBody>
      </p:sp>
      <p:sp>
        <p:nvSpPr>
          <p:cNvPr id="1054" name="Shape 1054"/>
          <p:cNvSpPr txBox="1">
            <a:spLocks noGrp="1"/>
          </p:cNvSpPr>
          <p:nvPr>
            <p:ph type="body" idx="1"/>
          </p:nvPr>
        </p:nvSpPr>
        <p:spPr>
          <a:xfrm>
            <a:off x="395525" y="1196975"/>
            <a:ext cx="8424600" cy="1473900"/>
          </a:xfrm>
          <a:prstGeom prst="rect">
            <a:avLst/>
          </a:prstGeom>
        </p:spPr>
        <p:txBody>
          <a:bodyPr lIns="91425" tIns="91425" rIns="91425" bIns="91425" anchor="t" anchorCtr="0">
            <a:noAutofit/>
          </a:bodyPr>
          <a:lstStyle/>
          <a:p>
            <a:pPr marL="685800" indent="-457200">
              <a:spcBef>
                <a:spcPts val="0"/>
              </a:spcBef>
            </a:pPr>
            <a:r>
              <a:rPr lang="zh-TW" dirty="0"/>
              <a:t>&lt;a href=”...”&gt; 並非定義一串網址，而是超連結</a:t>
            </a:r>
          </a:p>
          <a:p>
            <a:pPr marL="685800" indent="-457200">
              <a:spcBef>
                <a:spcPts val="0"/>
              </a:spcBef>
            </a:pPr>
            <a:r>
              <a:rPr lang="zh-TW" dirty="0"/>
              <a:t>urljoin 回傳的值並非全部都可以送 request</a:t>
            </a:r>
          </a:p>
        </p:txBody>
      </p:sp>
      <p:sp>
        <p:nvSpPr>
          <p:cNvPr id="1055" name="Shape 105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190</a:t>
            </a:fld>
            <a:endParaRPr lang="zh-TW"/>
          </a:p>
        </p:txBody>
      </p:sp>
      <p:pic>
        <p:nvPicPr>
          <p:cNvPr id="1056" name="Shape 1056"/>
          <p:cNvPicPr preferRelativeResize="0"/>
          <p:nvPr/>
        </p:nvPicPr>
        <p:blipFill>
          <a:blip r:embed="rId3">
            <a:alphaModFix/>
          </a:blip>
          <a:stretch>
            <a:fillRect/>
          </a:stretch>
        </p:blipFill>
        <p:spPr>
          <a:xfrm>
            <a:off x="2733675" y="2487200"/>
            <a:ext cx="3676650" cy="2343150"/>
          </a:xfrm>
          <a:prstGeom prst="rect">
            <a:avLst/>
          </a:prstGeom>
          <a:noFill/>
          <a:ln>
            <a:noFill/>
          </a:ln>
        </p:spPr>
      </p:pic>
      <p:pic>
        <p:nvPicPr>
          <p:cNvPr id="1057" name="Shape 1057"/>
          <p:cNvPicPr preferRelativeResize="0"/>
          <p:nvPr/>
        </p:nvPicPr>
        <p:blipFill>
          <a:blip r:embed="rId4">
            <a:alphaModFix/>
          </a:blip>
          <a:stretch>
            <a:fillRect/>
          </a:stretch>
        </p:blipFill>
        <p:spPr>
          <a:xfrm>
            <a:off x="152400" y="5439950"/>
            <a:ext cx="8839200" cy="460460"/>
          </a:xfrm>
          <a:prstGeom prst="rect">
            <a:avLst/>
          </a:prstGeom>
          <a:noFill/>
          <a:ln>
            <a:noFill/>
          </a:ln>
        </p:spPr>
      </p:pic>
      <p:sp>
        <p:nvSpPr>
          <p:cNvPr id="1058" name="Shape 1058"/>
          <p:cNvSpPr/>
          <p:nvPr/>
        </p:nvSpPr>
        <p:spPr>
          <a:xfrm>
            <a:off x="3833500" y="4333400"/>
            <a:ext cx="2228100" cy="4605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59" name="Shape 1059"/>
          <p:cNvCxnSpPr>
            <a:stCxn id="1058" idx="2"/>
            <a:endCxn id="1057" idx="0"/>
          </p:cNvCxnSpPr>
          <p:nvPr/>
        </p:nvCxnSpPr>
        <p:spPr>
          <a:xfrm rot="5400000">
            <a:off x="4436650" y="4929200"/>
            <a:ext cx="646200" cy="375600"/>
          </a:xfrm>
          <a:prstGeom prst="curvedConnector3">
            <a:avLst>
              <a:gd name="adj1" fmla="val 49988"/>
            </a:avLst>
          </a:prstGeom>
          <a:noFill/>
          <a:ln w="2857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84123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8"/>
                                        </p:tgtEl>
                                        <p:attrNameLst>
                                          <p:attrName>style.visibility</p:attrName>
                                        </p:attrNameLst>
                                      </p:cBhvr>
                                      <p:to>
                                        <p:strVal val="visible"/>
                                      </p:to>
                                    </p:set>
                                    <p:animEffect transition="in" filter="fade">
                                      <p:cBhvr>
                                        <p:cTn id="7" dur="1000"/>
                                        <p:tgtEl>
                                          <p:spTgt spid="1058"/>
                                        </p:tgtEl>
                                      </p:cBhvr>
                                    </p:animEffect>
                                  </p:childTnLst>
                                </p:cTn>
                              </p:par>
                              <p:par>
                                <p:cTn id="8" presetID="10" presetClass="entr" presetSubtype="0" fill="hold" nodeType="withEffect">
                                  <p:stCondLst>
                                    <p:cond delay="0"/>
                                  </p:stCondLst>
                                  <p:childTnLst>
                                    <p:set>
                                      <p:cBhvr>
                                        <p:cTn id="9" dur="1" fill="hold">
                                          <p:stCondLst>
                                            <p:cond delay="0"/>
                                          </p:stCondLst>
                                        </p:cTn>
                                        <p:tgtEl>
                                          <p:spTgt spid="1057"/>
                                        </p:tgtEl>
                                        <p:attrNameLst>
                                          <p:attrName>style.visibility</p:attrName>
                                        </p:attrNameLst>
                                      </p:cBhvr>
                                      <p:to>
                                        <p:strVal val="visible"/>
                                      </p:to>
                                    </p:set>
                                    <p:animEffect transition="in" filter="fade">
                                      <p:cBhvr>
                                        <p:cTn id="10" dur="1000"/>
                                        <p:tgtEl>
                                          <p:spTgt spid="1057"/>
                                        </p:tgtEl>
                                      </p:cBhvr>
                                    </p:animEffect>
                                  </p:childTnLst>
                                </p:cTn>
                              </p:par>
                              <p:par>
                                <p:cTn id="11" presetID="10" presetClass="entr" presetSubtype="0" fill="hold" nodeType="withEffect">
                                  <p:stCondLst>
                                    <p:cond delay="0"/>
                                  </p:stCondLst>
                                  <p:childTnLst>
                                    <p:set>
                                      <p:cBhvr>
                                        <p:cTn id="12" dur="1" fill="hold">
                                          <p:stCondLst>
                                            <p:cond delay="0"/>
                                          </p:stCondLst>
                                        </p:cTn>
                                        <p:tgtEl>
                                          <p:spTgt spid="1059"/>
                                        </p:tgtEl>
                                        <p:attrNameLst>
                                          <p:attrName>style.visibility</p:attrName>
                                        </p:attrNameLst>
                                      </p:cBhvr>
                                      <p:to>
                                        <p:strVal val="visible"/>
                                      </p:to>
                                    </p:set>
                                    <p:animEffect transition="in" filter="fade">
                                      <p:cBhvr>
                                        <p:cTn id="13" dur="1000"/>
                                        <p:tgtEl>
                                          <p:spTgt spid="1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Shape 106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你對 href 夠了解嗎？</a:t>
            </a:r>
          </a:p>
        </p:txBody>
      </p:sp>
      <p:sp>
        <p:nvSpPr>
          <p:cNvPr id="1066" name="Shape 1066"/>
          <p:cNvSpPr txBox="1">
            <a:spLocks noGrp="1"/>
          </p:cNvSpPr>
          <p:nvPr>
            <p:ph type="body" idx="1"/>
          </p:nvPr>
        </p:nvSpPr>
        <p:spPr>
          <a:xfrm>
            <a:off x="395525" y="4147325"/>
            <a:ext cx="8424600" cy="2158500"/>
          </a:xfrm>
          <a:prstGeom prst="rect">
            <a:avLst/>
          </a:prstGeom>
        </p:spPr>
        <p:txBody>
          <a:bodyPr lIns="91425" tIns="91425" rIns="91425" bIns="91425" anchor="t" anchorCtr="0">
            <a:noAutofit/>
          </a:bodyPr>
          <a:lstStyle/>
          <a:p>
            <a:pPr marL="685800" indent="-457200">
              <a:spcBef>
                <a:spcPts val="0"/>
              </a:spcBef>
            </a:pPr>
            <a:r>
              <a:rPr lang="zh-TW" dirty="0"/>
              <a:t>對 anchor 送出 request 會拿到同樣的頁面</a:t>
            </a:r>
          </a:p>
          <a:p>
            <a:pPr marL="685800" indent="-457200">
              <a:spcBef>
                <a:spcPts val="0"/>
              </a:spcBef>
            </a:pPr>
            <a:r>
              <a:rPr lang="zh-TW" dirty="0"/>
              <a:t>網頁一般只會用 HTTP 或是 HTTPS 協定</a:t>
            </a:r>
          </a:p>
          <a:p>
            <a:pPr marL="685800" indent="-457200">
              <a:spcBef>
                <a:spcPts val="0"/>
              </a:spcBef>
            </a:pPr>
            <a:r>
              <a:rPr lang="zh-TW" dirty="0"/>
              <a:t>無法對程式碼送出 request</a:t>
            </a:r>
          </a:p>
        </p:txBody>
      </p:sp>
      <p:sp>
        <p:nvSpPr>
          <p:cNvPr id="1067" name="Shape 106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191</a:t>
            </a:fld>
            <a:endParaRPr lang="zh-TW"/>
          </a:p>
        </p:txBody>
      </p:sp>
      <p:graphicFrame>
        <p:nvGraphicFramePr>
          <p:cNvPr id="1068" name="Shape 1068"/>
          <p:cNvGraphicFramePr/>
          <p:nvPr/>
        </p:nvGraphicFramePr>
        <p:xfrm>
          <a:off x="540250" y="1196975"/>
          <a:ext cx="8125950" cy="2743020"/>
        </p:xfrm>
        <a:graphic>
          <a:graphicData uri="http://schemas.openxmlformats.org/drawingml/2006/table">
            <a:tbl>
              <a:tblPr>
                <a:noFill/>
              </a:tblPr>
              <a:tblGrid>
                <a:gridCol w="1768475">
                  <a:extLst>
                    <a:ext uri="{9D8B030D-6E8A-4147-A177-3AD203B41FA5}">
                      <a16:colId xmlns:a16="http://schemas.microsoft.com/office/drawing/2014/main" xmlns="" val="20000"/>
                    </a:ext>
                  </a:extLst>
                </a:gridCol>
                <a:gridCol w="2513125">
                  <a:extLst>
                    <a:ext uri="{9D8B030D-6E8A-4147-A177-3AD203B41FA5}">
                      <a16:colId xmlns:a16="http://schemas.microsoft.com/office/drawing/2014/main" xmlns="" val="20001"/>
                    </a:ext>
                  </a:extLst>
                </a:gridCol>
                <a:gridCol w="3844350">
                  <a:extLst>
                    <a:ext uri="{9D8B030D-6E8A-4147-A177-3AD203B41FA5}">
                      <a16:colId xmlns:a16="http://schemas.microsoft.com/office/drawing/2014/main" xmlns="" val="20002"/>
                    </a:ext>
                  </a:extLst>
                </a:gridCol>
              </a:tblGrid>
              <a:tr h="397025">
                <a:tc>
                  <a:txBody>
                    <a:bodyPr/>
                    <a:lstStyle/>
                    <a:p>
                      <a:pPr lvl="0" algn="ctr">
                        <a:spcBef>
                          <a:spcPts val="0"/>
                        </a:spcBef>
                        <a:buNone/>
                      </a:pPr>
                      <a:r>
                        <a:rPr lang="zh-TW" sz="1800" b="1"/>
                        <a:t>href 可能的值</a:t>
                      </a:r>
                    </a:p>
                  </a:txBody>
                  <a:tcPr marL="91425" marR="91425" marT="91425" marB="91425" anchor="ctr"/>
                </a:tc>
                <a:tc>
                  <a:txBody>
                    <a:bodyPr/>
                    <a:lstStyle/>
                    <a:p>
                      <a:pPr lvl="0" algn="ctr">
                        <a:spcBef>
                          <a:spcPts val="0"/>
                        </a:spcBef>
                        <a:buNone/>
                      </a:pPr>
                      <a:r>
                        <a:rPr lang="zh-TW" sz="1800" b="1"/>
                        <a:t>敘述</a:t>
                      </a:r>
                    </a:p>
                  </a:txBody>
                  <a:tcPr marL="91425" marR="91425" marT="91425" marB="91425" anchor="ctr"/>
                </a:tc>
                <a:tc>
                  <a:txBody>
                    <a:bodyPr/>
                    <a:lstStyle/>
                    <a:p>
                      <a:pPr lvl="0" algn="ctr">
                        <a:spcBef>
                          <a:spcPts val="0"/>
                        </a:spcBef>
                        <a:buNone/>
                      </a:pPr>
                      <a:r>
                        <a:rPr lang="zh-TW" sz="1800" b="1"/>
                        <a:t>範例</a:t>
                      </a:r>
                    </a:p>
                  </a:txBody>
                  <a:tcPr marL="91425" marR="91425" marT="91425" marB="91425" anchor="ctr"/>
                </a:tc>
                <a:extLst>
                  <a:ext uri="{0D108BD9-81ED-4DB2-BD59-A6C34878D82A}">
                    <a16:rowId xmlns:a16="http://schemas.microsoft.com/office/drawing/2014/main" xmlns="" val="10000"/>
                  </a:ext>
                </a:extLst>
              </a:tr>
              <a:tr h="397025">
                <a:tc>
                  <a:txBody>
                    <a:bodyPr/>
                    <a:lstStyle/>
                    <a:p>
                      <a:pPr lvl="0" algn="ctr">
                        <a:spcBef>
                          <a:spcPts val="0"/>
                        </a:spcBef>
                        <a:buNone/>
                      </a:pPr>
                      <a:r>
                        <a:rPr lang="zh-TW" sz="1800"/>
                        <a:t>absolute URL</a:t>
                      </a:r>
                    </a:p>
                  </a:txBody>
                  <a:tcPr marL="91425" marR="91425" marT="91425" marB="91425" anchor="ctr"/>
                </a:tc>
                <a:tc>
                  <a:txBody>
                    <a:bodyPr/>
                    <a:lstStyle/>
                    <a:p>
                      <a:pPr lvl="0" algn="ctr">
                        <a:spcBef>
                          <a:spcPts val="0"/>
                        </a:spcBef>
                        <a:buNone/>
                      </a:pPr>
                      <a:r>
                        <a:rPr lang="zh-TW" sz="1800"/>
                        <a:t>絕對路徑</a:t>
                      </a:r>
                    </a:p>
                  </a:txBody>
                  <a:tcPr marL="91425" marR="91425" marT="91425" marB="91425" anchor="ctr"/>
                </a:tc>
                <a:tc>
                  <a:txBody>
                    <a:bodyPr/>
                    <a:lstStyle/>
                    <a:p>
                      <a:pPr lvl="0" algn="ctr">
                        <a:spcBef>
                          <a:spcPts val="0"/>
                        </a:spcBef>
                        <a:buNone/>
                      </a:pPr>
                      <a:r>
                        <a:rPr lang="zh-TW" sz="1800">
                          <a:solidFill>
                            <a:schemeClr val="dk1"/>
                          </a:solidFill>
                        </a:rPr>
                        <a:t>https://gushi.tw/</a:t>
                      </a:r>
                    </a:p>
                  </a:txBody>
                  <a:tcPr marL="91425" marR="91425" marT="91425" marB="91425" anchor="ctr"/>
                </a:tc>
                <a:extLst>
                  <a:ext uri="{0D108BD9-81ED-4DB2-BD59-A6C34878D82A}">
                    <a16:rowId xmlns:a16="http://schemas.microsoft.com/office/drawing/2014/main" xmlns="" val="10001"/>
                  </a:ext>
                </a:extLst>
              </a:tr>
              <a:tr h="397025">
                <a:tc>
                  <a:txBody>
                    <a:bodyPr/>
                    <a:lstStyle/>
                    <a:p>
                      <a:pPr lvl="0" algn="ctr">
                        <a:spcBef>
                          <a:spcPts val="0"/>
                        </a:spcBef>
                        <a:buNone/>
                      </a:pPr>
                      <a:r>
                        <a:rPr lang="zh-TW" sz="1800"/>
                        <a:t>relative URL</a:t>
                      </a:r>
                    </a:p>
                  </a:txBody>
                  <a:tcPr marL="91425" marR="91425" marT="91425" marB="91425" anchor="ctr"/>
                </a:tc>
                <a:tc>
                  <a:txBody>
                    <a:bodyPr/>
                    <a:lstStyle/>
                    <a:p>
                      <a:pPr lvl="0" algn="ctr">
                        <a:spcBef>
                          <a:spcPts val="0"/>
                        </a:spcBef>
                        <a:buNone/>
                      </a:pPr>
                      <a:r>
                        <a:rPr lang="zh-TW" sz="1800"/>
                        <a:t>相對路徑</a:t>
                      </a:r>
                    </a:p>
                  </a:txBody>
                  <a:tcPr marL="91425" marR="91425" marT="91425" marB="91425" anchor="ctr"/>
                </a:tc>
                <a:tc>
                  <a:txBody>
                    <a:bodyPr/>
                    <a:lstStyle/>
                    <a:p>
                      <a:pPr lvl="0" algn="ctr">
                        <a:spcBef>
                          <a:spcPts val="0"/>
                        </a:spcBef>
                        <a:buNone/>
                      </a:pPr>
                      <a:r>
                        <a:rPr lang="zh-TW" sz="1800"/>
                        <a:t>/ex1/html1.html</a:t>
                      </a:r>
                    </a:p>
                  </a:txBody>
                  <a:tcPr marL="91425" marR="91425" marT="91425" marB="91425" anchor="ctr"/>
                </a:tc>
                <a:extLst>
                  <a:ext uri="{0D108BD9-81ED-4DB2-BD59-A6C34878D82A}">
                    <a16:rowId xmlns:a16="http://schemas.microsoft.com/office/drawing/2014/main" xmlns="" val="10002"/>
                  </a:ext>
                </a:extLst>
              </a:tr>
              <a:tr h="397025">
                <a:tc>
                  <a:txBody>
                    <a:bodyPr/>
                    <a:lstStyle/>
                    <a:p>
                      <a:pPr lvl="0" algn="ctr">
                        <a:spcBef>
                          <a:spcPts val="0"/>
                        </a:spcBef>
                        <a:buNone/>
                      </a:pPr>
                      <a:r>
                        <a:rPr lang="zh-TW" sz="1800"/>
                        <a:t>anchor</a:t>
                      </a:r>
                    </a:p>
                  </a:txBody>
                  <a:tcPr marL="91425" marR="91425" marT="91425" marB="91425" anchor="ctr"/>
                </a:tc>
                <a:tc>
                  <a:txBody>
                    <a:bodyPr/>
                    <a:lstStyle/>
                    <a:p>
                      <a:pPr lvl="0" algn="ctr" rtl="0">
                        <a:spcBef>
                          <a:spcPts val="0"/>
                        </a:spcBef>
                        <a:buClr>
                          <a:schemeClr val="dk1"/>
                        </a:buClr>
                        <a:buSzPct val="61111"/>
                        <a:buFont typeface="Arial"/>
                        <a:buNone/>
                      </a:pPr>
                      <a:r>
                        <a:rPr lang="zh-TW" sz="1800">
                          <a:solidFill>
                            <a:schemeClr val="dk1"/>
                          </a:solidFill>
                        </a:rPr>
                        <a:t>同一頁面的其他 tag</a:t>
                      </a:r>
                    </a:p>
                  </a:txBody>
                  <a:tcPr marL="91425" marR="91425" marT="91425" marB="91425" anchor="ctr"/>
                </a:tc>
                <a:tc>
                  <a:txBody>
                    <a:bodyPr/>
                    <a:lstStyle/>
                    <a:p>
                      <a:pPr lvl="0" algn="ctr">
                        <a:spcBef>
                          <a:spcPts val="0"/>
                        </a:spcBef>
                        <a:buNone/>
                      </a:pPr>
                      <a:r>
                        <a:rPr lang="zh-TW" sz="1800"/>
                        <a:t>#top</a:t>
                      </a:r>
                    </a:p>
                  </a:txBody>
                  <a:tcPr marL="91425" marR="91425" marT="91425" marB="91425" anchor="ctr"/>
                </a:tc>
                <a:extLst>
                  <a:ext uri="{0D108BD9-81ED-4DB2-BD59-A6C34878D82A}">
                    <a16:rowId xmlns:a16="http://schemas.microsoft.com/office/drawing/2014/main" xmlns="" val="10003"/>
                  </a:ext>
                </a:extLst>
              </a:tr>
              <a:tr h="397025">
                <a:tc>
                  <a:txBody>
                    <a:bodyPr/>
                    <a:lstStyle/>
                    <a:p>
                      <a:pPr lvl="0" algn="ctr">
                        <a:spcBef>
                          <a:spcPts val="0"/>
                        </a:spcBef>
                        <a:buNone/>
                      </a:pPr>
                      <a:r>
                        <a:rPr lang="zh-TW" sz="1800"/>
                        <a:t>other protocols</a:t>
                      </a:r>
                    </a:p>
                  </a:txBody>
                  <a:tcPr marL="91425" marR="91425" marT="91425" marB="91425" anchor="ctr"/>
                </a:tc>
                <a:tc>
                  <a:txBody>
                    <a:bodyPr/>
                    <a:lstStyle/>
                    <a:p>
                      <a:pPr lvl="0" algn="ctr">
                        <a:spcBef>
                          <a:spcPts val="0"/>
                        </a:spcBef>
                        <a:buNone/>
                      </a:pPr>
                      <a:r>
                        <a:rPr lang="zh-TW" sz="1800"/>
                        <a:t>其他協定</a:t>
                      </a:r>
                    </a:p>
                  </a:txBody>
                  <a:tcPr marL="91425" marR="91425" marT="91425" marB="91425" anchor="ctr"/>
                </a:tc>
                <a:tc>
                  <a:txBody>
                    <a:bodyPr/>
                    <a:lstStyle/>
                    <a:p>
                      <a:pPr lvl="0" algn="ctr">
                        <a:spcBef>
                          <a:spcPts val="0"/>
                        </a:spcBef>
                        <a:buNone/>
                      </a:pPr>
                      <a:r>
                        <a:rPr lang="zh-TW" sz="1800"/>
                        <a:t>mailto://example@gmail.com</a:t>
                      </a:r>
                    </a:p>
                  </a:txBody>
                  <a:tcPr marL="91425" marR="91425" marT="91425" marB="91425" anchor="ctr"/>
                </a:tc>
                <a:extLst>
                  <a:ext uri="{0D108BD9-81ED-4DB2-BD59-A6C34878D82A}">
                    <a16:rowId xmlns:a16="http://schemas.microsoft.com/office/drawing/2014/main" xmlns="" val="10004"/>
                  </a:ext>
                </a:extLst>
              </a:tr>
              <a:tr h="397025">
                <a:tc>
                  <a:txBody>
                    <a:bodyPr/>
                    <a:lstStyle/>
                    <a:p>
                      <a:pPr lvl="0" algn="ctr">
                        <a:spcBef>
                          <a:spcPts val="0"/>
                        </a:spcBef>
                        <a:buNone/>
                      </a:pPr>
                      <a:r>
                        <a:rPr lang="zh-TW" sz="1800"/>
                        <a:t>JavaScript</a:t>
                      </a:r>
                    </a:p>
                  </a:txBody>
                  <a:tcPr marL="91425" marR="91425" marT="91425" marB="91425" anchor="ctr"/>
                </a:tc>
                <a:tc>
                  <a:txBody>
                    <a:bodyPr/>
                    <a:lstStyle/>
                    <a:p>
                      <a:pPr lvl="0" algn="ctr">
                        <a:spcBef>
                          <a:spcPts val="0"/>
                        </a:spcBef>
                        <a:buNone/>
                      </a:pPr>
                      <a:r>
                        <a:rPr lang="zh-TW" sz="1800"/>
                        <a:t>程式碼</a:t>
                      </a:r>
                    </a:p>
                  </a:txBody>
                  <a:tcPr marL="91425" marR="91425" marT="91425" marB="91425" anchor="ctr"/>
                </a:tc>
                <a:tc>
                  <a:txBody>
                    <a:bodyPr/>
                    <a:lstStyle/>
                    <a:p>
                      <a:pPr lvl="0" algn="ctr">
                        <a:spcBef>
                          <a:spcPts val="0"/>
                        </a:spcBef>
                        <a:buNone/>
                      </a:pPr>
                      <a:r>
                        <a:rPr lang="zh-TW" sz="1800"/>
                        <a:t>javascript:console.log(“Hello”)</a:t>
                      </a:r>
                    </a:p>
                  </a:txBody>
                  <a:tcPr marL="91425" marR="91425" marT="91425" marB="91425"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158918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Shape 107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過濾 href</a:t>
            </a:r>
          </a:p>
        </p:txBody>
      </p:sp>
      <p:sp>
        <p:nvSpPr>
          <p:cNvPr id="1075" name="Shape 107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192</a:t>
            </a:fld>
            <a:endParaRPr lang="zh-TW"/>
          </a:p>
        </p:txBody>
      </p:sp>
      <p:sp>
        <p:nvSpPr>
          <p:cNvPr id="1076" name="Shape 1076"/>
          <p:cNvSpPr txBox="1">
            <a:spLocks noGrp="1"/>
          </p:cNvSpPr>
          <p:nvPr>
            <p:ph type="body" idx="1"/>
          </p:nvPr>
        </p:nvSpPr>
        <p:spPr>
          <a:xfrm>
            <a:off x="467550" y="1044250"/>
            <a:ext cx="8424600" cy="53505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Clr>
                <a:schemeClr val="dk1"/>
              </a:buClr>
              <a:buSzPct val="45833"/>
              <a:buFont typeface="Arial"/>
              <a:buNone/>
            </a:pPr>
            <a:r>
              <a:rPr lang="zh-TW" sz="2400">
                <a:solidFill>
                  <a:srgbClr val="FF0000"/>
                </a:solidFill>
                <a:latin typeface="Consolas"/>
                <a:ea typeface="Consolas"/>
                <a:cs typeface="Consolas"/>
                <a:sym typeface="Consolas"/>
              </a:rPr>
              <a:t>import</a:t>
            </a:r>
            <a:r>
              <a:rPr lang="zh-TW" sz="2400">
                <a:solidFill>
                  <a:schemeClr val="lt1"/>
                </a:solidFill>
                <a:latin typeface="Consolas"/>
                <a:ea typeface="Consolas"/>
                <a:cs typeface="Consolas"/>
                <a:sym typeface="Consolas"/>
              </a:rPr>
              <a:t> re</a:t>
            </a:r>
          </a:p>
          <a:p>
            <a:pPr marL="142240" lvl="0" rtl="0">
              <a:spcBef>
                <a:spcPts val="0"/>
              </a:spcBef>
              <a:buClr>
                <a:schemeClr val="dk1"/>
              </a:buClr>
              <a:buSzPct val="45833"/>
              <a:buFont typeface="Arial"/>
              <a:buNone/>
            </a:pPr>
            <a:r>
              <a:rPr lang="zh-TW" sz="2400">
                <a:solidFill>
                  <a:srgbClr val="92D050"/>
                </a:solidFill>
                <a:latin typeface="Consolas"/>
                <a:ea typeface="Consolas"/>
                <a:cs typeface="Consolas"/>
                <a:sym typeface="Consolas"/>
              </a:rPr>
              <a:t>＃ 過濾錨點, e.g. #top</a:t>
            </a:r>
          </a:p>
          <a:p>
            <a:pPr marL="142240" lvl="0" rtl="0">
              <a:spcBef>
                <a:spcPts val="0"/>
              </a:spcBef>
              <a:buClr>
                <a:schemeClr val="dk1"/>
              </a:buClr>
              <a:buSzPct val="45833"/>
              <a:buFont typeface="Arial"/>
              <a:buNone/>
            </a:pPr>
            <a:r>
              <a:rPr lang="zh-TW" sz="2400">
                <a:solidFill>
                  <a:schemeClr val="lt1"/>
                </a:solidFill>
                <a:latin typeface="Consolas"/>
                <a:ea typeface="Consolas"/>
                <a:cs typeface="Consolas"/>
                <a:sym typeface="Consolas"/>
              </a:rPr>
              <a:t>check_url_1 </a:t>
            </a:r>
            <a:r>
              <a:rPr lang="zh-TW" sz="2400">
                <a:solidFill>
                  <a:srgbClr val="FF0000"/>
                </a:solidFill>
                <a:latin typeface="Consolas"/>
                <a:ea typeface="Consolas"/>
                <a:cs typeface="Consolas"/>
                <a:sym typeface="Consolas"/>
              </a:rPr>
              <a:t>=</a:t>
            </a:r>
            <a:r>
              <a:rPr lang="zh-TW" sz="2400">
                <a:solidFill>
                  <a:schemeClr val="lt1"/>
                </a:solidFill>
                <a:latin typeface="Consolas"/>
                <a:ea typeface="Consolas"/>
                <a:cs typeface="Consolas"/>
                <a:sym typeface="Consolas"/>
              </a:rPr>
              <a:t> re.</a:t>
            </a:r>
            <a:r>
              <a:rPr lang="zh-TW" sz="2400">
                <a:solidFill>
                  <a:srgbClr val="3366FF"/>
                </a:solidFill>
                <a:latin typeface="Consolas"/>
                <a:ea typeface="Consolas"/>
                <a:cs typeface="Consolas"/>
                <a:sym typeface="Consolas"/>
              </a:rPr>
              <a:t>match</a:t>
            </a:r>
            <a:r>
              <a:rPr lang="zh-TW" sz="2400">
                <a:solidFill>
                  <a:schemeClr val="lt1"/>
                </a:solidFill>
                <a:latin typeface="Consolas"/>
                <a:ea typeface="Consolas"/>
                <a:cs typeface="Consolas"/>
                <a:sym typeface="Consolas"/>
              </a:rPr>
              <a:t>(</a:t>
            </a:r>
            <a:r>
              <a:rPr lang="zh-TW" sz="2400">
                <a:solidFill>
                  <a:srgbClr val="F3AB08"/>
                </a:solidFill>
                <a:latin typeface="Consolas"/>
                <a:ea typeface="Consolas"/>
                <a:cs typeface="Consolas"/>
                <a:sym typeface="Consolas"/>
              </a:rPr>
              <a:t>'#.*'</a:t>
            </a:r>
            <a:r>
              <a:rPr lang="zh-TW" sz="2400">
                <a:solidFill>
                  <a:schemeClr val="lt1"/>
                </a:solidFill>
                <a:latin typeface="Consolas"/>
                <a:ea typeface="Consolas"/>
                <a:cs typeface="Consolas"/>
                <a:sym typeface="Consolas"/>
              </a:rPr>
              <a:t>, url) </a:t>
            </a:r>
            <a:r>
              <a:rPr lang="zh-TW" sz="2400">
                <a:solidFill>
                  <a:srgbClr val="92D050"/>
                </a:solidFill>
                <a:latin typeface="Consolas"/>
                <a:ea typeface="Consolas"/>
                <a:cs typeface="Consolas"/>
                <a:sym typeface="Consolas"/>
              </a:rPr>
              <a:t># True/False</a:t>
            </a:r>
          </a:p>
          <a:p>
            <a:pPr marL="142240" lvl="0" rtl="0">
              <a:spcBef>
                <a:spcPts val="0"/>
              </a:spcBef>
              <a:buClr>
                <a:schemeClr val="dk1"/>
              </a:buClr>
              <a:buSzPct val="45833"/>
              <a:buFont typeface="Arial"/>
              <a:buNone/>
            </a:pPr>
            <a:endParaRPr sz="2400">
              <a:solidFill>
                <a:schemeClr val="lt1"/>
              </a:solidFill>
              <a:latin typeface="Consolas"/>
              <a:ea typeface="Consolas"/>
              <a:cs typeface="Consolas"/>
              <a:sym typeface="Consolas"/>
            </a:endParaRPr>
          </a:p>
          <a:p>
            <a:pPr marL="142240" lvl="0" rtl="0">
              <a:spcBef>
                <a:spcPts val="0"/>
              </a:spcBef>
              <a:buClr>
                <a:schemeClr val="dk1"/>
              </a:buClr>
              <a:buSzPct val="45833"/>
              <a:buFont typeface="Arial"/>
              <a:buNone/>
            </a:pPr>
            <a:r>
              <a:rPr lang="zh-TW" sz="2400">
                <a:solidFill>
                  <a:srgbClr val="92D050"/>
                </a:solidFill>
                <a:latin typeface="Consolas"/>
                <a:ea typeface="Consolas"/>
                <a:cs typeface="Consolas"/>
                <a:sym typeface="Consolas"/>
              </a:rPr>
              <a:t>＃ 過濾其他協定, 只接受 http/https</a:t>
            </a:r>
          </a:p>
          <a:p>
            <a:pPr marL="142240" lvl="0" rtl="0">
              <a:spcBef>
                <a:spcPts val="0"/>
              </a:spcBef>
              <a:buClr>
                <a:schemeClr val="dk1"/>
              </a:buClr>
              <a:buSzPct val="45833"/>
              <a:buFont typeface="Arial"/>
              <a:buNone/>
            </a:pPr>
            <a:r>
              <a:rPr lang="zh-TW" sz="2400">
                <a:solidFill>
                  <a:srgbClr val="FF0000"/>
                </a:solidFill>
                <a:latin typeface="Consolas"/>
                <a:ea typeface="Consolas"/>
                <a:cs typeface="Consolas"/>
                <a:sym typeface="Consolas"/>
              </a:rPr>
              <a:t>from</a:t>
            </a:r>
            <a:r>
              <a:rPr lang="zh-TW" sz="2400">
                <a:solidFill>
                  <a:schemeClr val="lt1"/>
                </a:solidFill>
                <a:latin typeface="Consolas"/>
                <a:ea typeface="Consolas"/>
                <a:cs typeface="Consolas"/>
                <a:sym typeface="Consolas"/>
              </a:rPr>
              <a:t> urllib.parse </a:t>
            </a:r>
            <a:r>
              <a:rPr lang="zh-TW" sz="2400">
                <a:solidFill>
                  <a:srgbClr val="FF0000"/>
                </a:solidFill>
                <a:latin typeface="Consolas"/>
                <a:ea typeface="Consolas"/>
                <a:cs typeface="Consolas"/>
                <a:sym typeface="Consolas"/>
              </a:rPr>
              <a:t>import</a:t>
            </a:r>
            <a:r>
              <a:rPr lang="zh-TW" sz="2400">
                <a:solidFill>
                  <a:schemeClr val="lt1"/>
                </a:solidFill>
                <a:latin typeface="Consolas"/>
                <a:ea typeface="Consolas"/>
                <a:cs typeface="Consolas"/>
                <a:sym typeface="Consolas"/>
              </a:rPr>
              <a:t> urlparse</a:t>
            </a:r>
          </a:p>
          <a:p>
            <a:pPr marL="142240" lvl="0" rtl="0">
              <a:spcBef>
                <a:spcPts val="0"/>
              </a:spcBef>
              <a:buClr>
                <a:schemeClr val="dk1"/>
              </a:buClr>
              <a:buSzPct val="45833"/>
              <a:buFont typeface="Arial"/>
              <a:buNone/>
            </a:pPr>
            <a:r>
              <a:rPr lang="zh-TW" sz="2400">
                <a:solidFill>
                  <a:schemeClr val="lt1"/>
                </a:solidFill>
                <a:latin typeface="Consolas"/>
                <a:ea typeface="Consolas"/>
                <a:cs typeface="Consolas"/>
                <a:sym typeface="Consolas"/>
              </a:rPr>
              <a:t>check_url_2 </a:t>
            </a:r>
            <a:r>
              <a:rPr lang="zh-TW" sz="2400">
                <a:solidFill>
                  <a:srgbClr val="FF0000"/>
                </a:solidFill>
                <a:latin typeface="Consolas"/>
                <a:ea typeface="Consolas"/>
                <a:cs typeface="Consolas"/>
                <a:sym typeface="Consolas"/>
              </a:rPr>
              <a:t>=</a:t>
            </a:r>
            <a:r>
              <a:rPr lang="zh-TW" sz="2400">
                <a:solidFill>
                  <a:schemeClr val="lt1"/>
                </a:solidFill>
                <a:latin typeface="Consolas"/>
                <a:ea typeface="Consolas"/>
                <a:cs typeface="Consolas"/>
                <a:sym typeface="Consolas"/>
              </a:rPr>
              <a:t> </a:t>
            </a:r>
            <a:r>
              <a:rPr lang="zh-TW" sz="2400">
                <a:solidFill>
                  <a:srgbClr val="3366FF"/>
                </a:solidFill>
                <a:latin typeface="Consolas"/>
                <a:ea typeface="Consolas"/>
                <a:cs typeface="Consolas"/>
                <a:sym typeface="Consolas"/>
              </a:rPr>
              <a:t>urlparse</a:t>
            </a:r>
            <a:r>
              <a:rPr lang="zh-TW" sz="2400">
                <a:solidFill>
                  <a:schemeClr val="lt1"/>
                </a:solidFill>
                <a:latin typeface="Consolas"/>
                <a:ea typeface="Consolas"/>
                <a:cs typeface="Consolas"/>
                <a:sym typeface="Consolas"/>
              </a:rPr>
              <a:t>(url).scheme </a:t>
            </a:r>
            <a:r>
              <a:rPr lang="zh-TW" sz="2400">
                <a:solidFill>
                  <a:srgbClr val="FF0000"/>
                </a:solidFill>
                <a:latin typeface="Consolas"/>
                <a:ea typeface="Consolas"/>
                <a:cs typeface="Consolas"/>
                <a:sym typeface="Consolas"/>
              </a:rPr>
              <a:t>not in</a:t>
            </a:r>
            <a:r>
              <a:rPr lang="zh-TW" sz="2400">
                <a:solidFill>
                  <a:schemeClr val="lt1"/>
                </a:solidFill>
                <a:latin typeface="Consolas"/>
                <a:ea typeface="Consolas"/>
                <a:cs typeface="Consolas"/>
                <a:sym typeface="Consolas"/>
              </a:rPr>
              <a:t> [</a:t>
            </a:r>
            <a:r>
              <a:rPr lang="zh-TW" sz="2400">
                <a:solidFill>
                  <a:srgbClr val="F3AB08"/>
                </a:solidFill>
                <a:latin typeface="Consolas"/>
                <a:ea typeface="Consolas"/>
                <a:cs typeface="Consolas"/>
                <a:sym typeface="Consolas"/>
              </a:rPr>
              <a:t>'https'</a:t>
            </a:r>
            <a:r>
              <a:rPr lang="zh-TW" sz="2400">
                <a:solidFill>
                  <a:schemeClr val="lt1"/>
                </a:solidFill>
                <a:latin typeface="Consolas"/>
                <a:ea typeface="Consolas"/>
                <a:cs typeface="Consolas"/>
                <a:sym typeface="Consolas"/>
              </a:rPr>
              <a:t>, </a:t>
            </a:r>
            <a:r>
              <a:rPr lang="zh-TW" sz="2400">
                <a:solidFill>
                  <a:srgbClr val="F3AB08"/>
                </a:solidFill>
                <a:latin typeface="Consolas"/>
                <a:ea typeface="Consolas"/>
                <a:cs typeface="Consolas"/>
                <a:sym typeface="Consolas"/>
              </a:rPr>
              <a:t>'http'</a:t>
            </a:r>
            <a:r>
              <a:rPr lang="zh-TW" sz="2400">
                <a:solidFill>
                  <a:schemeClr val="lt1"/>
                </a:solidFill>
                <a:latin typeface="Consolas"/>
                <a:ea typeface="Consolas"/>
                <a:cs typeface="Consolas"/>
                <a:sym typeface="Consolas"/>
              </a:rPr>
              <a:t>]</a:t>
            </a:r>
          </a:p>
          <a:p>
            <a:pPr marL="142240" lvl="0" rtl="0">
              <a:spcBef>
                <a:spcPts val="0"/>
              </a:spcBef>
              <a:buClr>
                <a:schemeClr val="dk1"/>
              </a:buClr>
              <a:buSzPct val="45833"/>
              <a:buFont typeface="Arial"/>
              <a:buNone/>
            </a:pPr>
            <a:endParaRPr sz="2400">
              <a:solidFill>
                <a:schemeClr val="lt1"/>
              </a:solidFill>
              <a:latin typeface="Consolas"/>
              <a:ea typeface="Consolas"/>
              <a:cs typeface="Consolas"/>
              <a:sym typeface="Consolas"/>
            </a:endParaRPr>
          </a:p>
          <a:p>
            <a:pPr marL="142240" lvl="0" rtl="0">
              <a:spcBef>
                <a:spcPts val="0"/>
              </a:spcBef>
              <a:buClr>
                <a:schemeClr val="dk1"/>
              </a:buClr>
              <a:buSzPct val="45833"/>
              <a:buFont typeface="Arial"/>
              <a:buNone/>
            </a:pPr>
            <a:r>
              <a:rPr lang="zh-TW" sz="2400">
                <a:solidFill>
                  <a:srgbClr val="92D050"/>
                </a:solidFill>
                <a:latin typeface="Consolas"/>
                <a:ea typeface="Consolas"/>
                <a:cs typeface="Consolas"/>
                <a:sym typeface="Consolas"/>
              </a:rPr>
              <a:t>＃ 過濾程式碼, e.g. javascript:alert();</a:t>
            </a:r>
          </a:p>
          <a:p>
            <a:pPr marL="142240" lvl="0" rtl="0">
              <a:spcBef>
                <a:spcPts val="0"/>
              </a:spcBef>
              <a:buClr>
                <a:schemeClr val="dk1"/>
              </a:buClr>
              <a:buSzPct val="45833"/>
              <a:buFont typeface="Arial"/>
              <a:buNone/>
            </a:pPr>
            <a:r>
              <a:rPr lang="zh-TW" sz="2400">
                <a:solidFill>
                  <a:schemeClr val="lt1"/>
                </a:solidFill>
                <a:latin typeface="Consolas"/>
                <a:ea typeface="Consolas"/>
                <a:cs typeface="Consolas"/>
                <a:sym typeface="Consolas"/>
              </a:rPr>
              <a:t>check_url_3 </a:t>
            </a:r>
            <a:r>
              <a:rPr lang="zh-TW" sz="2400">
                <a:solidFill>
                  <a:srgbClr val="FF0000"/>
                </a:solidFill>
                <a:latin typeface="Consolas"/>
                <a:ea typeface="Consolas"/>
                <a:cs typeface="Consolas"/>
                <a:sym typeface="Consolas"/>
              </a:rPr>
              <a:t>=</a:t>
            </a:r>
            <a:r>
              <a:rPr lang="zh-TW" sz="2400">
                <a:solidFill>
                  <a:schemeClr val="lt1"/>
                </a:solidFill>
                <a:latin typeface="Consolas"/>
                <a:ea typeface="Consolas"/>
                <a:cs typeface="Consolas"/>
                <a:sym typeface="Consolas"/>
              </a:rPr>
              <a:t> re.</a:t>
            </a:r>
            <a:r>
              <a:rPr lang="zh-TW" sz="2400">
                <a:solidFill>
                  <a:srgbClr val="3366FF"/>
                </a:solidFill>
                <a:latin typeface="Consolas"/>
                <a:ea typeface="Consolas"/>
                <a:cs typeface="Consolas"/>
                <a:sym typeface="Consolas"/>
              </a:rPr>
              <a:t>match</a:t>
            </a:r>
            <a:r>
              <a:rPr lang="zh-TW" sz="2400">
                <a:solidFill>
                  <a:schemeClr val="lt1"/>
                </a:solidFill>
                <a:latin typeface="Consolas"/>
                <a:ea typeface="Consolas"/>
                <a:cs typeface="Consolas"/>
                <a:sym typeface="Consolas"/>
              </a:rPr>
              <a:t>(</a:t>
            </a:r>
            <a:r>
              <a:rPr lang="zh-TW" sz="2400">
                <a:solidFill>
                  <a:srgbClr val="F3AB08"/>
                </a:solidFill>
                <a:latin typeface="Consolas"/>
                <a:ea typeface="Consolas"/>
                <a:cs typeface="Consolas"/>
                <a:sym typeface="Consolas"/>
              </a:rPr>
              <a:t>'^javascript.*'</a:t>
            </a:r>
            <a:r>
              <a:rPr lang="zh-TW" sz="2400">
                <a:solidFill>
                  <a:schemeClr val="lt1"/>
                </a:solidFill>
                <a:latin typeface="Consolas"/>
                <a:ea typeface="Consolas"/>
                <a:cs typeface="Consolas"/>
                <a:sym typeface="Consolas"/>
              </a:rPr>
              <a:t>, url)</a:t>
            </a:r>
          </a:p>
        </p:txBody>
      </p:sp>
    </p:spTree>
    <p:extLst>
      <p:ext uri="{BB962C8B-B14F-4D97-AF65-F5344CB8AC3E}">
        <p14:creationId xmlns:p14="http://schemas.microsoft.com/office/powerpoint/2010/main" val="5683808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Shape 108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dirty="0"/>
              <a:t>練習 </a:t>
            </a:r>
            <a:r>
              <a:rPr lang="en-US" altLang="zh-TW" dirty="0"/>
              <a:t>0</a:t>
            </a:r>
            <a:r>
              <a:rPr lang="zh-TW" dirty="0"/>
              <a:t>5: 過濾 href (5~10 mins)</a:t>
            </a:r>
          </a:p>
        </p:txBody>
      </p:sp>
      <p:sp>
        <p:nvSpPr>
          <p:cNvPr id="1083" name="Shape 1083"/>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69850" rtl="0">
              <a:spcBef>
                <a:spcPts val="0"/>
              </a:spcBef>
              <a:buClr>
                <a:srgbClr val="000000"/>
              </a:buClr>
              <a:buSzPct val="39285"/>
              <a:buFont typeface="Arial"/>
              <a:buNone/>
            </a:pPr>
            <a:r>
              <a:rPr lang="zh-TW" dirty="0"/>
              <a:t>目標程式：0</a:t>
            </a:r>
            <a:r>
              <a:rPr lang="en-US" altLang="zh-TW" dirty="0"/>
              <a:t>5</a:t>
            </a:r>
            <a:r>
              <a:rPr lang="zh-TW" dirty="0"/>
              <a:t>_crawling_demo3_filter_href.py</a:t>
            </a:r>
          </a:p>
          <a:p>
            <a:pPr marL="0" lvl="0" indent="-69850" rtl="0">
              <a:spcBef>
                <a:spcPts val="0"/>
              </a:spcBef>
              <a:buClr>
                <a:srgbClr val="000000"/>
              </a:buClr>
              <a:buSzPct val="39285"/>
              <a:buFont typeface="Arial"/>
              <a:buNone/>
            </a:pPr>
            <a:r>
              <a:rPr lang="zh-TW" dirty="0"/>
              <a:t>目標網站：</a:t>
            </a:r>
            <a:r>
              <a:rPr lang="zh-TW" u="sng" dirty="0">
                <a:solidFill>
                  <a:schemeClr val="hlink"/>
                </a:solidFill>
                <a:hlinkClick r:id="rId3"/>
              </a:rPr>
              <a:t>demo_website_3</a:t>
            </a:r>
          </a:p>
          <a:p>
            <a:pPr marL="0" lvl="0" indent="-69850" rtl="0">
              <a:spcBef>
                <a:spcPts val="0"/>
              </a:spcBef>
              <a:buClr>
                <a:srgbClr val="000000"/>
              </a:buClr>
              <a:buSzPct val="39285"/>
              <a:buFont typeface="Arial"/>
              <a:buNone/>
            </a:pPr>
            <a:r>
              <a:rPr lang="zh-TW" dirty="0"/>
              <a:t>目標：過濾不必要的超連結並取得網站的所有 h2 tag</a:t>
            </a:r>
          </a:p>
          <a:p>
            <a:pPr marL="685800" indent="-457200">
              <a:spcBef>
                <a:spcPts val="0"/>
              </a:spcBef>
            </a:pPr>
            <a:r>
              <a:rPr lang="zh-TW" dirty="0"/>
              <a:t>判斷過濾不必要的超連結的時機</a:t>
            </a:r>
          </a:p>
          <a:p>
            <a:pPr marL="1028700" lvl="1" indent="-342900">
              <a:spcBef>
                <a:spcPts val="0"/>
              </a:spcBef>
            </a:pPr>
            <a:r>
              <a:rPr lang="zh-TW" dirty="0"/>
              <a:t>urljoin 前還是後？</a:t>
            </a:r>
          </a:p>
        </p:txBody>
      </p:sp>
      <p:sp>
        <p:nvSpPr>
          <p:cNvPr id="1084" name="Shape 108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193</a:t>
            </a:fld>
            <a:endParaRPr lang="zh-TW"/>
          </a:p>
        </p:txBody>
      </p:sp>
      <p:sp>
        <p:nvSpPr>
          <p:cNvPr id="1085" name="Shape 1085"/>
          <p:cNvSpPr txBox="1">
            <a:spLocks noGrp="1"/>
          </p:cNvSpPr>
          <p:nvPr>
            <p:ph type="body" idx="1"/>
          </p:nvPr>
        </p:nvSpPr>
        <p:spPr>
          <a:xfrm>
            <a:off x="359700" y="3951900"/>
            <a:ext cx="8424600" cy="25014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92D050"/>
                </a:solidFill>
                <a:latin typeface="Consolas"/>
                <a:ea typeface="Consolas"/>
                <a:cs typeface="Consolas"/>
                <a:sym typeface="Consolas"/>
              </a:rPr>
              <a:t># 觀察下列的值並嘗試送出 request</a:t>
            </a:r>
          </a:p>
          <a:p>
            <a:pPr marL="142240" lvl="0" rtl="0">
              <a:spcBef>
                <a:spcPts val="0"/>
              </a:spcBef>
              <a:buNone/>
            </a:pPr>
            <a:r>
              <a:rPr lang="zh-TW" sz="2400">
                <a:solidFill>
                  <a:srgbClr val="FFFFFF"/>
                </a:solidFill>
                <a:latin typeface="Consolas"/>
                <a:ea typeface="Consolas"/>
                <a:cs typeface="Consolas"/>
                <a:sym typeface="Consolas"/>
              </a:rPr>
              <a:t>anchor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urljoin(url, </a:t>
            </a:r>
            <a:r>
              <a:rPr lang="zh-TW" sz="2400">
                <a:solidFill>
                  <a:srgbClr val="F3AB08"/>
                </a:solidFill>
                <a:latin typeface="Consolas"/>
                <a:ea typeface="Consolas"/>
                <a:cs typeface="Consolas"/>
                <a:sym typeface="Consolas"/>
              </a:rPr>
              <a:t>'#top'</a:t>
            </a:r>
            <a:r>
              <a:rPr lang="zh-TW" sz="2400">
                <a:solidFill>
                  <a:srgbClr val="FFFFFF"/>
                </a:solidFill>
                <a:latin typeface="Consolas"/>
                <a:ea typeface="Consolas"/>
                <a:cs typeface="Consolas"/>
                <a:sym typeface="Consolas"/>
              </a:rPr>
              <a:t>)</a:t>
            </a:r>
          </a:p>
          <a:p>
            <a:pPr marL="142240" lvl="0" rtl="0">
              <a:spcBef>
                <a:spcPts val="0"/>
              </a:spcBef>
              <a:buNone/>
            </a:pPr>
            <a:r>
              <a:rPr lang="zh-TW" sz="2400">
                <a:solidFill>
                  <a:srgbClr val="FFFFFF"/>
                </a:solidFill>
                <a:latin typeface="Consolas"/>
                <a:ea typeface="Consolas"/>
                <a:cs typeface="Consolas"/>
                <a:sym typeface="Consolas"/>
              </a:rPr>
              <a:t>protocol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urljoin(url, </a:t>
            </a:r>
            <a:r>
              <a:rPr lang="zh-TW" sz="2400">
                <a:solidFill>
                  <a:srgbClr val="F3AB08"/>
                </a:solidFill>
                <a:latin typeface="Consolas"/>
                <a:ea typeface="Consolas"/>
                <a:cs typeface="Consolas"/>
                <a:sym typeface="Consolas"/>
              </a:rPr>
              <a:t>'mailto:example@gmail.com'</a:t>
            </a:r>
            <a:r>
              <a:rPr lang="zh-TW" sz="2400">
                <a:solidFill>
                  <a:srgbClr val="FFFFFF"/>
                </a:solidFill>
                <a:latin typeface="Consolas"/>
                <a:ea typeface="Consolas"/>
                <a:cs typeface="Consolas"/>
                <a:sym typeface="Consolas"/>
              </a:rPr>
              <a:t>)</a:t>
            </a:r>
          </a:p>
          <a:p>
            <a:pPr marL="142240" lvl="0" rtl="0">
              <a:spcBef>
                <a:spcPts val="0"/>
              </a:spcBef>
              <a:buNone/>
            </a:pPr>
            <a:r>
              <a:rPr lang="zh-TW" sz="2400">
                <a:solidFill>
                  <a:srgbClr val="FFFFFF"/>
                </a:solidFill>
                <a:latin typeface="Consolas"/>
                <a:ea typeface="Consolas"/>
                <a:cs typeface="Consolas"/>
                <a:sym typeface="Consolas"/>
              </a:rPr>
              <a:t>code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urljoin(</a:t>
            </a:r>
            <a:r>
              <a:rPr lang="zh-TW" sz="2400">
                <a:solidFill>
                  <a:schemeClr val="lt1"/>
                </a:solidFill>
                <a:latin typeface="Consolas"/>
                <a:ea typeface="Consolas"/>
                <a:cs typeface="Consolas"/>
                <a:sym typeface="Consolas"/>
              </a:rPr>
              <a:t>url, </a:t>
            </a:r>
            <a:r>
              <a:rPr lang="zh-TW" sz="2400">
                <a:solidFill>
                  <a:srgbClr val="F3AB08"/>
                </a:solidFill>
                <a:latin typeface="Consolas"/>
                <a:ea typeface="Consolas"/>
                <a:cs typeface="Consolas"/>
                <a:sym typeface="Consolas"/>
              </a:rPr>
              <a:t>'javascript:alert("Hi");'</a:t>
            </a:r>
            <a:r>
              <a:rPr lang="zh-TW" sz="2400">
                <a:solidFill>
                  <a:srgbClr val="FFFFFF"/>
                </a:solidFill>
                <a:latin typeface="Consolas"/>
                <a:ea typeface="Consolas"/>
                <a:cs typeface="Consolas"/>
                <a:sym typeface="Consolas"/>
              </a:rPr>
              <a:t>)</a:t>
            </a:r>
          </a:p>
        </p:txBody>
      </p:sp>
    </p:spTree>
    <p:extLst>
      <p:ext uri="{BB962C8B-B14F-4D97-AF65-F5344CB8AC3E}">
        <p14:creationId xmlns:p14="http://schemas.microsoft.com/office/powerpoint/2010/main" val="23420544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Shape 109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符合絕對路徑的 url 一定沒問題？</a:t>
            </a:r>
          </a:p>
        </p:txBody>
      </p:sp>
      <p:sp>
        <p:nvSpPr>
          <p:cNvPr id="1092" name="Shape 1092"/>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符合絕對路徑的 URL 可以送 request</a:t>
            </a:r>
          </a:p>
          <a:p>
            <a:pPr marL="685800" indent="-457200">
              <a:spcBef>
                <a:spcPts val="0"/>
              </a:spcBef>
            </a:pPr>
            <a:r>
              <a:rPr lang="zh-TW" dirty="0"/>
              <a:t>可以送 request 的 URL 不代表是你需要的</a:t>
            </a:r>
          </a:p>
        </p:txBody>
      </p:sp>
      <p:sp>
        <p:nvSpPr>
          <p:cNvPr id="1093" name="Shape 109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194</a:t>
            </a:fld>
            <a:endParaRPr lang="zh-TW"/>
          </a:p>
        </p:txBody>
      </p:sp>
      <p:pic>
        <p:nvPicPr>
          <p:cNvPr id="1094" name="Shape 1094"/>
          <p:cNvPicPr preferRelativeResize="0"/>
          <p:nvPr/>
        </p:nvPicPr>
        <p:blipFill>
          <a:blip r:embed="rId3">
            <a:alphaModFix/>
          </a:blip>
          <a:stretch>
            <a:fillRect/>
          </a:stretch>
        </p:blipFill>
        <p:spPr>
          <a:xfrm>
            <a:off x="0" y="2247033"/>
            <a:ext cx="9144000" cy="1113182"/>
          </a:xfrm>
          <a:prstGeom prst="rect">
            <a:avLst/>
          </a:prstGeom>
          <a:noFill/>
          <a:ln>
            <a:noFill/>
          </a:ln>
        </p:spPr>
      </p:pic>
      <p:grpSp>
        <p:nvGrpSpPr>
          <p:cNvPr id="1095" name="Shape 1095"/>
          <p:cNvGrpSpPr/>
          <p:nvPr/>
        </p:nvGrpSpPr>
        <p:grpSpPr>
          <a:xfrm>
            <a:off x="834012" y="2381150"/>
            <a:ext cx="7753937" cy="3848475"/>
            <a:chOff x="834012" y="2381150"/>
            <a:chExt cx="7753937" cy="3848475"/>
          </a:xfrm>
        </p:grpSpPr>
        <p:sp>
          <p:nvSpPr>
            <p:cNvPr id="1096" name="Shape 1096"/>
            <p:cNvSpPr/>
            <p:nvPr/>
          </p:nvSpPr>
          <p:spPr>
            <a:xfrm>
              <a:off x="7915950" y="2381150"/>
              <a:ext cx="672000" cy="7191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097" name="Shape 1097"/>
            <p:cNvPicPr preferRelativeResize="0"/>
            <p:nvPr/>
          </p:nvPicPr>
          <p:blipFill>
            <a:blip r:embed="rId4">
              <a:alphaModFix/>
            </a:blip>
            <a:stretch>
              <a:fillRect/>
            </a:stretch>
          </p:blipFill>
          <p:spPr>
            <a:xfrm>
              <a:off x="834012" y="3519650"/>
              <a:ext cx="7475974" cy="2709975"/>
            </a:xfrm>
            <a:prstGeom prst="rect">
              <a:avLst/>
            </a:prstGeom>
            <a:noFill/>
            <a:ln>
              <a:noFill/>
            </a:ln>
          </p:spPr>
        </p:pic>
        <p:cxnSp>
          <p:nvCxnSpPr>
            <p:cNvPr id="1098" name="Shape 1098"/>
            <p:cNvCxnSpPr>
              <a:stCxn id="1096" idx="2"/>
              <a:endCxn id="1097" idx="0"/>
            </p:cNvCxnSpPr>
            <p:nvPr/>
          </p:nvCxnSpPr>
          <p:spPr>
            <a:xfrm rot="5400000">
              <a:off x="6202200" y="1469900"/>
              <a:ext cx="419400" cy="3680100"/>
            </a:xfrm>
            <a:prstGeom prst="curvedConnector3">
              <a:avLst>
                <a:gd name="adj1" fmla="val 50000"/>
              </a:avLst>
            </a:prstGeom>
            <a:noFill/>
            <a:ln w="28575" cap="flat" cmpd="sng">
              <a:solidFill>
                <a:schemeClr val="dk2"/>
              </a:solidFill>
              <a:prstDash val="solid"/>
              <a:round/>
              <a:headEnd type="none" w="lg" len="lg"/>
              <a:tailEnd type="triangle" w="lg" len="lg"/>
            </a:ln>
          </p:spPr>
        </p:cxnSp>
      </p:grpSp>
    </p:spTree>
    <p:extLst>
      <p:ext uri="{BB962C8B-B14F-4D97-AF65-F5344CB8AC3E}">
        <p14:creationId xmlns:p14="http://schemas.microsoft.com/office/powerpoint/2010/main" val="31966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4"/>
                                        </p:tgtEl>
                                        <p:attrNameLst>
                                          <p:attrName>style.visibility</p:attrName>
                                        </p:attrNameLst>
                                      </p:cBhvr>
                                      <p:to>
                                        <p:strVal val="visible"/>
                                      </p:to>
                                    </p:set>
                                    <p:animEffect transition="in" filter="fade">
                                      <p:cBhvr>
                                        <p:cTn id="7" dur="1000"/>
                                        <p:tgtEl>
                                          <p:spTgt spid="10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5"/>
                                        </p:tgtEl>
                                        <p:attrNameLst>
                                          <p:attrName>style.visibility</p:attrName>
                                        </p:attrNameLst>
                                      </p:cBhvr>
                                      <p:to>
                                        <p:strVal val="visible"/>
                                      </p:to>
                                    </p:set>
                                    <p:animEffect transition="in" filter="fade">
                                      <p:cBhvr>
                                        <p:cTn id="12" dur="1000"/>
                                        <p:tgtEl>
                                          <p:spTgt spid="1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Shape 110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使用 urlparse 的極限</a:t>
            </a:r>
          </a:p>
        </p:txBody>
      </p:sp>
      <p:sp>
        <p:nvSpPr>
          <p:cNvPr id="1105" name="Shape 1105"/>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urlparse 可分析的 URL 片段</a:t>
            </a:r>
            <a:br>
              <a:rPr lang="zh-TW" dirty="0"/>
            </a:br>
            <a:r>
              <a:rPr lang="zh-TW" dirty="0">
                <a:solidFill>
                  <a:srgbClr val="FF0000"/>
                </a:solidFill>
              </a:rPr>
              <a:t>shceme</a:t>
            </a:r>
            <a:r>
              <a:rPr lang="zh-TW" dirty="0"/>
              <a:t>://</a:t>
            </a:r>
            <a:r>
              <a:rPr lang="zh-TW" dirty="0">
                <a:solidFill>
                  <a:srgbClr val="FF9900"/>
                </a:solidFill>
              </a:rPr>
              <a:t>netloc</a:t>
            </a:r>
            <a:r>
              <a:rPr lang="zh-TW" dirty="0">
                <a:solidFill>
                  <a:srgbClr val="92D050"/>
                </a:solidFill>
              </a:rPr>
              <a:t>/path</a:t>
            </a:r>
            <a:r>
              <a:rPr lang="zh-TW" dirty="0">
                <a:solidFill>
                  <a:srgbClr val="0000FF"/>
                </a:solidFill>
              </a:rPr>
              <a:t>;params</a:t>
            </a:r>
            <a:r>
              <a:rPr lang="zh-TW" dirty="0">
                <a:solidFill>
                  <a:srgbClr val="9900FF"/>
                </a:solidFill>
              </a:rPr>
              <a:t>?query</a:t>
            </a:r>
            <a:r>
              <a:rPr lang="zh-TW" dirty="0">
                <a:solidFill>
                  <a:srgbClr val="8B0000"/>
                </a:solidFill>
              </a:rPr>
              <a:t>#fragment</a:t>
            </a:r>
            <a:r>
              <a:rPr lang="zh-TW" dirty="0">
                <a:solidFill>
                  <a:srgbClr val="0000FF"/>
                </a:solidFill>
              </a:rPr>
              <a:t/>
            </a:r>
            <a:br>
              <a:rPr lang="zh-TW" dirty="0">
                <a:solidFill>
                  <a:srgbClr val="0000FF"/>
                </a:solidFill>
              </a:rPr>
            </a:br>
            <a:r>
              <a:rPr lang="zh-TW" dirty="0">
                <a:solidFill>
                  <a:srgbClr val="000000"/>
                </a:solidFill>
              </a:rPr>
              <a:t>e.g. </a:t>
            </a:r>
            <a:r>
              <a:rPr lang="zh-TW" dirty="0">
                <a:solidFill>
                  <a:srgbClr val="FF0000"/>
                </a:solidFill>
              </a:rPr>
              <a:t>http</a:t>
            </a:r>
            <a:r>
              <a:rPr lang="zh-TW" dirty="0">
                <a:solidFill>
                  <a:srgbClr val="000000"/>
                </a:solidFill>
              </a:rPr>
              <a:t>://</a:t>
            </a:r>
            <a:r>
              <a:rPr lang="zh-TW" dirty="0">
                <a:solidFill>
                  <a:srgbClr val="FF9900"/>
                </a:solidFill>
              </a:rPr>
              <a:t>www.facebook.com</a:t>
            </a:r>
            <a:r>
              <a:rPr lang="zh-TW" dirty="0">
                <a:solidFill>
                  <a:srgbClr val="92D050"/>
                </a:solidFill>
              </a:rPr>
              <a:t>/twdsconf</a:t>
            </a:r>
          </a:p>
          <a:p>
            <a:pPr marL="685800" indent="-457200">
              <a:spcBef>
                <a:spcPts val="0"/>
              </a:spcBef>
            </a:pPr>
            <a:r>
              <a:rPr lang="zh-TW" dirty="0"/>
              <a:t>完全不一樣的網站仍然可透過判斷 netloc 決定</a:t>
            </a:r>
          </a:p>
          <a:p>
            <a:pPr marL="685800" indent="-457200">
              <a:spcBef>
                <a:spcPts val="0"/>
              </a:spcBef>
            </a:pPr>
            <a:r>
              <a:rPr lang="zh-TW" dirty="0"/>
              <a:t>若是網站有子網站就會被忽略</a:t>
            </a:r>
          </a:p>
        </p:txBody>
      </p:sp>
      <p:sp>
        <p:nvSpPr>
          <p:cNvPr id="1106" name="Shape 110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195</a:t>
            </a:fld>
            <a:endParaRPr lang="zh-TW"/>
          </a:p>
        </p:txBody>
      </p:sp>
      <p:pic>
        <p:nvPicPr>
          <p:cNvPr id="1107" name="Shape 1107"/>
          <p:cNvPicPr preferRelativeResize="0"/>
          <p:nvPr/>
        </p:nvPicPr>
        <p:blipFill>
          <a:blip r:embed="rId3">
            <a:alphaModFix/>
          </a:blip>
          <a:stretch>
            <a:fillRect/>
          </a:stretch>
        </p:blipFill>
        <p:spPr>
          <a:xfrm>
            <a:off x="0" y="4001137"/>
            <a:ext cx="9144000" cy="2181675"/>
          </a:xfrm>
          <a:prstGeom prst="rect">
            <a:avLst/>
          </a:prstGeom>
          <a:noFill/>
          <a:ln>
            <a:noFill/>
          </a:ln>
        </p:spPr>
      </p:pic>
    </p:spTree>
    <p:extLst>
      <p:ext uri="{BB962C8B-B14F-4D97-AF65-F5344CB8AC3E}">
        <p14:creationId xmlns:p14="http://schemas.microsoft.com/office/powerpoint/2010/main" val="29473342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Shape 111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子網域, 網域與後綴</a:t>
            </a:r>
          </a:p>
        </p:txBody>
      </p:sp>
      <p:sp>
        <p:nvSpPr>
          <p:cNvPr id="1114" name="Shape 1114"/>
          <p:cNvSpPr txBox="1">
            <a:spLocks noGrp="1"/>
          </p:cNvSpPr>
          <p:nvPr>
            <p:ph type="body" idx="1"/>
          </p:nvPr>
        </p:nvSpPr>
        <p:spPr>
          <a:xfrm>
            <a:off x="395525" y="1196975"/>
            <a:ext cx="8424600" cy="1613400"/>
          </a:xfrm>
          <a:prstGeom prst="rect">
            <a:avLst/>
          </a:prstGeom>
        </p:spPr>
        <p:txBody>
          <a:bodyPr lIns="91425" tIns="91425" rIns="91425" bIns="91425" anchor="t" anchorCtr="0">
            <a:noAutofit/>
          </a:bodyPr>
          <a:lstStyle/>
          <a:p>
            <a:pPr marL="685800" indent="-457200">
              <a:spcBef>
                <a:spcPts val="0"/>
              </a:spcBef>
            </a:pPr>
            <a:r>
              <a:rPr lang="zh-TW" dirty="0"/>
              <a:t>透過 urlparse 取得的 netloc 可以再拆解</a:t>
            </a:r>
          </a:p>
          <a:p>
            <a:pPr marL="685800" indent="-457200">
              <a:spcBef>
                <a:spcPts val="0"/>
              </a:spcBef>
            </a:pPr>
            <a:r>
              <a:rPr lang="zh-TW" dirty="0"/>
              <a:t>netloc = 子網域.網域.後綴</a:t>
            </a:r>
            <a:br>
              <a:rPr lang="zh-TW" dirty="0"/>
            </a:br>
            <a:r>
              <a:rPr lang="zh-TW" dirty="0"/>
              <a:t>e.g. </a:t>
            </a:r>
            <a:r>
              <a:rPr lang="zh-TW" u="sng" dirty="0"/>
              <a:t>www</a:t>
            </a:r>
            <a:r>
              <a:rPr lang="zh-TW" dirty="0"/>
              <a:t>.</a:t>
            </a:r>
            <a:r>
              <a:rPr lang="zh-TW" u="sng" dirty="0"/>
              <a:t>facebook</a:t>
            </a:r>
            <a:r>
              <a:rPr lang="zh-TW" dirty="0"/>
              <a:t>.</a:t>
            </a:r>
            <a:r>
              <a:rPr lang="zh-TW" u="sng" dirty="0"/>
              <a:t>com</a:t>
            </a:r>
          </a:p>
        </p:txBody>
      </p:sp>
      <p:sp>
        <p:nvSpPr>
          <p:cNvPr id="1115" name="Shape 111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196</a:t>
            </a:fld>
            <a:endParaRPr lang="zh-TW"/>
          </a:p>
        </p:txBody>
      </p:sp>
      <p:sp>
        <p:nvSpPr>
          <p:cNvPr id="1116" name="Shape 1116"/>
          <p:cNvSpPr txBox="1"/>
          <p:nvPr/>
        </p:nvSpPr>
        <p:spPr>
          <a:xfrm>
            <a:off x="1493600" y="2810400"/>
            <a:ext cx="883800" cy="510300"/>
          </a:xfrm>
          <a:prstGeom prst="rect">
            <a:avLst/>
          </a:prstGeom>
          <a:noFill/>
          <a:ln>
            <a:noFill/>
          </a:ln>
        </p:spPr>
        <p:txBody>
          <a:bodyPr lIns="91425" tIns="91425" rIns="91425" bIns="91425" anchor="ctr" anchorCtr="0">
            <a:noAutofit/>
          </a:bodyPr>
          <a:lstStyle/>
          <a:p>
            <a:pPr lvl="0" algn="ctr" rtl="0">
              <a:lnSpc>
                <a:spcPct val="120000"/>
              </a:lnSpc>
              <a:spcBef>
                <a:spcPts val="280"/>
              </a:spcBef>
              <a:spcAft>
                <a:spcPts val="280"/>
              </a:spcAft>
              <a:buNone/>
            </a:pPr>
            <a:r>
              <a:rPr lang="zh-TW" sz="1800">
                <a:solidFill>
                  <a:schemeClr val="dk1"/>
                </a:solidFill>
                <a:latin typeface="Corbel"/>
                <a:ea typeface="Corbel"/>
                <a:cs typeface="Corbel"/>
                <a:sym typeface="Corbel"/>
              </a:rPr>
              <a:t>子網域</a:t>
            </a:r>
          </a:p>
        </p:txBody>
      </p:sp>
      <p:sp>
        <p:nvSpPr>
          <p:cNvPr id="1117" name="Shape 1117"/>
          <p:cNvSpPr txBox="1"/>
          <p:nvPr/>
        </p:nvSpPr>
        <p:spPr>
          <a:xfrm>
            <a:off x="2629275" y="2810400"/>
            <a:ext cx="883800" cy="510300"/>
          </a:xfrm>
          <a:prstGeom prst="rect">
            <a:avLst/>
          </a:prstGeom>
          <a:noFill/>
          <a:ln>
            <a:noFill/>
          </a:ln>
        </p:spPr>
        <p:txBody>
          <a:bodyPr lIns="91425" tIns="91425" rIns="91425" bIns="91425" anchor="ctr" anchorCtr="0">
            <a:noAutofit/>
          </a:bodyPr>
          <a:lstStyle/>
          <a:p>
            <a:pPr lvl="0" algn="ctr" rtl="0">
              <a:lnSpc>
                <a:spcPct val="120000"/>
              </a:lnSpc>
              <a:spcBef>
                <a:spcPts val="280"/>
              </a:spcBef>
              <a:spcAft>
                <a:spcPts val="280"/>
              </a:spcAft>
              <a:buNone/>
            </a:pPr>
            <a:r>
              <a:rPr lang="zh-TW" sz="1800">
                <a:solidFill>
                  <a:schemeClr val="dk1"/>
                </a:solidFill>
                <a:latin typeface="Corbel"/>
                <a:ea typeface="Corbel"/>
                <a:cs typeface="Corbel"/>
                <a:sym typeface="Corbel"/>
              </a:rPr>
              <a:t>網域</a:t>
            </a:r>
          </a:p>
        </p:txBody>
      </p:sp>
      <p:sp>
        <p:nvSpPr>
          <p:cNvPr id="1118" name="Shape 1118"/>
          <p:cNvSpPr txBox="1"/>
          <p:nvPr/>
        </p:nvSpPr>
        <p:spPr>
          <a:xfrm>
            <a:off x="3764950" y="2810400"/>
            <a:ext cx="883800" cy="510300"/>
          </a:xfrm>
          <a:prstGeom prst="rect">
            <a:avLst/>
          </a:prstGeom>
          <a:noFill/>
          <a:ln>
            <a:noFill/>
          </a:ln>
        </p:spPr>
        <p:txBody>
          <a:bodyPr lIns="91425" tIns="91425" rIns="91425" bIns="91425" anchor="ctr" anchorCtr="0">
            <a:noAutofit/>
          </a:bodyPr>
          <a:lstStyle/>
          <a:p>
            <a:pPr lvl="0" algn="ctr" rtl="0">
              <a:lnSpc>
                <a:spcPct val="120000"/>
              </a:lnSpc>
              <a:spcBef>
                <a:spcPts val="280"/>
              </a:spcBef>
              <a:spcAft>
                <a:spcPts val="280"/>
              </a:spcAft>
              <a:buNone/>
            </a:pPr>
            <a:r>
              <a:rPr lang="zh-TW" sz="1800">
                <a:solidFill>
                  <a:schemeClr val="dk1"/>
                </a:solidFill>
                <a:latin typeface="Corbel"/>
                <a:ea typeface="Corbel"/>
                <a:cs typeface="Corbel"/>
                <a:sym typeface="Corbel"/>
              </a:rPr>
              <a:t>後綴</a:t>
            </a:r>
          </a:p>
        </p:txBody>
      </p:sp>
      <p:grpSp>
        <p:nvGrpSpPr>
          <p:cNvPr id="1119" name="Shape 1119"/>
          <p:cNvGrpSpPr/>
          <p:nvPr/>
        </p:nvGrpSpPr>
        <p:grpSpPr>
          <a:xfrm>
            <a:off x="539550" y="3606975"/>
            <a:ext cx="8280700" cy="2718600"/>
            <a:chOff x="539550" y="3606975"/>
            <a:chExt cx="8280700" cy="2718600"/>
          </a:xfrm>
        </p:grpSpPr>
        <p:sp>
          <p:nvSpPr>
            <p:cNvPr id="1120" name="Shape 1120"/>
            <p:cNvSpPr txBox="1"/>
            <p:nvPr/>
          </p:nvSpPr>
          <p:spPr>
            <a:xfrm>
              <a:off x="539550" y="3606975"/>
              <a:ext cx="4530600" cy="597300"/>
            </a:xfrm>
            <a:prstGeom prst="rect">
              <a:avLst/>
            </a:prstGeom>
            <a:noFill/>
            <a:ln>
              <a:noFill/>
            </a:ln>
          </p:spPr>
          <p:txBody>
            <a:bodyPr lIns="91425" tIns="91425" rIns="91425" bIns="91425" anchor="t" anchorCtr="0">
              <a:noAutofit/>
            </a:bodyPr>
            <a:lstStyle/>
            <a:p>
              <a:pPr lvl="0">
                <a:spcBef>
                  <a:spcPts val="0"/>
                </a:spcBef>
                <a:buNone/>
              </a:pPr>
              <a:r>
                <a:rPr lang="zh-TW" sz="2400"/>
                <a:t>台大首頁 </a:t>
              </a:r>
              <a:r>
                <a:rPr lang="zh-TW" sz="2400">
                  <a:solidFill>
                    <a:schemeClr val="dk1"/>
                  </a:solidFill>
                </a:rPr>
                <a:t>http://</a:t>
              </a:r>
              <a:r>
                <a:rPr lang="zh-TW" sz="2400" u="sng">
                  <a:solidFill>
                    <a:schemeClr val="dk1"/>
                  </a:solidFill>
                </a:rPr>
                <a:t>www</a:t>
              </a:r>
              <a:r>
                <a:rPr lang="zh-TW" sz="2400">
                  <a:solidFill>
                    <a:schemeClr val="dk1"/>
                  </a:solidFill>
                </a:rPr>
                <a:t>.</a:t>
              </a:r>
              <a:r>
                <a:rPr lang="zh-TW" sz="2400" u="sng">
                  <a:solidFill>
                    <a:schemeClr val="dk1"/>
                  </a:solidFill>
                </a:rPr>
                <a:t>ntu</a:t>
              </a:r>
              <a:r>
                <a:rPr lang="zh-TW" sz="2400">
                  <a:solidFill>
                    <a:schemeClr val="dk1"/>
                  </a:solidFill>
                </a:rPr>
                <a:t>.</a:t>
              </a:r>
              <a:r>
                <a:rPr lang="zh-TW" sz="2400" u="sng">
                  <a:solidFill>
                    <a:schemeClr val="dk1"/>
                  </a:solidFill>
                </a:rPr>
                <a:t>edu.tw</a:t>
              </a:r>
            </a:p>
          </p:txBody>
        </p:sp>
        <p:sp>
          <p:nvSpPr>
            <p:cNvPr id="1121" name="Shape 1121"/>
            <p:cNvSpPr txBox="1"/>
            <p:nvPr/>
          </p:nvSpPr>
          <p:spPr>
            <a:xfrm>
              <a:off x="3764950" y="4204275"/>
              <a:ext cx="5055300" cy="597300"/>
            </a:xfrm>
            <a:prstGeom prst="rect">
              <a:avLst/>
            </a:prstGeom>
            <a:noFill/>
            <a:ln>
              <a:noFill/>
            </a:ln>
          </p:spPr>
          <p:txBody>
            <a:bodyPr lIns="91425" tIns="91425" rIns="91425" bIns="91425" anchor="t" anchorCtr="0">
              <a:noAutofit/>
            </a:bodyPr>
            <a:lstStyle/>
            <a:p>
              <a:pPr lvl="0">
                <a:spcBef>
                  <a:spcPts val="0"/>
                </a:spcBef>
                <a:buNone/>
              </a:pPr>
              <a:r>
                <a:rPr lang="zh-TW" sz="2400"/>
                <a:t>台大中文 </a:t>
              </a:r>
              <a:r>
                <a:rPr lang="zh-TW" sz="2400">
                  <a:solidFill>
                    <a:schemeClr val="dk1"/>
                  </a:solidFill>
                </a:rPr>
                <a:t>http://</a:t>
              </a:r>
              <a:r>
                <a:rPr lang="zh-TW" sz="2400" u="sng">
                  <a:solidFill>
                    <a:schemeClr val="dk1"/>
                  </a:solidFill>
                </a:rPr>
                <a:t>www.cl</a:t>
              </a:r>
              <a:r>
                <a:rPr lang="zh-TW" sz="2400">
                  <a:solidFill>
                    <a:schemeClr val="dk1"/>
                  </a:solidFill>
                </a:rPr>
                <a:t>.</a:t>
              </a:r>
              <a:r>
                <a:rPr lang="zh-TW" sz="2400" u="sng">
                  <a:solidFill>
                    <a:schemeClr val="dk1"/>
                  </a:solidFill>
                </a:rPr>
                <a:t>ntu</a:t>
              </a:r>
              <a:r>
                <a:rPr lang="zh-TW" sz="2400">
                  <a:solidFill>
                    <a:schemeClr val="dk1"/>
                  </a:solidFill>
                </a:rPr>
                <a:t>.</a:t>
              </a:r>
              <a:r>
                <a:rPr lang="zh-TW" sz="2400" u="sng">
                  <a:solidFill>
                    <a:schemeClr val="dk1"/>
                  </a:solidFill>
                </a:rPr>
                <a:t>edu.tw</a:t>
              </a:r>
            </a:p>
            <a:p>
              <a:pPr lvl="0" rtl="0">
                <a:spcBef>
                  <a:spcPts val="0"/>
                </a:spcBef>
                <a:buNone/>
              </a:pPr>
              <a:endParaRPr sz="2400">
                <a:solidFill>
                  <a:schemeClr val="dk1"/>
                </a:solidFill>
              </a:endParaRPr>
            </a:p>
          </p:txBody>
        </p:sp>
        <p:sp>
          <p:nvSpPr>
            <p:cNvPr id="1122" name="Shape 1122"/>
            <p:cNvSpPr txBox="1"/>
            <p:nvPr/>
          </p:nvSpPr>
          <p:spPr>
            <a:xfrm>
              <a:off x="3764950" y="4737675"/>
              <a:ext cx="5055300" cy="597300"/>
            </a:xfrm>
            <a:prstGeom prst="rect">
              <a:avLst/>
            </a:prstGeom>
            <a:noFill/>
            <a:ln>
              <a:noFill/>
            </a:ln>
          </p:spPr>
          <p:txBody>
            <a:bodyPr lIns="91425" tIns="91425" rIns="91425" bIns="91425" anchor="t" anchorCtr="0">
              <a:noAutofit/>
            </a:bodyPr>
            <a:lstStyle/>
            <a:p>
              <a:pPr lvl="0" rtl="0">
                <a:spcBef>
                  <a:spcPts val="0"/>
                </a:spcBef>
                <a:buNone/>
              </a:pPr>
              <a:r>
                <a:rPr lang="zh-TW" sz="2400"/>
                <a:t>台大法律 </a:t>
              </a:r>
              <a:r>
                <a:rPr lang="zh-TW" sz="2400">
                  <a:solidFill>
                    <a:schemeClr val="dk1"/>
                  </a:solidFill>
                </a:rPr>
                <a:t>http://</a:t>
              </a:r>
              <a:r>
                <a:rPr lang="zh-TW" sz="2400" u="sng">
                  <a:solidFill>
                    <a:schemeClr val="dk1"/>
                  </a:solidFill>
                </a:rPr>
                <a:t>www.law</a:t>
              </a:r>
              <a:r>
                <a:rPr lang="zh-TW" sz="2400">
                  <a:solidFill>
                    <a:schemeClr val="dk1"/>
                  </a:solidFill>
                </a:rPr>
                <a:t>.</a:t>
              </a:r>
              <a:r>
                <a:rPr lang="zh-TW" sz="2400" u="sng">
                  <a:solidFill>
                    <a:schemeClr val="dk1"/>
                  </a:solidFill>
                </a:rPr>
                <a:t>ntu</a:t>
              </a:r>
              <a:r>
                <a:rPr lang="zh-TW" sz="2400">
                  <a:solidFill>
                    <a:schemeClr val="dk1"/>
                  </a:solidFill>
                </a:rPr>
                <a:t>.</a:t>
              </a:r>
              <a:r>
                <a:rPr lang="zh-TW" sz="2400" u="sng">
                  <a:solidFill>
                    <a:schemeClr val="dk1"/>
                  </a:solidFill>
                </a:rPr>
                <a:t>edu.tw</a:t>
              </a:r>
            </a:p>
            <a:p>
              <a:pPr lvl="0" rtl="0">
                <a:spcBef>
                  <a:spcPts val="0"/>
                </a:spcBef>
                <a:buNone/>
              </a:pPr>
              <a:endParaRPr sz="2400">
                <a:solidFill>
                  <a:schemeClr val="dk1"/>
                </a:solidFill>
              </a:endParaRPr>
            </a:p>
          </p:txBody>
        </p:sp>
        <p:sp>
          <p:nvSpPr>
            <p:cNvPr id="1123" name="Shape 1123"/>
            <p:cNvSpPr txBox="1"/>
            <p:nvPr/>
          </p:nvSpPr>
          <p:spPr>
            <a:xfrm>
              <a:off x="3764950" y="5271075"/>
              <a:ext cx="5055300" cy="597300"/>
            </a:xfrm>
            <a:prstGeom prst="rect">
              <a:avLst/>
            </a:prstGeom>
            <a:noFill/>
            <a:ln>
              <a:noFill/>
            </a:ln>
          </p:spPr>
          <p:txBody>
            <a:bodyPr lIns="91425" tIns="91425" rIns="91425" bIns="91425" anchor="t" anchorCtr="0">
              <a:noAutofit/>
            </a:bodyPr>
            <a:lstStyle/>
            <a:p>
              <a:pPr lvl="0" rtl="0">
                <a:spcBef>
                  <a:spcPts val="0"/>
                </a:spcBef>
                <a:buNone/>
              </a:pPr>
              <a:r>
                <a:rPr lang="zh-TW" sz="2400"/>
                <a:t>台大化工 </a:t>
              </a:r>
              <a:r>
                <a:rPr lang="zh-TW" sz="2400">
                  <a:solidFill>
                    <a:schemeClr val="dk1"/>
                  </a:solidFill>
                </a:rPr>
                <a:t>http://</a:t>
              </a:r>
              <a:r>
                <a:rPr lang="zh-TW" sz="2400" u="sng">
                  <a:solidFill>
                    <a:schemeClr val="dk1"/>
                  </a:solidFill>
                </a:rPr>
                <a:t>www.che</a:t>
              </a:r>
              <a:r>
                <a:rPr lang="zh-TW" sz="2400">
                  <a:solidFill>
                    <a:schemeClr val="dk1"/>
                  </a:solidFill>
                </a:rPr>
                <a:t>.</a:t>
              </a:r>
              <a:r>
                <a:rPr lang="zh-TW" sz="2400" u="sng">
                  <a:solidFill>
                    <a:schemeClr val="dk1"/>
                  </a:solidFill>
                </a:rPr>
                <a:t>ntu</a:t>
              </a:r>
              <a:r>
                <a:rPr lang="zh-TW" sz="2400">
                  <a:solidFill>
                    <a:schemeClr val="dk1"/>
                  </a:solidFill>
                </a:rPr>
                <a:t>.</a:t>
              </a:r>
              <a:r>
                <a:rPr lang="zh-TW" sz="2400" u="sng">
                  <a:solidFill>
                    <a:schemeClr val="dk1"/>
                  </a:solidFill>
                </a:rPr>
                <a:t>edu.tw</a:t>
              </a:r>
            </a:p>
            <a:p>
              <a:pPr lvl="0" rtl="0">
                <a:spcBef>
                  <a:spcPts val="0"/>
                </a:spcBef>
                <a:buNone/>
              </a:pPr>
              <a:endParaRPr sz="2400">
                <a:solidFill>
                  <a:schemeClr val="dk1"/>
                </a:solidFill>
              </a:endParaRPr>
            </a:p>
          </p:txBody>
        </p:sp>
        <p:cxnSp>
          <p:nvCxnSpPr>
            <p:cNvPr id="1124" name="Shape 1124"/>
            <p:cNvCxnSpPr>
              <a:stCxn id="1120" idx="2"/>
              <a:endCxn id="1121" idx="1"/>
            </p:cNvCxnSpPr>
            <p:nvPr/>
          </p:nvCxnSpPr>
          <p:spPr>
            <a:xfrm rot="-5400000" flipH="1">
              <a:off x="3135450" y="3873675"/>
              <a:ext cx="298800" cy="960000"/>
            </a:xfrm>
            <a:prstGeom prst="bentConnector2">
              <a:avLst/>
            </a:prstGeom>
            <a:noFill/>
            <a:ln w="9525" cap="flat" cmpd="sng">
              <a:solidFill>
                <a:schemeClr val="dk2"/>
              </a:solidFill>
              <a:prstDash val="solid"/>
              <a:round/>
              <a:headEnd type="none" w="lg" len="lg"/>
              <a:tailEnd type="none" w="lg" len="lg"/>
            </a:ln>
          </p:spPr>
        </p:cxnSp>
        <p:cxnSp>
          <p:nvCxnSpPr>
            <p:cNvPr id="1125" name="Shape 1125"/>
            <p:cNvCxnSpPr>
              <a:stCxn id="1120" idx="2"/>
              <a:endCxn id="1122" idx="1"/>
            </p:cNvCxnSpPr>
            <p:nvPr/>
          </p:nvCxnSpPr>
          <p:spPr>
            <a:xfrm rot="-5400000" flipH="1">
              <a:off x="2868750" y="4140375"/>
              <a:ext cx="832200" cy="960000"/>
            </a:xfrm>
            <a:prstGeom prst="bentConnector2">
              <a:avLst/>
            </a:prstGeom>
            <a:noFill/>
            <a:ln w="9525" cap="flat" cmpd="sng">
              <a:solidFill>
                <a:schemeClr val="dk2"/>
              </a:solidFill>
              <a:prstDash val="solid"/>
              <a:round/>
              <a:headEnd type="none" w="lg" len="lg"/>
              <a:tailEnd type="none" w="lg" len="lg"/>
            </a:ln>
          </p:spPr>
        </p:cxnSp>
        <p:cxnSp>
          <p:nvCxnSpPr>
            <p:cNvPr id="1126" name="Shape 1126"/>
            <p:cNvCxnSpPr>
              <a:stCxn id="1120" idx="2"/>
              <a:endCxn id="1123" idx="1"/>
            </p:cNvCxnSpPr>
            <p:nvPr/>
          </p:nvCxnSpPr>
          <p:spPr>
            <a:xfrm rot="-5400000" flipH="1">
              <a:off x="2602050" y="4407075"/>
              <a:ext cx="1365600" cy="960000"/>
            </a:xfrm>
            <a:prstGeom prst="bentConnector2">
              <a:avLst/>
            </a:prstGeom>
            <a:noFill/>
            <a:ln w="9525" cap="flat" cmpd="sng">
              <a:solidFill>
                <a:schemeClr val="dk2"/>
              </a:solidFill>
              <a:prstDash val="solid"/>
              <a:round/>
              <a:headEnd type="none" w="lg" len="lg"/>
              <a:tailEnd type="none" w="lg" len="lg"/>
            </a:ln>
          </p:spPr>
        </p:cxnSp>
        <p:sp>
          <p:nvSpPr>
            <p:cNvPr id="1127" name="Shape 1127"/>
            <p:cNvSpPr txBox="1"/>
            <p:nvPr/>
          </p:nvSpPr>
          <p:spPr>
            <a:xfrm>
              <a:off x="3764950" y="5728275"/>
              <a:ext cx="5055300" cy="597300"/>
            </a:xfrm>
            <a:prstGeom prst="rect">
              <a:avLst/>
            </a:prstGeom>
            <a:noFill/>
            <a:ln>
              <a:noFill/>
            </a:ln>
          </p:spPr>
          <p:txBody>
            <a:bodyPr lIns="91425" tIns="91425" rIns="91425" bIns="91425" anchor="ctr" anchorCtr="0">
              <a:noAutofit/>
            </a:bodyPr>
            <a:lstStyle/>
            <a:p>
              <a:pPr lvl="0" algn="ctr" rtl="0">
                <a:spcBef>
                  <a:spcPts val="0"/>
                </a:spcBef>
                <a:buNone/>
              </a:pPr>
              <a:r>
                <a:rPr lang="zh-TW" sz="2400"/>
                <a:t>...</a:t>
              </a:r>
            </a:p>
          </p:txBody>
        </p:sp>
      </p:grpSp>
    </p:spTree>
    <p:extLst>
      <p:ext uri="{BB962C8B-B14F-4D97-AF65-F5344CB8AC3E}">
        <p14:creationId xmlns:p14="http://schemas.microsoft.com/office/powerpoint/2010/main" val="36259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9"/>
                                        </p:tgtEl>
                                        <p:attrNameLst>
                                          <p:attrName>style.visibility</p:attrName>
                                        </p:attrNameLst>
                                      </p:cBhvr>
                                      <p:to>
                                        <p:strVal val="visible"/>
                                      </p:to>
                                    </p:set>
                                    <p:animEffect transition="in" filter="fade">
                                      <p:cBhvr>
                                        <p:cTn id="7" dur="1000"/>
                                        <p:tgtEl>
                                          <p:spTgt spid="1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Shape 113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透過 tldextract 分析網域</a:t>
            </a:r>
          </a:p>
        </p:txBody>
      </p:sp>
      <p:sp>
        <p:nvSpPr>
          <p:cNvPr id="1134" name="Shape 1134"/>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將 netloc 分段成</a:t>
            </a:r>
            <a:r>
              <a:rPr lang="zh-TW" b="1" dirty="0"/>
              <a:t>子網域.網域.後綴</a:t>
            </a:r>
            <a:r>
              <a:rPr lang="zh-TW" dirty="0"/>
              <a:t>並不是單純透過 “.” 來切割字串就好</a:t>
            </a:r>
          </a:p>
          <a:p>
            <a:pPr marL="685800" indent="-457200">
              <a:spcBef>
                <a:spcPts val="0"/>
              </a:spcBef>
            </a:pPr>
            <a:r>
              <a:rPr lang="zh-TW" dirty="0"/>
              <a:t>不同的網站可以用 netloc 或是 domain 判斷</a:t>
            </a:r>
          </a:p>
          <a:p>
            <a:pPr marL="685800" indent="-457200">
              <a:spcBef>
                <a:spcPts val="0"/>
              </a:spcBef>
            </a:pPr>
            <a:r>
              <a:rPr lang="zh-TW" dirty="0"/>
              <a:t>子網站用 netloc 無法判斷</a:t>
            </a:r>
          </a:p>
        </p:txBody>
      </p:sp>
      <p:sp>
        <p:nvSpPr>
          <p:cNvPr id="1135" name="Shape 113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197</a:t>
            </a:fld>
            <a:endParaRPr lang="zh-TW"/>
          </a:p>
        </p:txBody>
      </p:sp>
      <p:pic>
        <p:nvPicPr>
          <p:cNvPr id="1136" name="Shape 1136"/>
          <p:cNvPicPr preferRelativeResize="0"/>
          <p:nvPr/>
        </p:nvPicPr>
        <p:blipFill>
          <a:blip r:embed="rId3">
            <a:alphaModFix/>
          </a:blip>
          <a:stretch>
            <a:fillRect/>
          </a:stretch>
        </p:blipFill>
        <p:spPr>
          <a:xfrm>
            <a:off x="0" y="3438883"/>
            <a:ext cx="9144000" cy="2723433"/>
          </a:xfrm>
          <a:prstGeom prst="rect">
            <a:avLst/>
          </a:prstGeom>
          <a:noFill/>
          <a:ln>
            <a:noFill/>
          </a:ln>
        </p:spPr>
      </p:pic>
    </p:spTree>
    <p:extLst>
      <p:ext uri="{BB962C8B-B14F-4D97-AF65-F5344CB8AC3E}">
        <p14:creationId xmlns:p14="http://schemas.microsoft.com/office/powerpoint/2010/main" val="8327698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Shape 114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dirty="0"/>
              <a:t>練習 </a:t>
            </a:r>
            <a:r>
              <a:rPr lang="en-US" altLang="zh-TW" dirty="0"/>
              <a:t>0</a:t>
            </a:r>
            <a:r>
              <a:rPr lang="zh-TW" dirty="0"/>
              <a:t>6: 檢查域名 (5~8 mins)</a:t>
            </a:r>
          </a:p>
        </p:txBody>
      </p:sp>
      <p:sp>
        <p:nvSpPr>
          <p:cNvPr id="1143" name="Shape 1143"/>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69850" rtl="0">
              <a:spcBef>
                <a:spcPts val="0"/>
              </a:spcBef>
              <a:buClr>
                <a:srgbClr val="000000"/>
              </a:buClr>
              <a:buSzPct val="39285"/>
              <a:buFont typeface="Arial"/>
              <a:buNone/>
            </a:pPr>
            <a:r>
              <a:rPr lang="zh-TW" dirty="0"/>
              <a:t>目標程式：0</a:t>
            </a:r>
            <a:r>
              <a:rPr lang="en-US" altLang="zh-TW" dirty="0"/>
              <a:t>6</a:t>
            </a:r>
            <a:r>
              <a:rPr lang="zh-TW" dirty="0"/>
              <a:t>_crawling_demo4_extract_domain.py</a:t>
            </a:r>
          </a:p>
          <a:p>
            <a:pPr marL="0" lvl="0" indent="-69850" rtl="0">
              <a:spcBef>
                <a:spcPts val="0"/>
              </a:spcBef>
              <a:buClr>
                <a:srgbClr val="000000"/>
              </a:buClr>
              <a:buSzPct val="39285"/>
              <a:buFont typeface="Arial"/>
              <a:buNone/>
            </a:pPr>
            <a:r>
              <a:rPr lang="zh-TW" dirty="0"/>
              <a:t>目標網站：</a:t>
            </a:r>
            <a:r>
              <a:rPr lang="zh-TW" u="sng" dirty="0">
                <a:solidFill>
                  <a:schemeClr val="hlink"/>
                </a:solidFill>
                <a:hlinkClick r:id="rId3"/>
              </a:rPr>
              <a:t>demo_website_4</a:t>
            </a:r>
          </a:p>
          <a:p>
            <a:pPr marL="0" lvl="0" indent="-69850" rtl="0">
              <a:spcBef>
                <a:spcPts val="0"/>
              </a:spcBef>
              <a:buClr>
                <a:srgbClr val="000000"/>
              </a:buClr>
              <a:buSzPct val="39285"/>
              <a:buFont typeface="Arial"/>
              <a:buNone/>
            </a:pPr>
            <a:r>
              <a:rPr lang="zh-TW" dirty="0"/>
              <a:t>目標：分析網域，只對 www 或是跟原本網址一樣的 sub domain 送出 request</a:t>
            </a:r>
          </a:p>
          <a:p>
            <a:pPr marL="543560" indent="-457200">
              <a:spcBef>
                <a:spcPts val="280"/>
              </a:spcBef>
              <a:spcAft>
                <a:spcPts val="280"/>
              </a:spcAft>
            </a:pPr>
            <a:r>
              <a:rPr lang="zh-TW" dirty="0"/>
              <a:t>過濾不必要的超連結後再分析域名</a:t>
            </a:r>
          </a:p>
        </p:txBody>
      </p:sp>
      <p:sp>
        <p:nvSpPr>
          <p:cNvPr id="1144" name="Shape 114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198</a:t>
            </a:fld>
            <a:endParaRPr lang="zh-TW"/>
          </a:p>
        </p:txBody>
      </p:sp>
      <p:sp>
        <p:nvSpPr>
          <p:cNvPr id="1145" name="Shape 1145"/>
          <p:cNvSpPr txBox="1">
            <a:spLocks noGrp="1"/>
          </p:cNvSpPr>
          <p:nvPr>
            <p:ph type="body" idx="1"/>
          </p:nvPr>
        </p:nvSpPr>
        <p:spPr>
          <a:xfrm>
            <a:off x="395525" y="4090725"/>
            <a:ext cx="8424600" cy="22047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92D050"/>
                </a:solidFill>
                <a:latin typeface="Consolas"/>
                <a:ea typeface="Consolas"/>
                <a:cs typeface="Consolas"/>
                <a:sym typeface="Consolas"/>
              </a:rPr>
              <a:t># 延伸思考：短網址或是路徑為 ip 拆解的結果？</a:t>
            </a:r>
          </a:p>
          <a:p>
            <a:pPr marL="142240" lvl="0" rtl="0">
              <a:spcBef>
                <a:spcPts val="0"/>
              </a:spcBef>
              <a:buNone/>
            </a:pPr>
            <a:r>
              <a:rPr lang="zh-TW" sz="2400">
                <a:solidFill>
                  <a:srgbClr val="FF0000"/>
                </a:solidFill>
                <a:latin typeface="Consolas"/>
                <a:ea typeface="Consolas"/>
                <a:cs typeface="Consolas"/>
                <a:sym typeface="Consolas"/>
              </a:rPr>
              <a:t>from</a:t>
            </a:r>
            <a:r>
              <a:rPr lang="zh-TW" sz="2400">
                <a:solidFill>
                  <a:srgbClr val="FFFFFF"/>
                </a:solidFill>
                <a:latin typeface="Consolas"/>
                <a:ea typeface="Consolas"/>
                <a:cs typeface="Consolas"/>
                <a:sym typeface="Consolas"/>
              </a:rPr>
              <a:t> tldextract </a:t>
            </a:r>
            <a:r>
              <a:rPr lang="zh-TW" sz="2400">
                <a:solidFill>
                  <a:srgbClr val="FF0000"/>
                </a:solidFill>
                <a:latin typeface="Consolas"/>
                <a:ea typeface="Consolas"/>
                <a:cs typeface="Consolas"/>
                <a:sym typeface="Consolas"/>
              </a:rPr>
              <a:t>import</a:t>
            </a:r>
            <a:r>
              <a:rPr lang="zh-TW" sz="2400">
                <a:solidFill>
                  <a:srgbClr val="FFFFFF"/>
                </a:solidFill>
                <a:latin typeface="Consolas"/>
                <a:ea typeface="Consolas"/>
                <a:cs typeface="Consolas"/>
                <a:sym typeface="Consolas"/>
              </a:rPr>
              <a:t> extract</a:t>
            </a:r>
          </a:p>
          <a:p>
            <a:pPr marL="142240" lvl="0" rtl="0">
              <a:spcBef>
                <a:spcPts val="0"/>
              </a:spcBef>
              <a:buNone/>
            </a:pPr>
            <a:r>
              <a:rPr lang="zh-TW" sz="2400">
                <a:solidFill>
                  <a:srgbClr val="00FFFF"/>
                </a:solidFill>
                <a:latin typeface="Consolas"/>
                <a:ea typeface="Consolas"/>
                <a:cs typeface="Consolas"/>
                <a:sym typeface="Consolas"/>
              </a:rPr>
              <a:t>print</a:t>
            </a:r>
            <a:r>
              <a:rPr lang="zh-TW" sz="2400">
                <a:solidFill>
                  <a:srgbClr val="FFFFFF"/>
                </a:solidFill>
                <a:latin typeface="Consolas"/>
                <a:ea typeface="Consolas"/>
                <a:cs typeface="Consolas"/>
                <a:sym typeface="Consolas"/>
              </a:rPr>
              <a:t>(extract(</a:t>
            </a:r>
            <a:r>
              <a:rPr lang="zh-TW" sz="2400">
                <a:solidFill>
                  <a:srgbClr val="F3AB08"/>
                </a:solidFill>
                <a:latin typeface="Consolas"/>
                <a:ea typeface="Consolas"/>
                <a:cs typeface="Consolas"/>
                <a:sym typeface="Consolas"/>
              </a:rPr>
              <a:t>'</a:t>
            </a:r>
            <a:r>
              <a:rPr lang="zh-TW">
                <a:solidFill>
                  <a:srgbClr val="F3AB08"/>
                </a:solidFill>
              </a:rPr>
              <a:t>https://goo.gl/z321G7</a:t>
            </a:r>
            <a:r>
              <a:rPr lang="zh-TW" sz="2400">
                <a:solidFill>
                  <a:srgbClr val="F3AB08"/>
                </a:solidFill>
                <a:latin typeface="Consolas"/>
                <a:ea typeface="Consolas"/>
                <a:cs typeface="Consolas"/>
                <a:sym typeface="Consolas"/>
              </a:rPr>
              <a:t>'</a:t>
            </a:r>
            <a:r>
              <a:rPr lang="zh-TW" sz="2400">
                <a:solidFill>
                  <a:srgbClr val="FFFFFF"/>
                </a:solidFill>
                <a:latin typeface="Consolas"/>
                <a:ea typeface="Consolas"/>
                <a:cs typeface="Consolas"/>
                <a:sym typeface="Consolas"/>
              </a:rPr>
              <a:t>))</a:t>
            </a:r>
          </a:p>
          <a:p>
            <a:pPr marL="142240" lvl="0" rtl="0">
              <a:spcBef>
                <a:spcPts val="0"/>
              </a:spcBef>
              <a:buClr>
                <a:schemeClr val="dk1"/>
              </a:buClr>
              <a:buSzPct val="45833"/>
              <a:buFont typeface="Arial"/>
              <a:buNone/>
            </a:pPr>
            <a:r>
              <a:rPr lang="zh-TW" sz="2400">
                <a:solidFill>
                  <a:srgbClr val="00FFFF"/>
                </a:solidFill>
                <a:latin typeface="Consolas"/>
                <a:ea typeface="Consolas"/>
                <a:cs typeface="Consolas"/>
                <a:sym typeface="Consolas"/>
              </a:rPr>
              <a:t>print</a:t>
            </a:r>
            <a:r>
              <a:rPr lang="zh-TW" sz="2400">
                <a:solidFill>
                  <a:srgbClr val="FFFFFF"/>
                </a:solidFill>
                <a:latin typeface="Consolas"/>
                <a:ea typeface="Consolas"/>
                <a:cs typeface="Consolas"/>
                <a:sym typeface="Consolas"/>
              </a:rPr>
              <a:t>(extract(</a:t>
            </a:r>
            <a:r>
              <a:rPr lang="zh-TW" sz="2400">
                <a:solidFill>
                  <a:srgbClr val="F3AB08"/>
                </a:solidFill>
                <a:latin typeface="Consolas"/>
                <a:ea typeface="Consolas"/>
                <a:cs typeface="Consolas"/>
                <a:sym typeface="Consolas"/>
              </a:rPr>
              <a:t>'</a:t>
            </a:r>
            <a:r>
              <a:rPr lang="zh-TW">
                <a:solidFill>
                  <a:srgbClr val="F3AB08"/>
                </a:solidFill>
              </a:rPr>
              <a:t>https://127.0.0.1:80</a:t>
            </a:r>
            <a:r>
              <a:rPr lang="zh-TW" sz="2400">
                <a:solidFill>
                  <a:srgbClr val="F3AB08"/>
                </a:solidFill>
                <a:latin typeface="Consolas"/>
                <a:ea typeface="Consolas"/>
                <a:cs typeface="Consolas"/>
                <a:sym typeface="Consolas"/>
              </a:rPr>
              <a:t>'</a:t>
            </a:r>
            <a:r>
              <a:rPr lang="zh-TW" sz="2400">
                <a:solidFill>
                  <a:srgbClr val="FFFFFF"/>
                </a:solidFill>
                <a:latin typeface="Consolas"/>
                <a:ea typeface="Consolas"/>
                <a:cs typeface="Consolas"/>
                <a:sym typeface="Consolas"/>
              </a:rPr>
              <a:t>))</a:t>
            </a:r>
          </a:p>
        </p:txBody>
      </p:sp>
    </p:spTree>
    <p:extLst>
      <p:ext uri="{BB962C8B-B14F-4D97-AF65-F5344CB8AC3E}">
        <p14:creationId xmlns:p14="http://schemas.microsoft.com/office/powerpoint/2010/main" val="37093491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Shape 1151"/>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Bonus: Google 短網址服務</a:t>
            </a:r>
          </a:p>
        </p:txBody>
      </p:sp>
      <p:sp>
        <p:nvSpPr>
          <p:cNvPr id="1152" name="Shape 1152"/>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網站轉址無法透過 URL 判斷是否屬於相同的網域</a:t>
            </a:r>
          </a:p>
          <a:p>
            <a:pPr marL="685800" indent="-457200">
              <a:spcBef>
                <a:spcPts val="0"/>
              </a:spcBef>
            </a:pPr>
            <a:r>
              <a:rPr lang="zh-TW" dirty="0"/>
              <a:t>需要送一次 request 再從回傳的 response 中取得原始 URL</a:t>
            </a:r>
          </a:p>
        </p:txBody>
      </p:sp>
      <p:sp>
        <p:nvSpPr>
          <p:cNvPr id="1153" name="Shape 115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199</a:t>
            </a:fld>
            <a:endParaRPr lang="zh-TW"/>
          </a:p>
        </p:txBody>
      </p:sp>
      <p:sp>
        <p:nvSpPr>
          <p:cNvPr id="1154" name="Shape 1154"/>
          <p:cNvSpPr txBox="1">
            <a:spLocks noGrp="1"/>
          </p:cNvSpPr>
          <p:nvPr>
            <p:ph type="body" idx="1"/>
          </p:nvPr>
        </p:nvSpPr>
        <p:spPr>
          <a:xfrm>
            <a:off x="395525" y="2896825"/>
            <a:ext cx="8424600" cy="33987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0000"/>
                </a:solidFill>
                <a:latin typeface="Consolas"/>
                <a:ea typeface="Consolas"/>
                <a:cs typeface="Consolas"/>
                <a:sym typeface="Consolas"/>
              </a:rPr>
              <a:t>from</a:t>
            </a:r>
            <a:r>
              <a:rPr lang="zh-TW" sz="2400">
                <a:solidFill>
                  <a:srgbClr val="FFFFFF"/>
                </a:solidFill>
                <a:latin typeface="Consolas"/>
                <a:ea typeface="Consolas"/>
                <a:cs typeface="Consolas"/>
                <a:sym typeface="Consolas"/>
              </a:rPr>
              <a:t> tldextract </a:t>
            </a:r>
            <a:r>
              <a:rPr lang="zh-TW" sz="2400">
                <a:solidFill>
                  <a:srgbClr val="FF0000"/>
                </a:solidFill>
                <a:latin typeface="Consolas"/>
                <a:ea typeface="Consolas"/>
                <a:cs typeface="Consolas"/>
                <a:sym typeface="Consolas"/>
              </a:rPr>
              <a:t>import</a:t>
            </a:r>
            <a:r>
              <a:rPr lang="zh-TW" sz="2400">
                <a:solidFill>
                  <a:srgbClr val="FFFFFF"/>
                </a:solidFill>
                <a:latin typeface="Consolas"/>
                <a:ea typeface="Consolas"/>
                <a:cs typeface="Consolas"/>
                <a:sym typeface="Consolas"/>
              </a:rPr>
              <a:t> extract</a:t>
            </a:r>
          </a:p>
          <a:p>
            <a:pPr marL="142240" lvl="0" rtl="0">
              <a:spcBef>
                <a:spcPts val="0"/>
              </a:spcBef>
              <a:buNone/>
            </a:pPr>
            <a:r>
              <a:rPr lang="zh-TW" sz="2400">
                <a:solidFill>
                  <a:srgbClr val="FFFFFF"/>
                </a:solidFill>
                <a:latin typeface="Consolas"/>
                <a:ea typeface="Consolas"/>
                <a:cs typeface="Consolas"/>
                <a:sym typeface="Consolas"/>
              </a:rPr>
              <a:t>extract_url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extract(url)</a:t>
            </a:r>
          </a:p>
          <a:p>
            <a:pPr marL="142240" lvl="0" rtl="0">
              <a:spcBef>
                <a:spcPts val="0"/>
              </a:spcBef>
              <a:buNone/>
            </a:pPr>
            <a:r>
              <a:rPr lang="zh-TW" sz="2400">
                <a:solidFill>
                  <a:srgbClr val="92D050"/>
                </a:solidFill>
                <a:latin typeface="Consolas"/>
                <a:ea typeface="Consolas"/>
                <a:cs typeface="Consolas"/>
                <a:sym typeface="Consolas"/>
              </a:rPr>
              <a:t># 判斷是否為 google 短網址</a:t>
            </a:r>
          </a:p>
          <a:p>
            <a:pPr marL="142240" lvl="0" rtl="0">
              <a:spcBef>
                <a:spcPts val="0"/>
              </a:spcBef>
              <a:buNone/>
            </a:pPr>
            <a:r>
              <a:rPr lang="zh-TW" sz="2400">
                <a:solidFill>
                  <a:srgbClr val="FF0000"/>
                </a:solidFill>
                <a:latin typeface="Consolas"/>
                <a:ea typeface="Consolas"/>
                <a:cs typeface="Consolas"/>
                <a:sym typeface="Consolas"/>
              </a:rPr>
              <a:t>if</a:t>
            </a:r>
            <a:r>
              <a:rPr lang="zh-TW" sz="2400">
                <a:solidFill>
                  <a:srgbClr val="FFFFFF"/>
                </a:solidFill>
                <a:latin typeface="Consolas"/>
                <a:ea typeface="Consolas"/>
                <a:cs typeface="Consolas"/>
                <a:sym typeface="Consolas"/>
              </a:rPr>
              <a:t> extract_url.domain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a:t>
            </a:r>
            <a:r>
              <a:rPr lang="zh-TW" sz="2400">
                <a:solidFill>
                  <a:srgbClr val="F3AB08"/>
                </a:solidFill>
                <a:latin typeface="Consolas"/>
                <a:ea typeface="Consolas"/>
                <a:cs typeface="Consolas"/>
                <a:sym typeface="Consolas"/>
              </a:rPr>
              <a:t>'goo' </a:t>
            </a:r>
            <a:r>
              <a:rPr lang="zh-TW" sz="2400">
                <a:solidFill>
                  <a:srgbClr val="FFFFFF"/>
                </a:solidFill>
                <a:latin typeface="Consolas"/>
                <a:ea typeface="Consolas"/>
                <a:cs typeface="Consolas"/>
                <a:sym typeface="Consolas"/>
              </a:rPr>
              <a:t>or</a:t>
            </a:r>
            <a:r>
              <a:rPr lang="zh-TW" sz="2400">
                <a:solidFill>
                  <a:srgbClr val="F3AB08"/>
                </a:solidFill>
                <a:latin typeface="Consolas"/>
                <a:ea typeface="Consolas"/>
                <a:cs typeface="Consolas"/>
                <a:sym typeface="Consolas"/>
              </a:rPr>
              <a:t> </a:t>
            </a:r>
            <a:r>
              <a:rPr lang="zh-TW" sz="2400">
                <a:solidFill>
                  <a:srgbClr val="FFFFFF"/>
                </a:solidFill>
                <a:latin typeface="Consolas"/>
                <a:ea typeface="Consolas"/>
                <a:cs typeface="Consolas"/>
                <a:sym typeface="Consolas"/>
              </a:rPr>
              <a:t>extract_url.suffix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a:t>
            </a:r>
            <a:r>
              <a:rPr lang="zh-TW" sz="2400">
                <a:solidFill>
                  <a:srgbClr val="F3AB08"/>
                </a:solidFill>
                <a:latin typeface="Consolas"/>
                <a:ea typeface="Consolas"/>
                <a:cs typeface="Consolas"/>
                <a:sym typeface="Consolas"/>
              </a:rPr>
              <a:t>'gl':</a:t>
            </a:r>
          </a:p>
          <a:p>
            <a:pPr marL="142240" lvl="0" rtl="0">
              <a:spcBef>
                <a:spcPts val="0"/>
              </a:spcBef>
              <a:buClr>
                <a:schemeClr val="dk1"/>
              </a:buClr>
              <a:buSzPct val="45833"/>
              <a:buFont typeface="Arial"/>
              <a:buNone/>
            </a:pPr>
            <a:r>
              <a:rPr lang="zh-TW" sz="2400">
                <a:solidFill>
                  <a:srgbClr val="FFFFFF"/>
                </a:solidFill>
                <a:latin typeface="Consolas"/>
                <a:ea typeface="Consolas"/>
                <a:cs typeface="Consolas"/>
                <a:sym typeface="Consolas"/>
              </a:rPr>
              <a:t>	response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requests.get(extract_url)</a:t>
            </a:r>
          </a:p>
          <a:p>
            <a:pPr marL="142240" lvl="0" rtl="0">
              <a:spcBef>
                <a:spcPts val="0"/>
              </a:spcBef>
              <a:buClr>
                <a:schemeClr val="dk1"/>
              </a:buClr>
              <a:buSzPct val="45833"/>
              <a:buFont typeface="Arial"/>
              <a:buNone/>
            </a:pPr>
            <a:r>
              <a:rPr lang="zh-TW" sz="2400">
                <a:solidFill>
                  <a:srgbClr val="FFFFFF"/>
                </a:solidFill>
                <a:latin typeface="Consolas"/>
                <a:ea typeface="Consolas"/>
                <a:cs typeface="Consolas"/>
                <a:sym typeface="Consolas"/>
              </a:rPr>
              <a:t>	</a:t>
            </a:r>
            <a:r>
              <a:rPr lang="zh-TW" sz="2400">
                <a:solidFill>
                  <a:srgbClr val="00FFFF"/>
                </a:solidFill>
                <a:latin typeface="Consolas"/>
                <a:ea typeface="Consolas"/>
                <a:cs typeface="Consolas"/>
                <a:sym typeface="Consolas"/>
              </a:rPr>
              <a:t>print</a:t>
            </a:r>
            <a:r>
              <a:rPr lang="zh-TW" sz="2400">
                <a:solidFill>
                  <a:srgbClr val="FFFFFF"/>
                </a:solidFill>
                <a:latin typeface="Consolas"/>
                <a:ea typeface="Consolas"/>
                <a:cs typeface="Consolas"/>
                <a:sym typeface="Consolas"/>
              </a:rPr>
              <a:t>(response.url)</a:t>
            </a:r>
          </a:p>
        </p:txBody>
      </p:sp>
    </p:spTree>
    <p:extLst>
      <p:ext uri="{BB962C8B-B14F-4D97-AF65-F5344CB8AC3E}">
        <p14:creationId xmlns:p14="http://schemas.microsoft.com/office/powerpoint/2010/main" val="11221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r>
              <a:rPr lang="en-US" altLang="zh-TW" dirty="0"/>
              <a:t>Lecturers</a:t>
            </a:r>
            <a:endParaRPr lang="zh-TW" altLang="en-US" dirty="0"/>
          </a:p>
        </p:txBody>
      </p:sp>
      <p:sp>
        <p:nvSpPr>
          <p:cNvPr id="12" name="內容版面配置區 11"/>
          <p:cNvSpPr>
            <a:spLocks noGrp="1"/>
          </p:cNvSpPr>
          <p:nvPr>
            <p:ph sz="half" idx="1"/>
          </p:nvPr>
        </p:nvSpPr>
        <p:spPr>
          <a:xfrm>
            <a:off x="430062" y="1601572"/>
            <a:ext cx="4180169" cy="5256213"/>
          </a:xfrm>
        </p:spPr>
        <p:txBody>
          <a:bodyPr/>
          <a:lstStyle/>
          <a:p>
            <a:endParaRPr lang="en-US" altLang="zh-TW" sz="2000" dirty="0"/>
          </a:p>
          <a:p>
            <a:endParaRPr lang="en-US" altLang="zh-TW" sz="2000" dirty="0"/>
          </a:p>
          <a:p>
            <a:endParaRPr lang="en-US" altLang="zh-TW" sz="2000" dirty="0"/>
          </a:p>
          <a:p>
            <a:endParaRPr lang="en-US" altLang="zh-TW" sz="2000" dirty="0"/>
          </a:p>
          <a:p>
            <a:endParaRPr lang="en-US" altLang="zh-TW" sz="2000" dirty="0"/>
          </a:p>
          <a:p>
            <a:r>
              <a:rPr lang="zh-TW" altLang="en-US" sz="2000" dirty="0"/>
              <a:t>台大土木所畢</a:t>
            </a:r>
            <a:endParaRPr lang="en-US" altLang="zh-TW" sz="2000" dirty="0"/>
          </a:p>
          <a:p>
            <a:r>
              <a:rPr lang="zh-TW" altLang="en-US" sz="2000" dirty="0"/>
              <a:t>中研院資訊所研究助理</a:t>
            </a:r>
            <a:endParaRPr lang="en-US" altLang="zh-TW" sz="2000" dirty="0"/>
          </a:p>
          <a:p>
            <a:r>
              <a:rPr lang="zh-TW" altLang="en-US" sz="2000" dirty="0"/>
              <a:t>研究領域</a:t>
            </a:r>
            <a:endParaRPr lang="en-US" altLang="zh-TW" sz="2000" dirty="0"/>
          </a:p>
          <a:p>
            <a:pPr lvl="1"/>
            <a:r>
              <a:rPr lang="zh-TW" altLang="en-US" sz="1800" dirty="0"/>
              <a:t>社群媒體資料處理分析</a:t>
            </a:r>
            <a:endParaRPr lang="en-US" altLang="zh-TW" sz="1800" dirty="0"/>
          </a:p>
          <a:p>
            <a:pPr lvl="1"/>
            <a:r>
              <a:rPr lang="zh-TW" altLang="en-US" sz="1800" dirty="0"/>
              <a:t>製造工業影像資料分析</a:t>
            </a:r>
            <a:endParaRPr lang="en-US" altLang="zh-TW" sz="1800" dirty="0"/>
          </a:p>
        </p:txBody>
      </p:sp>
      <p:sp>
        <p:nvSpPr>
          <p:cNvPr id="13" name="內容版面配置區 12"/>
          <p:cNvSpPr>
            <a:spLocks noGrp="1"/>
          </p:cNvSpPr>
          <p:nvPr>
            <p:ph sz="half" idx="2"/>
          </p:nvPr>
        </p:nvSpPr>
        <p:spPr>
          <a:xfrm>
            <a:off x="4610231" y="1582003"/>
            <a:ext cx="4468812" cy="5256213"/>
          </a:xfrm>
        </p:spPr>
        <p:txBody>
          <a:bodyPr/>
          <a:lstStyle/>
          <a:p>
            <a:endParaRPr lang="en-US" altLang="zh-TW" sz="2000" dirty="0"/>
          </a:p>
          <a:p>
            <a:endParaRPr lang="en-US" altLang="zh-TW" sz="2000" dirty="0"/>
          </a:p>
          <a:p>
            <a:endParaRPr lang="en-US" altLang="zh-TW" sz="2000" dirty="0"/>
          </a:p>
          <a:p>
            <a:endParaRPr lang="en-US" altLang="zh-TW" sz="2000" dirty="0"/>
          </a:p>
          <a:p>
            <a:endParaRPr lang="en-US" altLang="zh-TW" sz="2000" dirty="0"/>
          </a:p>
          <a:p>
            <a:r>
              <a:rPr lang="zh-TW" altLang="en-US" sz="2000" dirty="0"/>
              <a:t>中研院資訊所研究助理</a:t>
            </a:r>
            <a:endParaRPr lang="en-US" altLang="zh-TW" sz="2000" dirty="0"/>
          </a:p>
          <a:p>
            <a:r>
              <a:rPr lang="zh-TW" altLang="en-US" sz="2000" dirty="0"/>
              <a:t>研究領域</a:t>
            </a:r>
            <a:endParaRPr lang="en-US" altLang="zh-TW" sz="2000" dirty="0"/>
          </a:p>
          <a:p>
            <a:pPr lvl="1"/>
            <a:r>
              <a:rPr lang="en-US" altLang="zh-TW" sz="1600" dirty="0"/>
              <a:t>pattern recognition</a:t>
            </a:r>
          </a:p>
          <a:p>
            <a:pPr lvl="1"/>
            <a:r>
              <a:rPr lang="zh-TW" altLang="en-US" sz="1600" dirty="0"/>
              <a:t>資料分析</a:t>
            </a:r>
            <a:endParaRPr lang="en-US" altLang="zh-TW" sz="1600" dirty="0"/>
          </a:p>
          <a:p>
            <a:pPr marL="0" indent="0">
              <a:buNone/>
            </a:pPr>
            <a:endParaRPr lang="zh-TW" altLang="en-US" dirty="0"/>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2</a:t>
            </a:fld>
            <a:endParaRPr lang="en-US" altLang="zh-TW" dirty="0"/>
          </a:p>
        </p:txBody>
      </p:sp>
      <p:pic>
        <p:nvPicPr>
          <p:cNvPr id="1028" name="Picture 4" descr="http://foundation.datasci.tw/wp-content/uploads/2017/06/jim-300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716" y="1052736"/>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foundation.datasci.tw/wp-content/uploads/2017/06/afun-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115" y="1052736"/>
            <a:ext cx="252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與 </a:t>
            </a:r>
            <a:r>
              <a:rPr lang="en-US" altLang="zh-TW" dirty="0"/>
              <a:t>HTML</a:t>
            </a:r>
            <a:r>
              <a:rPr lang="zh-TW" altLang="en-US" dirty="0"/>
              <a:t> 的初次見面 </a:t>
            </a:r>
            <a:r>
              <a:rPr lang="en-US" altLang="zh-TW" dirty="0"/>
              <a:t>(1/3)</a:t>
            </a:r>
            <a:endParaRPr lang="zh-TW" altLang="en-US" dirty="0"/>
          </a:p>
        </p:txBody>
      </p:sp>
      <p:sp>
        <p:nvSpPr>
          <p:cNvPr id="6" name="內容版面配置區 5"/>
          <p:cNvSpPr>
            <a:spLocks noGrp="1"/>
          </p:cNvSpPr>
          <p:nvPr>
            <p:ph idx="1"/>
          </p:nvPr>
        </p:nvSpPr>
        <p:spPr>
          <a:xfrm>
            <a:off x="395536" y="1024831"/>
            <a:ext cx="8424614" cy="648072"/>
          </a:xfrm>
        </p:spPr>
        <p:txBody>
          <a:bodyPr/>
          <a:lstStyle/>
          <a:p>
            <a:r>
              <a:rPr lang="en-US" altLang="zh-TW" b="1" dirty="0"/>
              <a:t>Step 1. </a:t>
            </a:r>
            <a:r>
              <a:rPr lang="zh-TW" altLang="en-US" dirty="0"/>
              <a:t>請先用 </a:t>
            </a:r>
            <a:r>
              <a:rPr lang="en-US" altLang="zh-TW" dirty="0"/>
              <a:t>Chrome </a:t>
            </a:r>
            <a:r>
              <a:rPr lang="zh-TW" altLang="en-US" dirty="0"/>
              <a:t>打開 </a:t>
            </a:r>
            <a:r>
              <a:rPr lang="en-US" altLang="zh-TW" dirty="0"/>
              <a:t>example_page.html</a:t>
            </a:r>
          </a:p>
          <a:p>
            <a:pPr marL="0" indent="0">
              <a:buNone/>
            </a:pPr>
            <a:endParaRPr lang="en-US" altLang="zh-TW" dirty="0"/>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20</a:t>
            </a:fld>
            <a:endParaRPr lang="en-US" altLang="zh-TW" dirty="0"/>
          </a:p>
        </p:txBody>
      </p:sp>
      <p:pic>
        <p:nvPicPr>
          <p:cNvPr id="7" name="圖片 6"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84" y="1556792"/>
            <a:ext cx="8484934" cy="4861304"/>
          </a:xfrm>
          <a:prstGeom prst="rect">
            <a:avLst/>
          </a:prstGeom>
        </p:spPr>
      </p:pic>
    </p:spTree>
    <p:extLst>
      <p:ext uri="{BB962C8B-B14F-4D97-AF65-F5344CB8AC3E}">
        <p14:creationId xmlns:p14="http://schemas.microsoft.com/office/powerpoint/2010/main" val="111852839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Shape 1160"/>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爬網站的重點回顧</a:t>
            </a:r>
          </a:p>
        </p:txBody>
      </p:sp>
      <p:sp>
        <p:nvSpPr>
          <p:cNvPr id="1161" name="Shape 1161"/>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若是要尋訪所有網頁, 要不斷對找到的網址送 request，並且紀錄尋訪過的網址</a:t>
            </a:r>
          </a:p>
          <a:p>
            <a:pPr marL="685800" indent="-457200">
              <a:spcBef>
                <a:spcPts val="0"/>
              </a:spcBef>
            </a:pPr>
            <a:r>
              <a:rPr lang="zh-TW" dirty="0"/>
              <a:t>href 的值要經過過濾，取出符合網址格式</a:t>
            </a:r>
          </a:p>
          <a:p>
            <a:pPr marL="685800" indent="-457200">
              <a:spcBef>
                <a:spcPts val="0"/>
              </a:spcBef>
            </a:pPr>
            <a:r>
              <a:rPr lang="zh-TW" dirty="0"/>
              <a:t>分析網址格式與域名確認識自己想要爬的網頁</a:t>
            </a:r>
          </a:p>
        </p:txBody>
      </p:sp>
      <p:sp>
        <p:nvSpPr>
          <p:cNvPr id="1162" name="Shape 1162"/>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200</a:t>
            </a:fld>
            <a:endParaRPr lang="zh-TW"/>
          </a:p>
        </p:txBody>
      </p:sp>
    </p:spTree>
    <p:extLst>
      <p:ext uri="{BB962C8B-B14F-4D97-AF65-F5344CB8AC3E}">
        <p14:creationId xmlns:p14="http://schemas.microsoft.com/office/powerpoint/2010/main" val="28783628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Shape 1168"/>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Outline</a:t>
            </a:r>
          </a:p>
        </p:txBody>
      </p:sp>
      <p:sp>
        <p:nvSpPr>
          <p:cNvPr id="1169" name="Shape 1169"/>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buClr>
                <a:schemeClr val="lt2"/>
              </a:buClr>
            </a:pPr>
            <a:r>
              <a:rPr lang="zh-TW" dirty="0">
                <a:solidFill>
                  <a:schemeClr val="lt2"/>
                </a:solidFill>
              </a:rPr>
              <a:t>靜態網頁以外的爬蟲</a:t>
            </a:r>
          </a:p>
          <a:p>
            <a:pPr marL="1028700" lvl="1" indent="-342900">
              <a:spcBef>
                <a:spcPts val="0"/>
              </a:spcBef>
              <a:buClr>
                <a:schemeClr val="lt2"/>
              </a:buClr>
            </a:pPr>
            <a:r>
              <a:rPr lang="zh-TW" dirty="0">
                <a:solidFill>
                  <a:schemeClr val="lt2"/>
                </a:solidFill>
              </a:rPr>
              <a:t>圖片爬蟲</a:t>
            </a:r>
          </a:p>
          <a:p>
            <a:pPr marL="1028700" lvl="1" indent="-342900">
              <a:spcBef>
                <a:spcPts val="0"/>
              </a:spcBef>
              <a:buClr>
                <a:schemeClr val="lt2"/>
              </a:buClr>
            </a:pPr>
            <a:r>
              <a:rPr lang="zh-TW" dirty="0">
                <a:solidFill>
                  <a:schemeClr val="lt2"/>
                </a:solidFill>
              </a:rPr>
              <a:t>檔案爬蟲</a:t>
            </a:r>
          </a:p>
          <a:p>
            <a:pPr marL="1028700" lvl="1" indent="-342900">
              <a:spcBef>
                <a:spcPts val="0"/>
              </a:spcBef>
              <a:buClr>
                <a:schemeClr val="lt2"/>
              </a:buClr>
            </a:pPr>
            <a:r>
              <a:rPr lang="zh-TW" dirty="0">
                <a:solidFill>
                  <a:schemeClr val="lt2"/>
                </a:solidFill>
              </a:rPr>
              <a:t>網站爬蟲</a:t>
            </a:r>
          </a:p>
          <a:p>
            <a:pPr marL="685800" indent="-457200">
              <a:spcBef>
                <a:spcPts val="0"/>
              </a:spcBef>
            </a:pPr>
            <a:r>
              <a:rPr lang="zh-TW" dirty="0"/>
              <a:t>現實世界的爬蟲</a:t>
            </a:r>
          </a:p>
          <a:p>
            <a:pPr marL="1028700" lvl="1" indent="-342900">
              <a:spcBef>
                <a:spcPts val="0"/>
              </a:spcBef>
              <a:buClr>
                <a:schemeClr val="lt2"/>
              </a:buClr>
            </a:pPr>
            <a:r>
              <a:rPr lang="zh-TW" dirty="0">
                <a:solidFill>
                  <a:schemeClr val="lt2"/>
                </a:solidFill>
              </a:rPr>
              <a:t>現代網站爬蟲衍生的問題</a:t>
            </a:r>
          </a:p>
          <a:p>
            <a:pPr marL="1028700" lvl="1" indent="-342900">
              <a:spcBef>
                <a:spcPts val="0"/>
              </a:spcBef>
            </a:pPr>
            <a:r>
              <a:rPr lang="zh-TW" dirty="0"/>
              <a:t>動態網頁爬蟲</a:t>
            </a:r>
          </a:p>
        </p:txBody>
      </p:sp>
      <p:sp>
        <p:nvSpPr>
          <p:cNvPr id="1170" name="Shape 1170"/>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201</a:t>
            </a:fld>
            <a:endParaRPr lang="zh-TW"/>
          </a:p>
        </p:txBody>
      </p:sp>
    </p:spTree>
    <p:extLst>
      <p:ext uri="{BB962C8B-B14F-4D97-AF65-F5344CB8AC3E}">
        <p14:creationId xmlns:p14="http://schemas.microsoft.com/office/powerpoint/2010/main" val="4762166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Shape 1176"/>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甚麼是動態網頁？</a:t>
            </a:r>
          </a:p>
        </p:txBody>
      </p:sp>
      <p:sp>
        <p:nvSpPr>
          <p:cNvPr id="1177" name="Shape 1177"/>
          <p:cNvSpPr txBox="1">
            <a:spLocks noGrp="1"/>
          </p:cNvSpPr>
          <p:nvPr>
            <p:ph type="body" idx="1"/>
          </p:nvPr>
        </p:nvSpPr>
        <p:spPr>
          <a:xfrm>
            <a:off x="395525" y="1196975"/>
            <a:ext cx="8424600" cy="1676100"/>
          </a:xfrm>
          <a:prstGeom prst="rect">
            <a:avLst/>
          </a:prstGeom>
        </p:spPr>
        <p:txBody>
          <a:bodyPr lIns="91425" tIns="91425" rIns="91425" bIns="91425" anchor="t" anchorCtr="0">
            <a:noAutofit/>
          </a:bodyPr>
          <a:lstStyle/>
          <a:p>
            <a:pPr marL="685800" indent="-457200">
              <a:spcBef>
                <a:spcPts val="0"/>
              </a:spcBef>
            </a:pPr>
            <a:r>
              <a:rPr lang="zh-TW" dirty="0"/>
              <a:t>透過程式變動網頁架構</a:t>
            </a:r>
          </a:p>
          <a:p>
            <a:pPr marL="685800" indent="-457200">
              <a:spcBef>
                <a:spcPts val="0"/>
              </a:spcBef>
            </a:pPr>
            <a:r>
              <a:rPr lang="zh-TW" dirty="0"/>
              <a:t>需要時間載入資料或是不同使用行為等都會透過動態網頁的方式呈現</a:t>
            </a:r>
          </a:p>
        </p:txBody>
      </p:sp>
      <p:sp>
        <p:nvSpPr>
          <p:cNvPr id="1178" name="Shape 1178"/>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202</a:t>
            </a:fld>
            <a:endParaRPr lang="zh-TW"/>
          </a:p>
        </p:txBody>
      </p:sp>
      <p:pic>
        <p:nvPicPr>
          <p:cNvPr id="1179" name="Shape 1179"/>
          <p:cNvPicPr preferRelativeResize="0"/>
          <p:nvPr/>
        </p:nvPicPr>
        <p:blipFill>
          <a:blip r:embed="rId3">
            <a:alphaModFix/>
          </a:blip>
          <a:stretch>
            <a:fillRect/>
          </a:stretch>
        </p:blipFill>
        <p:spPr>
          <a:xfrm>
            <a:off x="4850002" y="4092010"/>
            <a:ext cx="3532001" cy="2089474"/>
          </a:xfrm>
          <a:prstGeom prst="rect">
            <a:avLst/>
          </a:prstGeom>
          <a:noFill/>
          <a:ln>
            <a:noFill/>
          </a:ln>
        </p:spPr>
      </p:pic>
      <p:pic>
        <p:nvPicPr>
          <p:cNvPr id="1180" name="Shape 1180"/>
          <p:cNvPicPr preferRelativeResize="0"/>
          <p:nvPr/>
        </p:nvPicPr>
        <p:blipFill>
          <a:blip r:embed="rId4">
            <a:alphaModFix/>
          </a:blip>
          <a:stretch>
            <a:fillRect/>
          </a:stretch>
        </p:blipFill>
        <p:spPr>
          <a:xfrm>
            <a:off x="4629850" y="4092000"/>
            <a:ext cx="3752148" cy="2089475"/>
          </a:xfrm>
          <a:prstGeom prst="rect">
            <a:avLst/>
          </a:prstGeom>
          <a:noFill/>
          <a:ln>
            <a:noFill/>
          </a:ln>
        </p:spPr>
      </p:pic>
      <p:cxnSp>
        <p:nvCxnSpPr>
          <p:cNvPr id="1181" name="Shape 1181"/>
          <p:cNvCxnSpPr/>
          <p:nvPr/>
        </p:nvCxnSpPr>
        <p:spPr>
          <a:xfrm>
            <a:off x="2211050" y="3440250"/>
            <a:ext cx="4722000" cy="7500"/>
          </a:xfrm>
          <a:prstGeom prst="straightConnector1">
            <a:avLst/>
          </a:prstGeom>
          <a:noFill/>
          <a:ln w="28575" cap="flat" cmpd="sng">
            <a:solidFill>
              <a:schemeClr val="dk2"/>
            </a:solidFill>
            <a:prstDash val="solid"/>
            <a:round/>
            <a:headEnd type="none" w="lg" len="lg"/>
            <a:tailEnd type="triangle" w="lg" len="lg"/>
          </a:ln>
        </p:spPr>
      </p:cxnSp>
      <p:pic>
        <p:nvPicPr>
          <p:cNvPr id="1182" name="Shape 1182"/>
          <p:cNvPicPr preferRelativeResize="0"/>
          <p:nvPr/>
        </p:nvPicPr>
        <p:blipFill>
          <a:blip r:embed="rId3">
            <a:alphaModFix/>
          </a:blip>
          <a:stretch>
            <a:fillRect/>
          </a:stretch>
        </p:blipFill>
        <p:spPr>
          <a:xfrm>
            <a:off x="539552" y="4092010"/>
            <a:ext cx="3532001" cy="2089474"/>
          </a:xfrm>
          <a:prstGeom prst="rect">
            <a:avLst/>
          </a:prstGeom>
          <a:noFill/>
          <a:ln>
            <a:noFill/>
          </a:ln>
        </p:spPr>
      </p:pic>
      <p:sp>
        <p:nvSpPr>
          <p:cNvPr id="1183" name="Shape 1183"/>
          <p:cNvSpPr/>
          <p:nvPr/>
        </p:nvSpPr>
        <p:spPr>
          <a:xfrm>
            <a:off x="1026724" y="2873074"/>
            <a:ext cx="922216" cy="951080"/>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184" name="Shape 1184" descr="giphy.gif"/>
          <p:cNvPicPr preferRelativeResize="0"/>
          <p:nvPr/>
        </p:nvPicPr>
        <p:blipFill>
          <a:blip r:embed="rId5">
            <a:alphaModFix/>
          </a:blip>
          <a:stretch>
            <a:fillRect/>
          </a:stretch>
        </p:blipFill>
        <p:spPr>
          <a:xfrm>
            <a:off x="7224874" y="2691399"/>
            <a:ext cx="1103900" cy="1103900"/>
          </a:xfrm>
          <a:prstGeom prst="rect">
            <a:avLst/>
          </a:prstGeom>
          <a:noFill/>
          <a:ln>
            <a:noFill/>
          </a:ln>
        </p:spPr>
      </p:pic>
      <p:grpSp>
        <p:nvGrpSpPr>
          <p:cNvPr id="1185" name="Shape 1185"/>
          <p:cNvGrpSpPr/>
          <p:nvPr/>
        </p:nvGrpSpPr>
        <p:grpSpPr>
          <a:xfrm>
            <a:off x="7195164" y="2825574"/>
            <a:ext cx="1186701" cy="1103899"/>
            <a:chOff x="2583325" y="2972875"/>
            <a:chExt cx="462850" cy="445750"/>
          </a:xfrm>
        </p:grpSpPr>
        <p:sp>
          <p:nvSpPr>
            <p:cNvPr id="1186" name="Shape 1186"/>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1187" name="Shape 1187"/>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cxnSp>
        <p:nvCxnSpPr>
          <p:cNvPr id="1188" name="Shape 1188"/>
          <p:cNvCxnSpPr/>
          <p:nvPr/>
        </p:nvCxnSpPr>
        <p:spPr>
          <a:xfrm>
            <a:off x="2134850" y="3440250"/>
            <a:ext cx="4722000" cy="7500"/>
          </a:xfrm>
          <a:prstGeom prst="straightConnector1">
            <a:avLst/>
          </a:prstGeom>
          <a:noFill/>
          <a:ln w="28575" cap="flat" cmpd="sng">
            <a:solidFill>
              <a:schemeClr val="dk2"/>
            </a:solidFill>
            <a:prstDash val="solid"/>
            <a:round/>
            <a:headEnd type="triangle" w="lg" len="lg"/>
            <a:tailEnd type="none" w="lg" len="lg"/>
          </a:ln>
        </p:spPr>
      </p:cxnSp>
    </p:spTree>
    <p:extLst>
      <p:ext uri="{BB962C8B-B14F-4D97-AF65-F5344CB8AC3E}">
        <p14:creationId xmlns:p14="http://schemas.microsoft.com/office/powerpoint/2010/main" val="261953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1"/>
                                        </p:tgtEl>
                                        <p:attrNameLst>
                                          <p:attrName>style.visibility</p:attrName>
                                        </p:attrNameLst>
                                      </p:cBhvr>
                                      <p:to>
                                        <p:strVal val="visible"/>
                                      </p:to>
                                    </p:set>
                                    <p:animEffect transition="in" filter="fade">
                                      <p:cBhvr>
                                        <p:cTn id="7" dur="1000"/>
                                        <p:tgtEl>
                                          <p:spTgt spid="1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179"/>
                                        </p:tgtEl>
                                      </p:cBhvr>
                                    </p:animEffect>
                                    <p:set>
                                      <p:cBhvr>
                                        <p:cTn id="12" dur="1" fill="hold">
                                          <p:stCondLst>
                                            <p:cond delay="1000"/>
                                          </p:stCondLst>
                                        </p:cTn>
                                        <p:tgtEl>
                                          <p:spTgt spid="117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82"/>
                                        </p:tgtEl>
                                        <p:attrNameLst>
                                          <p:attrName>style.visibility</p:attrName>
                                        </p:attrNameLst>
                                      </p:cBhvr>
                                      <p:to>
                                        <p:strVal val="visible"/>
                                      </p:to>
                                    </p:set>
                                    <p:animEffect transition="in" filter="fade">
                                      <p:cBhvr>
                                        <p:cTn id="15" dur="1000"/>
                                        <p:tgtEl>
                                          <p:spTgt spid="1182"/>
                                        </p:tgtEl>
                                      </p:cBhvr>
                                    </p:animEffect>
                                  </p:childTnLst>
                                </p:cTn>
                              </p:par>
                              <p:par>
                                <p:cTn id="16" presetID="10" presetClass="exit" presetSubtype="0" fill="hold" nodeType="withEffect">
                                  <p:stCondLst>
                                    <p:cond delay="0"/>
                                  </p:stCondLst>
                                  <p:childTnLst>
                                    <p:animEffect transition="out" filter="fade">
                                      <p:cBhvr>
                                        <p:cTn id="17" dur="1000"/>
                                        <p:tgtEl>
                                          <p:spTgt spid="1181"/>
                                        </p:tgtEl>
                                      </p:cBhvr>
                                    </p:animEffect>
                                    <p:set>
                                      <p:cBhvr>
                                        <p:cTn id="18" dur="1" fill="hold">
                                          <p:stCondLst>
                                            <p:cond delay="1000"/>
                                          </p:stCondLst>
                                        </p:cTn>
                                        <p:tgtEl>
                                          <p:spTgt spid="1181"/>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188"/>
                                        </p:tgtEl>
                                        <p:attrNameLst>
                                          <p:attrName>style.visibility</p:attrName>
                                        </p:attrNameLst>
                                      </p:cBhvr>
                                      <p:to>
                                        <p:strVal val="visible"/>
                                      </p:to>
                                    </p:set>
                                    <p:animEffect transition="in" filter="fade">
                                      <p:cBhvr>
                                        <p:cTn id="21" dur="1000"/>
                                        <p:tgtEl>
                                          <p:spTgt spid="118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80"/>
                                        </p:tgtEl>
                                        <p:attrNameLst>
                                          <p:attrName>style.visibility</p:attrName>
                                        </p:attrNameLst>
                                      </p:cBhvr>
                                      <p:to>
                                        <p:strVal val="visible"/>
                                      </p:to>
                                    </p:set>
                                    <p:animEffect transition="in" filter="fade">
                                      <p:cBhvr>
                                        <p:cTn id="26" dur="1000"/>
                                        <p:tgtEl>
                                          <p:spTgt spid="1180"/>
                                        </p:tgtEl>
                                      </p:cBhvr>
                                    </p:animEffect>
                                  </p:childTnLst>
                                </p:cTn>
                              </p:par>
                              <p:par>
                                <p:cTn id="27" presetID="10" presetClass="exit" presetSubtype="0" fill="hold" nodeType="withEffect">
                                  <p:stCondLst>
                                    <p:cond delay="0"/>
                                  </p:stCondLst>
                                  <p:childTnLst>
                                    <p:animEffect transition="out" filter="fade">
                                      <p:cBhvr>
                                        <p:cTn id="28" dur="1000"/>
                                        <p:tgtEl>
                                          <p:spTgt spid="1188"/>
                                        </p:tgtEl>
                                      </p:cBhvr>
                                    </p:animEffect>
                                    <p:set>
                                      <p:cBhvr>
                                        <p:cTn id="29" dur="1" fill="hold">
                                          <p:stCondLst>
                                            <p:cond delay="1000"/>
                                          </p:stCondLst>
                                        </p:cTn>
                                        <p:tgtEl>
                                          <p:spTgt spid="118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1184"/>
                                        </p:tgtEl>
                                      </p:cBhvr>
                                    </p:animEffect>
                                    <p:set>
                                      <p:cBhvr>
                                        <p:cTn id="32" dur="1" fill="hold">
                                          <p:stCondLst>
                                            <p:cond delay="1000"/>
                                          </p:stCondLst>
                                        </p:cTn>
                                        <p:tgtEl>
                                          <p:spTgt spid="11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Shape 119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dirty="0"/>
              <a:t>靜態網頁 vs</a:t>
            </a:r>
            <a:r>
              <a:rPr lang="en-US" altLang="zh-TW" dirty="0"/>
              <a:t>.</a:t>
            </a:r>
            <a:r>
              <a:rPr lang="zh-TW" dirty="0"/>
              <a:t> 動態網頁</a:t>
            </a:r>
          </a:p>
        </p:txBody>
      </p:sp>
      <p:sp>
        <p:nvSpPr>
          <p:cNvPr id="1195" name="Shape 1195"/>
          <p:cNvSpPr txBox="1">
            <a:spLocks noGrp="1"/>
          </p:cNvSpPr>
          <p:nvPr>
            <p:ph type="body" idx="1"/>
          </p:nvPr>
        </p:nvSpPr>
        <p:spPr>
          <a:xfrm>
            <a:off x="395525" y="1196975"/>
            <a:ext cx="8424600" cy="1719600"/>
          </a:xfrm>
          <a:prstGeom prst="rect">
            <a:avLst/>
          </a:prstGeom>
        </p:spPr>
        <p:txBody>
          <a:bodyPr lIns="91425" tIns="91425" rIns="91425" bIns="91425" anchor="t" anchorCtr="0">
            <a:noAutofit/>
          </a:bodyPr>
          <a:lstStyle/>
          <a:p>
            <a:pPr marL="685800" indent="-457200">
              <a:spcBef>
                <a:spcPts val="0"/>
              </a:spcBef>
            </a:pPr>
            <a:r>
              <a:rPr lang="zh-TW" dirty="0"/>
              <a:t>透過 requests.get 拿到的是靜態網頁</a:t>
            </a:r>
          </a:p>
          <a:p>
            <a:pPr marL="685800" indent="-457200">
              <a:spcBef>
                <a:spcPts val="0"/>
              </a:spcBef>
            </a:pPr>
            <a:r>
              <a:rPr lang="zh-TW" dirty="0"/>
              <a:t>檢視網頁原始碼看到的是靜態網頁</a:t>
            </a:r>
          </a:p>
          <a:p>
            <a:pPr marL="685800" indent="-457200">
              <a:spcBef>
                <a:spcPts val="0"/>
              </a:spcBef>
            </a:pPr>
            <a:r>
              <a:rPr lang="zh-TW" dirty="0"/>
              <a:t>開發者工具 (inspect) 看到的是動態網頁</a:t>
            </a:r>
          </a:p>
        </p:txBody>
      </p:sp>
      <p:sp>
        <p:nvSpPr>
          <p:cNvPr id="1196" name="Shape 119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203</a:t>
            </a:fld>
            <a:endParaRPr lang="zh-TW"/>
          </a:p>
        </p:txBody>
      </p:sp>
      <p:pic>
        <p:nvPicPr>
          <p:cNvPr id="1197" name="Shape 1197"/>
          <p:cNvPicPr preferRelativeResize="0"/>
          <p:nvPr/>
        </p:nvPicPr>
        <p:blipFill>
          <a:blip r:embed="rId3">
            <a:alphaModFix/>
          </a:blip>
          <a:stretch>
            <a:fillRect/>
          </a:stretch>
        </p:blipFill>
        <p:spPr>
          <a:xfrm>
            <a:off x="4850002" y="4092010"/>
            <a:ext cx="3532001" cy="2089474"/>
          </a:xfrm>
          <a:prstGeom prst="rect">
            <a:avLst/>
          </a:prstGeom>
          <a:noFill/>
          <a:ln>
            <a:noFill/>
          </a:ln>
        </p:spPr>
      </p:pic>
      <p:pic>
        <p:nvPicPr>
          <p:cNvPr id="1198" name="Shape 1198"/>
          <p:cNvPicPr preferRelativeResize="0"/>
          <p:nvPr/>
        </p:nvPicPr>
        <p:blipFill>
          <a:blip r:embed="rId4">
            <a:alphaModFix/>
          </a:blip>
          <a:stretch>
            <a:fillRect/>
          </a:stretch>
        </p:blipFill>
        <p:spPr>
          <a:xfrm>
            <a:off x="4629850" y="4092000"/>
            <a:ext cx="3752148" cy="2089475"/>
          </a:xfrm>
          <a:prstGeom prst="rect">
            <a:avLst/>
          </a:prstGeom>
          <a:noFill/>
          <a:ln>
            <a:noFill/>
          </a:ln>
        </p:spPr>
      </p:pic>
      <p:pic>
        <p:nvPicPr>
          <p:cNvPr id="1199" name="Shape 1199"/>
          <p:cNvPicPr preferRelativeResize="0"/>
          <p:nvPr/>
        </p:nvPicPr>
        <p:blipFill>
          <a:blip r:embed="rId3">
            <a:alphaModFix/>
          </a:blip>
          <a:stretch>
            <a:fillRect/>
          </a:stretch>
        </p:blipFill>
        <p:spPr>
          <a:xfrm>
            <a:off x="539552" y="4092010"/>
            <a:ext cx="3532001" cy="2089474"/>
          </a:xfrm>
          <a:prstGeom prst="rect">
            <a:avLst/>
          </a:prstGeom>
          <a:noFill/>
          <a:ln>
            <a:noFill/>
          </a:ln>
        </p:spPr>
      </p:pic>
      <p:sp>
        <p:nvSpPr>
          <p:cNvPr id="1200" name="Shape 1200"/>
          <p:cNvSpPr txBox="1"/>
          <p:nvPr/>
        </p:nvSpPr>
        <p:spPr>
          <a:xfrm>
            <a:off x="539550" y="3252600"/>
            <a:ext cx="3531900" cy="839400"/>
          </a:xfrm>
          <a:prstGeom prst="rect">
            <a:avLst/>
          </a:prstGeom>
          <a:noFill/>
          <a:ln>
            <a:noFill/>
          </a:ln>
        </p:spPr>
        <p:txBody>
          <a:bodyPr lIns="91425" tIns="91425" rIns="91425" bIns="91425" anchor="ctr" anchorCtr="0">
            <a:noAutofit/>
          </a:bodyPr>
          <a:lstStyle/>
          <a:p>
            <a:pPr lvl="0" algn="ctr" rtl="0">
              <a:lnSpc>
                <a:spcPct val="120000"/>
              </a:lnSpc>
              <a:spcBef>
                <a:spcPts val="280"/>
              </a:spcBef>
              <a:spcAft>
                <a:spcPts val="280"/>
              </a:spcAft>
              <a:buNone/>
            </a:pPr>
            <a:r>
              <a:rPr lang="zh-TW" sz="2800">
                <a:solidFill>
                  <a:schemeClr val="dk1"/>
                </a:solidFill>
                <a:latin typeface="Corbel"/>
                <a:ea typeface="Corbel"/>
                <a:cs typeface="Corbel"/>
                <a:sym typeface="Corbel"/>
              </a:rPr>
              <a:t>靜態網頁</a:t>
            </a:r>
          </a:p>
        </p:txBody>
      </p:sp>
      <p:sp>
        <p:nvSpPr>
          <p:cNvPr id="1201" name="Shape 1201"/>
          <p:cNvSpPr txBox="1"/>
          <p:nvPr/>
        </p:nvSpPr>
        <p:spPr>
          <a:xfrm>
            <a:off x="4739975" y="3252600"/>
            <a:ext cx="3531900" cy="839400"/>
          </a:xfrm>
          <a:prstGeom prst="rect">
            <a:avLst/>
          </a:prstGeom>
          <a:noFill/>
          <a:ln>
            <a:noFill/>
          </a:ln>
        </p:spPr>
        <p:txBody>
          <a:bodyPr lIns="91425" tIns="91425" rIns="91425" bIns="91425" anchor="ctr" anchorCtr="0">
            <a:noAutofit/>
          </a:bodyPr>
          <a:lstStyle/>
          <a:p>
            <a:pPr lvl="0" algn="ctr" rtl="0">
              <a:lnSpc>
                <a:spcPct val="120000"/>
              </a:lnSpc>
              <a:spcBef>
                <a:spcPts val="280"/>
              </a:spcBef>
              <a:spcAft>
                <a:spcPts val="280"/>
              </a:spcAft>
              <a:buNone/>
            </a:pPr>
            <a:r>
              <a:rPr lang="zh-TW" sz="2800">
                <a:solidFill>
                  <a:schemeClr val="dk1"/>
                </a:solidFill>
                <a:latin typeface="Corbel"/>
                <a:ea typeface="Corbel"/>
                <a:cs typeface="Corbel"/>
                <a:sym typeface="Corbel"/>
              </a:rPr>
              <a:t>動態網頁</a:t>
            </a:r>
          </a:p>
        </p:txBody>
      </p:sp>
    </p:spTree>
    <p:extLst>
      <p:ext uri="{BB962C8B-B14F-4D97-AF65-F5344CB8AC3E}">
        <p14:creationId xmlns:p14="http://schemas.microsoft.com/office/powerpoint/2010/main" val="577979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Shape 1207"/>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檢查網頁是靜態還是動態</a:t>
            </a:r>
          </a:p>
        </p:txBody>
      </p:sp>
      <p:sp>
        <p:nvSpPr>
          <p:cNvPr id="1208" name="Shape 1208"/>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Chrome extension (</a:t>
            </a:r>
            <a:r>
              <a:rPr lang="zh-TW" u="sng" dirty="0">
                <a:solidFill>
                  <a:schemeClr val="hlink"/>
                </a:solidFill>
                <a:hlinkClick r:id="rId3"/>
              </a:rPr>
              <a:t>Quick Javascript Switcher</a:t>
            </a:r>
            <a:r>
              <a:rPr lang="zh-TW" dirty="0"/>
              <a:t>) </a:t>
            </a:r>
          </a:p>
          <a:p>
            <a:pPr marL="685800" indent="-457200">
              <a:spcBef>
                <a:spcPts val="0"/>
              </a:spcBef>
            </a:pPr>
            <a:r>
              <a:rPr lang="zh-TW" dirty="0"/>
              <a:t>透過工具的開關檢查頁面是否有變化</a:t>
            </a:r>
          </a:p>
        </p:txBody>
      </p:sp>
      <p:sp>
        <p:nvSpPr>
          <p:cNvPr id="1209" name="Shape 1209"/>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204</a:t>
            </a:fld>
            <a:endParaRPr lang="zh-TW"/>
          </a:p>
        </p:txBody>
      </p:sp>
      <p:pic>
        <p:nvPicPr>
          <p:cNvPr id="1210" name="Shape 1210"/>
          <p:cNvPicPr preferRelativeResize="0"/>
          <p:nvPr/>
        </p:nvPicPr>
        <p:blipFill>
          <a:blip r:embed="rId4">
            <a:alphaModFix/>
          </a:blip>
          <a:stretch>
            <a:fillRect/>
          </a:stretch>
        </p:blipFill>
        <p:spPr>
          <a:xfrm>
            <a:off x="4850002" y="3711010"/>
            <a:ext cx="3532001" cy="2089474"/>
          </a:xfrm>
          <a:prstGeom prst="rect">
            <a:avLst/>
          </a:prstGeom>
          <a:noFill/>
          <a:ln>
            <a:noFill/>
          </a:ln>
        </p:spPr>
      </p:pic>
      <p:pic>
        <p:nvPicPr>
          <p:cNvPr id="1211" name="Shape 1211"/>
          <p:cNvPicPr preferRelativeResize="0"/>
          <p:nvPr/>
        </p:nvPicPr>
        <p:blipFill>
          <a:blip r:embed="rId5">
            <a:alphaModFix/>
          </a:blip>
          <a:stretch>
            <a:fillRect/>
          </a:stretch>
        </p:blipFill>
        <p:spPr>
          <a:xfrm>
            <a:off x="4629850" y="3711000"/>
            <a:ext cx="3752148" cy="2089475"/>
          </a:xfrm>
          <a:prstGeom prst="rect">
            <a:avLst/>
          </a:prstGeom>
          <a:noFill/>
          <a:ln>
            <a:noFill/>
          </a:ln>
        </p:spPr>
      </p:pic>
      <p:pic>
        <p:nvPicPr>
          <p:cNvPr id="1212" name="Shape 1212"/>
          <p:cNvPicPr preferRelativeResize="0"/>
          <p:nvPr/>
        </p:nvPicPr>
        <p:blipFill>
          <a:blip r:embed="rId4">
            <a:alphaModFix/>
          </a:blip>
          <a:stretch>
            <a:fillRect/>
          </a:stretch>
        </p:blipFill>
        <p:spPr>
          <a:xfrm>
            <a:off x="539552" y="3711010"/>
            <a:ext cx="3532001" cy="2089474"/>
          </a:xfrm>
          <a:prstGeom prst="rect">
            <a:avLst/>
          </a:prstGeom>
          <a:noFill/>
          <a:ln>
            <a:noFill/>
          </a:ln>
        </p:spPr>
      </p:pic>
      <p:sp>
        <p:nvSpPr>
          <p:cNvPr id="1213" name="Shape 1213"/>
          <p:cNvSpPr txBox="1"/>
          <p:nvPr/>
        </p:nvSpPr>
        <p:spPr>
          <a:xfrm>
            <a:off x="539550" y="2871600"/>
            <a:ext cx="3531900" cy="839400"/>
          </a:xfrm>
          <a:prstGeom prst="rect">
            <a:avLst/>
          </a:prstGeom>
          <a:noFill/>
          <a:ln>
            <a:noFill/>
          </a:ln>
        </p:spPr>
        <p:txBody>
          <a:bodyPr lIns="91425" tIns="91425" rIns="91425" bIns="91425" anchor="ctr" anchorCtr="0">
            <a:noAutofit/>
          </a:bodyPr>
          <a:lstStyle/>
          <a:p>
            <a:pPr lvl="0" algn="ctr" rtl="0">
              <a:lnSpc>
                <a:spcPct val="120000"/>
              </a:lnSpc>
              <a:spcBef>
                <a:spcPts val="280"/>
              </a:spcBef>
              <a:spcAft>
                <a:spcPts val="280"/>
              </a:spcAft>
              <a:buNone/>
            </a:pPr>
            <a:r>
              <a:rPr lang="zh-TW" sz="2800">
                <a:solidFill>
                  <a:schemeClr val="dk1"/>
                </a:solidFill>
                <a:latin typeface="Corbel"/>
                <a:ea typeface="Corbel"/>
                <a:cs typeface="Corbel"/>
                <a:sym typeface="Corbel"/>
              </a:rPr>
              <a:t>關掉 JavaScript</a:t>
            </a:r>
          </a:p>
        </p:txBody>
      </p:sp>
      <p:sp>
        <p:nvSpPr>
          <p:cNvPr id="1214" name="Shape 1214"/>
          <p:cNvSpPr txBox="1"/>
          <p:nvPr/>
        </p:nvSpPr>
        <p:spPr>
          <a:xfrm>
            <a:off x="4739975" y="2871600"/>
            <a:ext cx="3531900" cy="839400"/>
          </a:xfrm>
          <a:prstGeom prst="rect">
            <a:avLst/>
          </a:prstGeom>
          <a:noFill/>
          <a:ln>
            <a:noFill/>
          </a:ln>
        </p:spPr>
        <p:txBody>
          <a:bodyPr lIns="91425" tIns="91425" rIns="91425" bIns="91425" anchor="ctr" anchorCtr="0">
            <a:noAutofit/>
          </a:bodyPr>
          <a:lstStyle/>
          <a:p>
            <a:pPr lvl="0" algn="ctr" rtl="0">
              <a:lnSpc>
                <a:spcPct val="120000"/>
              </a:lnSpc>
              <a:spcBef>
                <a:spcPts val="280"/>
              </a:spcBef>
              <a:spcAft>
                <a:spcPts val="280"/>
              </a:spcAft>
              <a:buClr>
                <a:schemeClr val="dk1"/>
              </a:buClr>
              <a:buSzPct val="39285"/>
              <a:buFont typeface="Arial"/>
              <a:buNone/>
            </a:pPr>
            <a:r>
              <a:rPr lang="zh-TW" sz="2800">
                <a:solidFill>
                  <a:schemeClr val="dk1"/>
                </a:solidFill>
                <a:latin typeface="Corbel"/>
                <a:ea typeface="Corbel"/>
                <a:cs typeface="Corbel"/>
                <a:sym typeface="Corbel"/>
              </a:rPr>
              <a:t>打開 JavaScript</a:t>
            </a:r>
          </a:p>
        </p:txBody>
      </p:sp>
    </p:spTree>
    <p:extLst>
      <p:ext uri="{BB962C8B-B14F-4D97-AF65-F5344CB8AC3E}">
        <p14:creationId xmlns:p14="http://schemas.microsoft.com/office/powerpoint/2010/main" val="14275539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cxnSp>
        <p:nvCxnSpPr>
          <p:cNvPr id="1220" name="Shape 1220"/>
          <p:cNvCxnSpPr/>
          <p:nvPr/>
        </p:nvCxnSpPr>
        <p:spPr>
          <a:xfrm>
            <a:off x="2211050" y="3440250"/>
            <a:ext cx="4722000" cy="7500"/>
          </a:xfrm>
          <a:prstGeom prst="straightConnector1">
            <a:avLst/>
          </a:prstGeom>
          <a:noFill/>
          <a:ln w="28575" cap="flat" cmpd="sng">
            <a:solidFill>
              <a:schemeClr val="dk2"/>
            </a:solidFill>
            <a:prstDash val="solid"/>
            <a:round/>
            <a:headEnd type="none" w="lg" len="lg"/>
            <a:tailEnd type="triangle" w="lg" len="lg"/>
          </a:ln>
        </p:spPr>
      </p:cxnSp>
      <p:cxnSp>
        <p:nvCxnSpPr>
          <p:cNvPr id="1221" name="Shape 1221"/>
          <p:cNvCxnSpPr/>
          <p:nvPr/>
        </p:nvCxnSpPr>
        <p:spPr>
          <a:xfrm>
            <a:off x="2134850" y="3440250"/>
            <a:ext cx="4722000" cy="7500"/>
          </a:xfrm>
          <a:prstGeom prst="straightConnector1">
            <a:avLst/>
          </a:prstGeom>
          <a:noFill/>
          <a:ln w="28575" cap="flat" cmpd="sng">
            <a:solidFill>
              <a:schemeClr val="dk2"/>
            </a:solidFill>
            <a:prstDash val="solid"/>
            <a:round/>
            <a:headEnd type="triangle" w="lg" len="lg"/>
            <a:tailEnd type="none" w="lg" len="lg"/>
          </a:ln>
        </p:spPr>
      </p:cxnSp>
      <p:sp>
        <p:nvSpPr>
          <p:cNvPr id="1222" name="Shape 122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取得程式更新後的網頁</a:t>
            </a:r>
          </a:p>
        </p:txBody>
      </p:sp>
      <p:sp>
        <p:nvSpPr>
          <p:cNvPr id="1223" name="Shape 1223"/>
          <p:cNvSpPr txBox="1">
            <a:spLocks noGrp="1"/>
          </p:cNvSpPr>
          <p:nvPr>
            <p:ph type="body" idx="1"/>
          </p:nvPr>
        </p:nvSpPr>
        <p:spPr>
          <a:xfrm>
            <a:off x="395525" y="1196975"/>
            <a:ext cx="8424600" cy="1189200"/>
          </a:xfrm>
          <a:prstGeom prst="rect">
            <a:avLst/>
          </a:prstGeom>
        </p:spPr>
        <p:txBody>
          <a:bodyPr lIns="91425" tIns="91425" rIns="91425" bIns="91425" anchor="t" anchorCtr="0">
            <a:noAutofit/>
          </a:bodyPr>
          <a:lstStyle/>
          <a:p>
            <a:pPr marL="685800" indent="-457200">
              <a:spcBef>
                <a:spcPts val="0"/>
              </a:spcBef>
            </a:pPr>
            <a:r>
              <a:rPr lang="zh-TW" dirty="0"/>
              <a:t>送出 request 之後等到網頁 loading 完成再要求回傳網頁</a:t>
            </a:r>
          </a:p>
        </p:txBody>
      </p:sp>
      <p:sp>
        <p:nvSpPr>
          <p:cNvPr id="1224" name="Shape 122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205</a:t>
            </a:fld>
            <a:endParaRPr lang="zh-TW"/>
          </a:p>
        </p:txBody>
      </p:sp>
      <p:pic>
        <p:nvPicPr>
          <p:cNvPr id="1225" name="Shape 1225"/>
          <p:cNvPicPr preferRelativeResize="0"/>
          <p:nvPr/>
        </p:nvPicPr>
        <p:blipFill>
          <a:blip r:embed="rId3">
            <a:alphaModFix/>
          </a:blip>
          <a:stretch>
            <a:fillRect/>
          </a:stretch>
        </p:blipFill>
        <p:spPr>
          <a:xfrm>
            <a:off x="4850002" y="4092010"/>
            <a:ext cx="3532001" cy="2089474"/>
          </a:xfrm>
          <a:prstGeom prst="rect">
            <a:avLst/>
          </a:prstGeom>
          <a:noFill/>
          <a:ln>
            <a:noFill/>
          </a:ln>
        </p:spPr>
      </p:pic>
      <p:pic>
        <p:nvPicPr>
          <p:cNvPr id="1226" name="Shape 1226"/>
          <p:cNvPicPr preferRelativeResize="0"/>
          <p:nvPr/>
        </p:nvPicPr>
        <p:blipFill>
          <a:blip r:embed="rId4">
            <a:alphaModFix/>
          </a:blip>
          <a:stretch>
            <a:fillRect/>
          </a:stretch>
        </p:blipFill>
        <p:spPr>
          <a:xfrm>
            <a:off x="4629850" y="4092000"/>
            <a:ext cx="3752148" cy="2089475"/>
          </a:xfrm>
          <a:prstGeom prst="rect">
            <a:avLst/>
          </a:prstGeom>
          <a:noFill/>
          <a:ln>
            <a:noFill/>
          </a:ln>
        </p:spPr>
      </p:pic>
      <p:sp>
        <p:nvSpPr>
          <p:cNvPr id="1227" name="Shape 1227"/>
          <p:cNvSpPr/>
          <p:nvPr/>
        </p:nvSpPr>
        <p:spPr>
          <a:xfrm>
            <a:off x="1026724" y="2873074"/>
            <a:ext cx="922216" cy="951080"/>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228" name="Shape 1228" descr="giphy.gif"/>
          <p:cNvPicPr preferRelativeResize="0"/>
          <p:nvPr/>
        </p:nvPicPr>
        <p:blipFill>
          <a:blip r:embed="rId5">
            <a:alphaModFix/>
          </a:blip>
          <a:stretch>
            <a:fillRect/>
          </a:stretch>
        </p:blipFill>
        <p:spPr>
          <a:xfrm>
            <a:off x="7224874" y="2691399"/>
            <a:ext cx="1103900" cy="1103900"/>
          </a:xfrm>
          <a:prstGeom prst="rect">
            <a:avLst/>
          </a:prstGeom>
          <a:noFill/>
          <a:ln>
            <a:noFill/>
          </a:ln>
        </p:spPr>
      </p:pic>
      <p:grpSp>
        <p:nvGrpSpPr>
          <p:cNvPr id="1229" name="Shape 1229"/>
          <p:cNvGrpSpPr/>
          <p:nvPr/>
        </p:nvGrpSpPr>
        <p:grpSpPr>
          <a:xfrm>
            <a:off x="7195164" y="2825574"/>
            <a:ext cx="1186701" cy="1103899"/>
            <a:chOff x="2583325" y="2972875"/>
            <a:chExt cx="462850" cy="445750"/>
          </a:xfrm>
        </p:grpSpPr>
        <p:sp>
          <p:nvSpPr>
            <p:cNvPr id="1230" name="Shape 1230"/>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sp>
          <p:nvSpPr>
            <p:cNvPr id="1231" name="Shape 1231"/>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0000"/>
            </a:solidFill>
            <a:ln>
              <a:noFill/>
            </a:ln>
          </p:spPr>
          <p:txBody>
            <a:bodyPr lIns="91425" tIns="91425" rIns="91425" bIns="91425" anchor="ctr" anchorCtr="0">
              <a:noAutofit/>
            </a:bodyPr>
            <a:lstStyle/>
            <a:p>
              <a:pPr lvl="0">
                <a:spcBef>
                  <a:spcPts val="0"/>
                </a:spcBef>
                <a:buNone/>
              </a:pPr>
              <a:endParaRPr/>
            </a:p>
          </p:txBody>
        </p:sp>
      </p:grpSp>
      <p:pic>
        <p:nvPicPr>
          <p:cNvPr id="1232" name="Shape 1232"/>
          <p:cNvPicPr preferRelativeResize="0"/>
          <p:nvPr/>
        </p:nvPicPr>
        <p:blipFill>
          <a:blip r:embed="rId4">
            <a:alphaModFix/>
          </a:blip>
          <a:stretch>
            <a:fillRect/>
          </a:stretch>
        </p:blipFill>
        <p:spPr>
          <a:xfrm>
            <a:off x="539550" y="4092000"/>
            <a:ext cx="3752148" cy="2089475"/>
          </a:xfrm>
          <a:prstGeom prst="rect">
            <a:avLst/>
          </a:prstGeom>
          <a:noFill/>
          <a:ln>
            <a:noFill/>
          </a:ln>
        </p:spPr>
      </p:pic>
    </p:spTree>
    <p:extLst>
      <p:ext uri="{BB962C8B-B14F-4D97-AF65-F5344CB8AC3E}">
        <p14:creationId xmlns:p14="http://schemas.microsoft.com/office/powerpoint/2010/main" val="251435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0"/>
                                        </p:tgtEl>
                                        <p:attrNameLst>
                                          <p:attrName>style.visibility</p:attrName>
                                        </p:attrNameLst>
                                      </p:cBhvr>
                                      <p:to>
                                        <p:strVal val="visible"/>
                                      </p:to>
                                    </p:set>
                                    <p:animEffect transition="in" filter="fade">
                                      <p:cBhvr>
                                        <p:cTn id="7" dur="1000"/>
                                        <p:tgtEl>
                                          <p:spTgt spid="1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228"/>
                                        </p:tgtEl>
                                      </p:cBhvr>
                                    </p:animEffect>
                                    <p:set>
                                      <p:cBhvr>
                                        <p:cTn id="12" dur="1" fill="hold">
                                          <p:stCondLst>
                                            <p:cond delay="1000"/>
                                          </p:stCondLst>
                                        </p:cTn>
                                        <p:tgtEl>
                                          <p:spTgt spid="122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226"/>
                                        </p:tgtEl>
                                        <p:attrNameLst>
                                          <p:attrName>style.visibility</p:attrName>
                                        </p:attrNameLst>
                                      </p:cBhvr>
                                      <p:to>
                                        <p:strVal val="visible"/>
                                      </p:to>
                                    </p:set>
                                    <p:animEffect transition="in" filter="fade">
                                      <p:cBhvr>
                                        <p:cTn id="15" dur="1000"/>
                                        <p:tgtEl>
                                          <p:spTgt spid="1226"/>
                                        </p:tgtEl>
                                      </p:cBhvr>
                                    </p:animEffect>
                                  </p:childTnLst>
                                </p:cTn>
                              </p:par>
                              <p:par>
                                <p:cTn id="16" presetID="10" presetClass="exit" presetSubtype="0" fill="hold" nodeType="withEffect">
                                  <p:stCondLst>
                                    <p:cond delay="0"/>
                                  </p:stCondLst>
                                  <p:childTnLst>
                                    <p:animEffect transition="out" filter="fade">
                                      <p:cBhvr>
                                        <p:cTn id="17" dur="1000"/>
                                        <p:tgtEl>
                                          <p:spTgt spid="1225"/>
                                        </p:tgtEl>
                                      </p:cBhvr>
                                    </p:animEffect>
                                    <p:set>
                                      <p:cBhvr>
                                        <p:cTn id="18" dur="1" fill="hold">
                                          <p:stCondLst>
                                            <p:cond delay="1000"/>
                                          </p:stCondLst>
                                        </p:cTn>
                                        <p:tgtEl>
                                          <p:spTgt spid="122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1220"/>
                                        </p:tgtEl>
                                      </p:cBhvr>
                                    </p:animEffect>
                                    <p:set>
                                      <p:cBhvr>
                                        <p:cTn id="23" dur="1" fill="hold">
                                          <p:stCondLst>
                                            <p:cond delay="1000"/>
                                          </p:stCondLst>
                                        </p:cTn>
                                        <p:tgtEl>
                                          <p:spTgt spid="122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221"/>
                                        </p:tgtEl>
                                        <p:attrNameLst>
                                          <p:attrName>style.visibility</p:attrName>
                                        </p:attrNameLst>
                                      </p:cBhvr>
                                      <p:to>
                                        <p:strVal val="visible"/>
                                      </p:to>
                                    </p:set>
                                    <p:animEffect transition="in" filter="fade">
                                      <p:cBhvr>
                                        <p:cTn id="26" dur="1000"/>
                                        <p:tgtEl>
                                          <p:spTgt spid="1221"/>
                                        </p:tgtEl>
                                      </p:cBhvr>
                                    </p:animEffect>
                                  </p:childTnLst>
                                </p:cTn>
                              </p:par>
                              <p:par>
                                <p:cTn id="27" presetID="10" presetClass="entr" presetSubtype="0" fill="hold" nodeType="withEffect">
                                  <p:stCondLst>
                                    <p:cond delay="0"/>
                                  </p:stCondLst>
                                  <p:childTnLst>
                                    <p:set>
                                      <p:cBhvr>
                                        <p:cTn id="28" dur="1" fill="hold">
                                          <p:stCondLst>
                                            <p:cond delay="0"/>
                                          </p:stCondLst>
                                        </p:cTn>
                                        <p:tgtEl>
                                          <p:spTgt spid="1232"/>
                                        </p:tgtEl>
                                        <p:attrNameLst>
                                          <p:attrName>style.visibility</p:attrName>
                                        </p:attrNameLst>
                                      </p:cBhvr>
                                      <p:to>
                                        <p:strVal val="visible"/>
                                      </p:to>
                                    </p:set>
                                    <p:animEffect transition="in" filter="fade">
                                      <p:cBhvr>
                                        <p:cTn id="29" dur="1000"/>
                                        <p:tgtEl>
                                          <p:spTgt spid="1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Shape 1238"/>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模擬使用者操作瀏覽器的行為</a:t>
            </a:r>
          </a:p>
        </p:txBody>
      </p:sp>
      <p:sp>
        <p:nvSpPr>
          <p:cNvPr id="1239" name="Shape 1239"/>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Selenium 本來是網頁自動測試工具</a:t>
            </a:r>
          </a:p>
          <a:p>
            <a:pPr marL="685800" indent="-457200">
              <a:spcBef>
                <a:spcPts val="0"/>
              </a:spcBef>
            </a:pPr>
            <a:r>
              <a:rPr lang="zh-TW" dirty="0"/>
              <a:t>Selenium 經常被拿來處理動態網頁爬蟲</a:t>
            </a:r>
          </a:p>
          <a:p>
            <a:pPr marL="685800" indent="-457200">
              <a:spcBef>
                <a:spcPts val="0"/>
              </a:spcBef>
            </a:pPr>
            <a:r>
              <a:rPr lang="zh-TW" dirty="0"/>
              <a:t>因為是模擬操作瀏覽器，速度上會比靜態網頁慢</a:t>
            </a:r>
          </a:p>
          <a:p>
            <a:pPr marL="0" lvl="0" indent="0">
              <a:spcBef>
                <a:spcPts val="0"/>
              </a:spcBef>
              <a:buNone/>
            </a:pPr>
            <a:endParaRPr dirty="0"/>
          </a:p>
        </p:txBody>
      </p:sp>
      <p:sp>
        <p:nvSpPr>
          <p:cNvPr id="1240" name="Shape 1240"/>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206</a:t>
            </a:fld>
            <a:endParaRPr lang="zh-TW"/>
          </a:p>
        </p:txBody>
      </p:sp>
      <p:sp>
        <p:nvSpPr>
          <p:cNvPr id="1241" name="Shape 1241"/>
          <p:cNvSpPr txBox="1">
            <a:spLocks noGrp="1"/>
          </p:cNvSpPr>
          <p:nvPr>
            <p:ph type="body" idx="1"/>
          </p:nvPr>
        </p:nvSpPr>
        <p:spPr>
          <a:xfrm>
            <a:off x="395525" y="2910600"/>
            <a:ext cx="8424600" cy="35427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0000"/>
                </a:solidFill>
                <a:latin typeface="Consolas"/>
                <a:ea typeface="Consolas"/>
                <a:cs typeface="Consolas"/>
                <a:sym typeface="Consolas"/>
              </a:rPr>
              <a:t>from</a:t>
            </a:r>
            <a:r>
              <a:rPr lang="zh-TW" sz="2400">
                <a:solidFill>
                  <a:srgbClr val="FFFFFF"/>
                </a:solidFill>
                <a:latin typeface="Consolas"/>
                <a:ea typeface="Consolas"/>
                <a:cs typeface="Consolas"/>
                <a:sym typeface="Consolas"/>
              </a:rPr>
              <a:t> selenium </a:t>
            </a:r>
            <a:r>
              <a:rPr lang="zh-TW" sz="2400">
                <a:solidFill>
                  <a:srgbClr val="FF0000"/>
                </a:solidFill>
                <a:latin typeface="Consolas"/>
                <a:ea typeface="Consolas"/>
                <a:cs typeface="Consolas"/>
                <a:sym typeface="Consolas"/>
              </a:rPr>
              <a:t>import</a:t>
            </a:r>
            <a:r>
              <a:rPr lang="zh-TW" sz="2400">
                <a:solidFill>
                  <a:srgbClr val="FFFFFF"/>
                </a:solidFill>
                <a:latin typeface="Consolas"/>
                <a:ea typeface="Consolas"/>
                <a:cs typeface="Consolas"/>
                <a:sym typeface="Consolas"/>
              </a:rPr>
              <a:t> webdriver</a:t>
            </a:r>
          </a:p>
          <a:p>
            <a:pPr marL="142240" lvl="0" rtl="0">
              <a:spcBef>
                <a:spcPts val="0"/>
              </a:spcBef>
              <a:buNone/>
            </a:pPr>
            <a:r>
              <a:rPr lang="zh-TW" sz="2400">
                <a:solidFill>
                  <a:srgbClr val="92D050"/>
                </a:solidFill>
                <a:latin typeface="Consolas"/>
                <a:ea typeface="Consolas"/>
                <a:cs typeface="Consolas"/>
                <a:sym typeface="Consolas"/>
              </a:rPr>
              <a:t># 透過指定的瀏覽器 driver 打開 Chrome</a:t>
            </a:r>
          </a:p>
          <a:p>
            <a:pPr marL="142240" lvl="0" rtl="0">
              <a:spcBef>
                <a:spcPts val="0"/>
              </a:spcBef>
              <a:buNone/>
            </a:pPr>
            <a:r>
              <a:rPr lang="zh-TW" sz="2400">
                <a:solidFill>
                  <a:srgbClr val="FFFFFF"/>
                </a:solidFill>
                <a:latin typeface="Consolas"/>
                <a:ea typeface="Consolas"/>
                <a:cs typeface="Consolas"/>
                <a:sym typeface="Consolas"/>
              </a:rPr>
              <a:t>driver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webdriver.Chrome(</a:t>
            </a:r>
            <a:r>
              <a:rPr lang="zh-TW" sz="2400">
                <a:solidFill>
                  <a:srgbClr val="F3AB08"/>
                </a:solidFill>
                <a:latin typeface="Consolas"/>
                <a:ea typeface="Consolas"/>
                <a:cs typeface="Consolas"/>
                <a:sym typeface="Consolas"/>
              </a:rPr>
              <a:t>'../webdriver/chromedriver'</a:t>
            </a:r>
            <a:r>
              <a:rPr lang="zh-TW" sz="2400">
                <a:solidFill>
                  <a:srgbClr val="FFFFFF"/>
                </a:solidFill>
                <a:latin typeface="Consolas"/>
                <a:ea typeface="Consolas"/>
                <a:cs typeface="Consolas"/>
                <a:sym typeface="Consolas"/>
              </a:rPr>
              <a:t>)</a:t>
            </a:r>
          </a:p>
          <a:p>
            <a:pPr marL="142240" lvl="0" rtl="0">
              <a:spcBef>
                <a:spcPts val="0"/>
              </a:spcBef>
              <a:buNone/>
            </a:pPr>
            <a:r>
              <a:rPr lang="zh-TW" sz="2400">
                <a:solidFill>
                  <a:srgbClr val="92D050"/>
                </a:solidFill>
                <a:latin typeface="Consolas"/>
                <a:ea typeface="Consolas"/>
                <a:cs typeface="Consolas"/>
                <a:sym typeface="Consolas"/>
              </a:rPr>
              <a:t># 透過瀏覽器取得網頁</a:t>
            </a:r>
          </a:p>
          <a:p>
            <a:pPr marL="142240" lvl="0" rtl="0">
              <a:spcBef>
                <a:spcPts val="0"/>
              </a:spcBef>
              <a:buClr>
                <a:schemeClr val="dk1"/>
              </a:buClr>
              <a:buSzPct val="45833"/>
              <a:buFont typeface="Arial"/>
              <a:buNone/>
            </a:pPr>
            <a:r>
              <a:rPr lang="zh-TW" sz="2400">
                <a:solidFill>
                  <a:schemeClr val="lt1"/>
                </a:solidFill>
                <a:latin typeface="Consolas"/>
                <a:ea typeface="Consolas"/>
                <a:cs typeface="Consolas"/>
                <a:sym typeface="Consolas"/>
              </a:rPr>
              <a:t>driver.get(</a:t>
            </a:r>
            <a:r>
              <a:rPr lang="zh-TW" sz="2400">
                <a:solidFill>
                  <a:srgbClr val="F3AB08"/>
                </a:solidFill>
                <a:latin typeface="Consolas"/>
                <a:ea typeface="Consolas"/>
                <a:cs typeface="Consolas"/>
                <a:sym typeface="Consolas"/>
              </a:rPr>
              <a:t>'</a:t>
            </a:r>
            <a:r>
              <a:rPr lang="zh-TW">
                <a:solidFill>
                  <a:srgbClr val="F3AB08"/>
                </a:solidFill>
              </a:rPr>
              <a:t>https://afuntw.github.io/demo-crawling/demo-page/ex4/index1.html</a:t>
            </a:r>
            <a:r>
              <a:rPr lang="zh-TW" sz="2400">
                <a:solidFill>
                  <a:srgbClr val="F3AB08"/>
                </a:solidFill>
                <a:latin typeface="Consolas"/>
                <a:ea typeface="Consolas"/>
                <a:cs typeface="Consolas"/>
                <a:sym typeface="Consolas"/>
              </a:rPr>
              <a:t>'</a:t>
            </a:r>
            <a:r>
              <a:rPr lang="zh-TW" sz="2400">
                <a:solidFill>
                  <a:schemeClr val="lt1"/>
                </a:solidFill>
                <a:latin typeface="Consolas"/>
                <a:ea typeface="Consolas"/>
                <a:cs typeface="Consolas"/>
                <a:sym typeface="Consolas"/>
              </a:rPr>
              <a:t>)</a:t>
            </a:r>
          </a:p>
        </p:txBody>
      </p:sp>
    </p:spTree>
    <p:extLst>
      <p:ext uri="{BB962C8B-B14F-4D97-AF65-F5344CB8AC3E}">
        <p14:creationId xmlns:p14="http://schemas.microsoft.com/office/powerpoint/2010/main" val="2013692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Shape 1247"/>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瀏覽器的大小也會影響網頁結構</a:t>
            </a:r>
          </a:p>
        </p:txBody>
      </p:sp>
      <p:sp>
        <p:nvSpPr>
          <p:cNvPr id="1248" name="Shape 1248"/>
          <p:cNvSpPr txBox="1">
            <a:spLocks noGrp="1"/>
          </p:cNvSpPr>
          <p:nvPr>
            <p:ph type="body" idx="1"/>
          </p:nvPr>
        </p:nvSpPr>
        <p:spPr>
          <a:xfrm>
            <a:off x="395525" y="1196975"/>
            <a:ext cx="8424600" cy="814200"/>
          </a:xfrm>
          <a:prstGeom prst="rect">
            <a:avLst/>
          </a:prstGeom>
        </p:spPr>
        <p:txBody>
          <a:bodyPr lIns="91425" tIns="91425" rIns="91425" bIns="91425" anchor="t" anchorCtr="0">
            <a:noAutofit/>
          </a:bodyPr>
          <a:lstStyle/>
          <a:p>
            <a:pPr marL="685800" indent="-457200">
              <a:spcBef>
                <a:spcPts val="0"/>
              </a:spcBef>
            </a:pPr>
            <a:r>
              <a:rPr lang="zh-TW" dirty="0"/>
              <a:t>現代網站根據使用者裝置的大小會有不同的呈現</a:t>
            </a:r>
          </a:p>
          <a:p>
            <a:pPr marL="0" lvl="0" indent="0">
              <a:spcBef>
                <a:spcPts val="0"/>
              </a:spcBef>
              <a:buNone/>
            </a:pPr>
            <a:endParaRPr dirty="0"/>
          </a:p>
        </p:txBody>
      </p:sp>
      <p:sp>
        <p:nvSpPr>
          <p:cNvPr id="1249" name="Shape 1249"/>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207</a:t>
            </a:fld>
            <a:endParaRPr lang="zh-TW"/>
          </a:p>
        </p:txBody>
      </p:sp>
      <p:pic>
        <p:nvPicPr>
          <p:cNvPr id="1250" name="Shape 1250"/>
          <p:cNvPicPr preferRelativeResize="0"/>
          <p:nvPr/>
        </p:nvPicPr>
        <p:blipFill>
          <a:blip r:embed="rId3">
            <a:alphaModFix/>
          </a:blip>
          <a:stretch>
            <a:fillRect/>
          </a:stretch>
        </p:blipFill>
        <p:spPr>
          <a:xfrm>
            <a:off x="539548" y="2576974"/>
            <a:ext cx="5354802" cy="2863200"/>
          </a:xfrm>
          <a:prstGeom prst="rect">
            <a:avLst/>
          </a:prstGeom>
          <a:noFill/>
          <a:ln>
            <a:noFill/>
          </a:ln>
        </p:spPr>
      </p:pic>
      <p:pic>
        <p:nvPicPr>
          <p:cNvPr id="1251" name="Shape 1251"/>
          <p:cNvPicPr preferRelativeResize="0"/>
          <p:nvPr/>
        </p:nvPicPr>
        <p:blipFill rotWithShape="1">
          <a:blip r:embed="rId4">
            <a:alphaModFix/>
          </a:blip>
          <a:srcRect/>
          <a:stretch/>
        </p:blipFill>
        <p:spPr>
          <a:xfrm>
            <a:off x="5993025" y="2111124"/>
            <a:ext cx="2388974" cy="3589874"/>
          </a:xfrm>
          <a:prstGeom prst="rect">
            <a:avLst/>
          </a:prstGeom>
          <a:noFill/>
          <a:ln>
            <a:noFill/>
          </a:ln>
        </p:spPr>
      </p:pic>
    </p:spTree>
    <p:extLst>
      <p:ext uri="{BB962C8B-B14F-4D97-AF65-F5344CB8AC3E}">
        <p14:creationId xmlns:p14="http://schemas.microsoft.com/office/powerpoint/2010/main" val="41926657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Shape 1257"/>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瀏覽器視窗最大化</a:t>
            </a:r>
          </a:p>
        </p:txBody>
      </p:sp>
      <p:sp>
        <p:nvSpPr>
          <p:cNvPr id="1258" name="Shape 1258"/>
          <p:cNvSpPr txBox="1">
            <a:spLocks noGrp="1"/>
          </p:cNvSpPr>
          <p:nvPr>
            <p:ph type="body" idx="1"/>
          </p:nvPr>
        </p:nvSpPr>
        <p:spPr>
          <a:xfrm>
            <a:off x="395525" y="1196975"/>
            <a:ext cx="8424600" cy="5016900"/>
          </a:xfrm>
          <a:prstGeom prst="rect">
            <a:avLst/>
          </a:prstGeom>
        </p:spPr>
        <p:txBody>
          <a:bodyPr lIns="91425" tIns="91425" rIns="91425" bIns="91425" anchor="t" anchorCtr="0">
            <a:noAutofit/>
          </a:bodyPr>
          <a:lstStyle/>
          <a:p>
            <a:pPr marL="685800" indent="-457200">
              <a:spcBef>
                <a:spcPts val="0"/>
              </a:spcBef>
            </a:pPr>
            <a:r>
              <a:rPr lang="zh-TW" dirty="0"/>
              <a:t>一開始打開瀏覽器的時候並非視窗最大化</a:t>
            </a:r>
          </a:p>
          <a:p>
            <a:pPr marL="685800" indent="-457200">
              <a:spcBef>
                <a:spcPts val="0"/>
              </a:spcBef>
            </a:pPr>
            <a:r>
              <a:rPr lang="zh-TW" dirty="0"/>
              <a:t>建議一般使用情況都先將瀏覽器視窗最大化</a:t>
            </a:r>
          </a:p>
        </p:txBody>
      </p:sp>
      <p:sp>
        <p:nvSpPr>
          <p:cNvPr id="1259" name="Shape 1259"/>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208</a:t>
            </a:fld>
            <a:endParaRPr lang="zh-TW"/>
          </a:p>
        </p:txBody>
      </p:sp>
      <p:sp>
        <p:nvSpPr>
          <p:cNvPr id="1260" name="Shape 1260"/>
          <p:cNvSpPr txBox="1">
            <a:spLocks noGrp="1"/>
          </p:cNvSpPr>
          <p:nvPr>
            <p:ph type="body" idx="1"/>
          </p:nvPr>
        </p:nvSpPr>
        <p:spPr>
          <a:xfrm>
            <a:off x="395525" y="2671175"/>
            <a:ext cx="8424600" cy="35427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0000"/>
                </a:solidFill>
                <a:latin typeface="Consolas"/>
                <a:ea typeface="Consolas"/>
                <a:cs typeface="Consolas"/>
                <a:sym typeface="Consolas"/>
              </a:rPr>
              <a:t>from</a:t>
            </a:r>
            <a:r>
              <a:rPr lang="zh-TW" sz="2400">
                <a:solidFill>
                  <a:srgbClr val="FFFFFF"/>
                </a:solidFill>
                <a:latin typeface="Consolas"/>
                <a:ea typeface="Consolas"/>
                <a:cs typeface="Consolas"/>
                <a:sym typeface="Consolas"/>
              </a:rPr>
              <a:t> selenium </a:t>
            </a:r>
            <a:r>
              <a:rPr lang="zh-TW" sz="2400">
                <a:solidFill>
                  <a:srgbClr val="FF0000"/>
                </a:solidFill>
                <a:latin typeface="Consolas"/>
                <a:ea typeface="Consolas"/>
                <a:cs typeface="Consolas"/>
                <a:sym typeface="Consolas"/>
              </a:rPr>
              <a:t>import</a:t>
            </a:r>
            <a:r>
              <a:rPr lang="zh-TW" sz="2400">
                <a:solidFill>
                  <a:srgbClr val="FFFFFF"/>
                </a:solidFill>
                <a:latin typeface="Consolas"/>
                <a:ea typeface="Consolas"/>
                <a:cs typeface="Consolas"/>
                <a:sym typeface="Consolas"/>
              </a:rPr>
              <a:t> webdriver</a:t>
            </a:r>
          </a:p>
          <a:p>
            <a:pPr marL="142240" lvl="0" rtl="0">
              <a:spcBef>
                <a:spcPts val="0"/>
              </a:spcBef>
              <a:buNone/>
            </a:pPr>
            <a:endParaRPr sz="2400">
              <a:solidFill>
                <a:srgbClr val="FFFFFF"/>
              </a:solidFill>
              <a:latin typeface="Consolas"/>
              <a:ea typeface="Consolas"/>
              <a:cs typeface="Consolas"/>
              <a:sym typeface="Consolas"/>
            </a:endParaRPr>
          </a:p>
          <a:p>
            <a:pPr marL="142240" lvl="0" rtl="0">
              <a:spcBef>
                <a:spcPts val="0"/>
              </a:spcBef>
              <a:buNone/>
            </a:pPr>
            <a:r>
              <a:rPr lang="zh-TW" sz="2400">
                <a:solidFill>
                  <a:srgbClr val="92D050"/>
                </a:solidFill>
                <a:latin typeface="Consolas"/>
                <a:ea typeface="Consolas"/>
                <a:cs typeface="Consolas"/>
                <a:sym typeface="Consolas"/>
              </a:rPr>
              <a:t># 透過指定的瀏覽器 driver 打開 Chrome</a:t>
            </a:r>
          </a:p>
          <a:p>
            <a:pPr marL="142240" lvl="0" rtl="0">
              <a:spcBef>
                <a:spcPts val="0"/>
              </a:spcBef>
              <a:buNone/>
            </a:pPr>
            <a:r>
              <a:rPr lang="zh-TW" sz="2400">
                <a:solidFill>
                  <a:srgbClr val="FFFFFF"/>
                </a:solidFill>
                <a:latin typeface="Consolas"/>
                <a:ea typeface="Consolas"/>
                <a:cs typeface="Consolas"/>
                <a:sym typeface="Consolas"/>
              </a:rPr>
              <a:t>driver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webdriver.Chrome(</a:t>
            </a:r>
            <a:r>
              <a:rPr lang="zh-TW" sz="2400">
                <a:solidFill>
                  <a:srgbClr val="F3AB08"/>
                </a:solidFill>
                <a:latin typeface="Consolas"/>
                <a:ea typeface="Consolas"/>
                <a:cs typeface="Consolas"/>
                <a:sym typeface="Consolas"/>
              </a:rPr>
              <a:t>'../webdriver/chromedriver'</a:t>
            </a:r>
            <a:r>
              <a:rPr lang="zh-TW" sz="2400">
                <a:solidFill>
                  <a:srgbClr val="FFFFFF"/>
                </a:solidFill>
                <a:latin typeface="Consolas"/>
                <a:ea typeface="Consolas"/>
                <a:cs typeface="Consolas"/>
                <a:sym typeface="Consolas"/>
              </a:rPr>
              <a:t>)</a:t>
            </a:r>
          </a:p>
          <a:p>
            <a:pPr marL="142240" lvl="0" rtl="0">
              <a:spcBef>
                <a:spcPts val="0"/>
              </a:spcBef>
              <a:buNone/>
            </a:pPr>
            <a:r>
              <a:rPr lang="zh-TW" sz="2400">
                <a:solidFill>
                  <a:srgbClr val="92D050"/>
                </a:solidFill>
                <a:latin typeface="Consolas"/>
                <a:ea typeface="Consolas"/>
                <a:cs typeface="Consolas"/>
                <a:sym typeface="Consolas"/>
              </a:rPr>
              <a:t># 將瀏覽器視窗最大化</a:t>
            </a:r>
          </a:p>
          <a:p>
            <a:pPr marL="142240" lvl="0" rtl="0">
              <a:spcBef>
                <a:spcPts val="0"/>
              </a:spcBef>
              <a:buNone/>
            </a:pPr>
            <a:r>
              <a:rPr lang="zh-TW" sz="2400">
                <a:solidFill>
                  <a:srgbClr val="FFFFFF"/>
                </a:solidFill>
                <a:latin typeface="Consolas"/>
                <a:ea typeface="Consolas"/>
                <a:cs typeface="Consolas"/>
                <a:sym typeface="Consolas"/>
              </a:rPr>
              <a:t>driver.maximize_window()</a:t>
            </a:r>
          </a:p>
        </p:txBody>
      </p:sp>
    </p:spTree>
    <p:extLst>
      <p:ext uri="{BB962C8B-B14F-4D97-AF65-F5344CB8AC3E}">
        <p14:creationId xmlns:p14="http://schemas.microsoft.com/office/powerpoint/2010/main" val="20282645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Shape 1266"/>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Selenium 定位 tag</a:t>
            </a:r>
          </a:p>
        </p:txBody>
      </p:sp>
      <p:sp>
        <p:nvSpPr>
          <p:cNvPr id="1267" name="Shape 1267"/>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大致上與 Beautifulsoup 定位 tag 的方法相似</a:t>
            </a:r>
          </a:p>
          <a:p>
            <a:pPr marL="685800" indent="-457200">
              <a:spcBef>
                <a:spcPts val="0"/>
              </a:spcBef>
            </a:pPr>
            <a:r>
              <a:rPr lang="zh-TW" dirty="0"/>
              <a:t>find_element_by_id()</a:t>
            </a:r>
          </a:p>
          <a:p>
            <a:pPr marL="685800" indent="-457200">
              <a:spcBef>
                <a:spcPts val="0"/>
              </a:spcBef>
            </a:pPr>
            <a:r>
              <a:rPr lang="zh-TW" dirty="0"/>
              <a:t>find_element_by_tag_name()</a:t>
            </a:r>
          </a:p>
          <a:p>
            <a:pPr marL="685800" indent="-457200">
              <a:spcBef>
                <a:spcPts val="0"/>
              </a:spcBef>
            </a:pPr>
            <a:r>
              <a:rPr lang="zh-TW" dirty="0"/>
              <a:t>find_element_by_class_name() </a:t>
            </a:r>
          </a:p>
          <a:p>
            <a:pPr marL="685800" indent="-457200">
              <a:spcBef>
                <a:spcPts val="0"/>
              </a:spcBef>
            </a:pPr>
            <a:r>
              <a:rPr lang="zh-TW" dirty="0"/>
              <a:t>...</a:t>
            </a:r>
          </a:p>
        </p:txBody>
      </p:sp>
      <p:sp>
        <p:nvSpPr>
          <p:cNvPr id="1268" name="Shape 1268"/>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209</a:t>
            </a:fld>
            <a:endParaRPr lang="zh-TW"/>
          </a:p>
        </p:txBody>
      </p:sp>
      <p:sp>
        <p:nvSpPr>
          <p:cNvPr id="1269" name="Shape 1269"/>
          <p:cNvSpPr txBox="1">
            <a:spLocks noGrp="1"/>
          </p:cNvSpPr>
          <p:nvPr>
            <p:ph type="body" idx="1"/>
          </p:nvPr>
        </p:nvSpPr>
        <p:spPr>
          <a:xfrm>
            <a:off x="359700" y="3929925"/>
            <a:ext cx="8424600" cy="16614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92D050"/>
                </a:solidFill>
                <a:latin typeface="Consolas"/>
                <a:ea typeface="Consolas"/>
                <a:cs typeface="Consolas"/>
                <a:sym typeface="Consolas"/>
              </a:rPr>
              <a:t># e.g. 取得 id='first' 的 tag</a:t>
            </a:r>
          </a:p>
          <a:p>
            <a:pPr marL="142240" lvl="0" rtl="0">
              <a:spcBef>
                <a:spcPts val="0"/>
              </a:spcBef>
              <a:buNone/>
            </a:pPr>
            <a:r>
              <a:rPr lang="zh-TW" sz="2400">
                <a:solidFill>
                  <a:srgbClr val="FFFFFF"/>
                </a:solidFill>
                <a:latin typeface="Consolas"/>
                <a:ea typeface="Consolas"/>
                <a:cs typeface="Consolas"/>
                <a:sym typeface="Consolas"/>
              </a:rPr>
              <a:t>id_tag </a:t>
            </a:r>
            <a:r>
              <a:rPr lang="zh-TW" sz="2400">
                <a:solidFill>
                  <a:srgbClr val="FF0000"/>
                </a:solidFill>
                <a:latin typeface="Consolas"/>
                <a:ea typeface="Consolas"/>
                <a:cs typeface="Consolas"/>
                <a:sym typeface="Consolas"/>
              </a:rPr>
              <a:t>=</a:t>
            </a:r>
            <a:r>
              <a:rPr lang="zh-TW" sz="2400">
                <a:solidFill>
                  <a:srgbClr val="FFFFFF"/>
                </a:solidFill>
                <a:latin typeface="Consolas"/>
                <a:ea typeface="Consolas"/>
                <a:cs typeface="Consolas"/>
                <a:sym typeface="Consolas"/>
              </a:rPr>
              <a:t> drver.find_element_by_id(</a:t>
            </a:r>
            <a:r>
              <a:rPr lang="zh-TW" sz="2400">
                <a:solidFill>
                  <a:srgbClr val="F3AB08"/>
                </a:solidFill>
                <a:latin typeface="Consolas"/>
                <a:ea typeface="Consolas"/>
                <a:cs typeface="Consolas"/>
                <a:sym typeface="Consolas"/>
              </a:rPr>
              <a:t>'first'</a:t>
            </a:r>
            <a:r>
              <a:rPr lang="zh-TW" sz="2400">
                <a:solidFill>
                  <a:srgbClr val="FFFFFF"/>
                </a:solidFill>
                <a:latin typeface="Consolas"/>
                <a:ea typeface="Consolas"/>
                <a:cs typeface="Consolas"/>
                <a:sym typeface="Consolas"/>
              </a:rPr>
              <a:t>)</a:t>
            </a:r>
          </a:p>
          <a:p>
            <a:pPr marL="142240" lvl="0" rtl="0">
              <a:spcBef>
                <a:spcPts val="0"/>
              </a:spcBef>
              <a:buNone/>
            </a:pPr>
            <a:r>
              <a:rPr lang="zh-TW" sz="2400">
                <a:solidFill>
                  <a:srgbClr val="00FFFF"/>
                </a:solidFill>
                <a:latin typeface="Consolas"/>
                <a:ea typeface="Consolas"/>
                <a:cs typeface="Consolas"/>
                <a:sym typeface="Consolas"/>
              </a:rPr>
              <a:t>print</a:t>
            </a:r>
            <a:r>
              <a:rPr lang="zh-TW" sz="2400">
                <a:solidFill>
                  <a:srgbClr val="FFFFFF"/>
                </a:solidFill>
                <a:latin typeface="Consolas"/>
                <a:ea typeface="Consolas"/>
                <a:cs typeface="Consolas"/>
                <a:sym typeface="Consolas"/>
              </a:rPr>
              <a:t>(id_tag)</a:t>
            </a:r>
          </a:p>
        </p:txBody>
      </p:sp>
      <p:pic>
        <p:nvPicPr>
          <p:cNvPr id="1270" name="Shape 1270"/>
          <p:cNvPicPr preferRelativeResize="0"/>
          <p:nvPr/>
        </p:nvPicPr>
        <p:blipFill>
          <a:blip r:embed="rId3">
            <a:alphaModFix/>
          </a:blip>
          <a:stretch>
            <a:fillRect/>
          </a:stretch>
        </p:blipFill>
        <p:spPr>
          <a:xfrm>
            <a:off x="0" y="5727203"/>
            <a:ext cx="9144000" cy="661543"/>
          </a:xfrm>
          <a:prstGeom prst="rect">
            <a:avLst/>
          </a:prstGeom>
          <a:noFill/>
          <a:ln>
            <a:noFill/>
          </a:ln>
        </p:spPr>
      </p:pic>
    </p:spTree>
    <p:extLst>
      <p:ext uri="{BB962C8B-B14F-4D97-AF65-F5344CB8AC3E}">
        <p14:creationId xmlns:p14="http://schemas.microsoft.com/office/powerpoint/2010/main" val="30265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與 </a:t>
            </a:r>
            <a:r>
              <a:rPr lang="en-US" altLang="zh-TW" dirty="0"/>
              <a:t>HTML</a:t>
            </a:r>
            <a:r>
              <a:rPr lang="zh-TW" altLang="en-US" dirty="0"/>
              <a:t> 的初次見面 </a:t>
            </a:r>
            <a:r>
              <a:rPr lang="en-US" altLang="zh-TW" dirty="0"/>
              <a:t>(2/3)</a:t>
            </a:r>
            <a:endParaRPr lang="zh-TW" altLang="en-US" dirty="0"/>
          </a:p>
        </p:txBody>
      </p:sp>
      <p:sp>
        <p:nvSpPr>
          <p:cNvPr id="6" name="內容版面配置區 5"/>
          <p:cNvSpPr>
            <a:spLocks noGrp="1"/>
          </p:cNvSpPr>
          <p:nvPr>
            <p:ph idx="1"/>
          </p:nvPr>
        </p:nvSpPr>
        <p:spPr>
          <a:xfrm>
            <a:off x="395536" y="1268760"/>
            <a:ext cx="8424614" cy="1152128"/>
          </a:xfrm>
        </p:spPr>
        <p:txBody>
          <a:bodyPr/>
          <a:lstStyle/>
          <a:p>
            <a:r>
              <a:rPr lang="en-US" altLang="zh-TW" b="1" dirty="0"/>
              <a:t>Step 2. </a:t>
            </a:r>
            <a:r>
              <a:rPr lang="zh-TW" altLang="en-US" dirty="0"/>
              <a:t>請再用文字編輯器 </a:t>
            </a:r>
            <a:r>
              <a:rPr lang="en-US" altLang="zh-TW" dirty="0"/>
              <a:t>(sublime text,</a:t>
            </a:r>
            <a:r>
              <a:rPr lang="zh-TW" altLang="en-US" dirty="0"/>
              <a:t> 記事本</a:t>
            </a:r>
            <a:r>
              <a:rPr lang="en-US" altLang="zh-TW" dirty="0"/>
              <a:t>…) </a:t>
            </a:r>
            <a:r>
              <a:rPr lang="zh-TW" altLang="en-US" dirty="0"/>
              <a:t>打開 </a:t>
            </a:r>
            <a:r>
              <a:rPr lang="en-US" altLang="zh-TW" dirty="0"/>
              <a:t>example_page.html</a:t>
            </a:r>
          </a:p>
          <a:p>
            <a:pPr marL="0" indent="0">
              <a:buNone/>
            </a:pPr>
            <a:endParaRPr lang="en-US" altLang="zh-TW" dirty="0"/>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21</a:t>
            </a:fld>
            <a:endParaRPr lang="en-US" altLang="zh-TW" dirty="0"/>
          </a:p>
        </p:txBody>
      </p:sp>
      <p:pic>
        <p:nvPicPr>
          <p:cNvPr id="2" name="圖片 1"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420888"/>
            <a:ext cx="5781643" cy="4103737"/>
          </a:xfrm>
          <a:prstGeom prst="rect">
            <a:avLst/>
          </a:prstGeom>
        </p:spPr>
      </p:pic>
    </p:spTree>
    <p:extLst>
      <p:ext uri="{BB962C8B-B14F-4D97-AF65-F5344CB8AC3E}">
        <p14:creationId xmlns:p14="http://schemas.microsoft.com/office/powerpoint/2010/main" val="134034473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Shape 1276"/>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dirty="0"/>
              <a:t>練習 </a:t>
            </a:r>
            <a:r>
              <a:rPr lang="en-US" altLang="zh-TW" dirty="0"/>
              <a:t>0</a:t>
            </a:r>
            <a:r>
              <a:rPr lang="zh-TW" dirty="0"/>
              <a:t>7: 靜態與動態爬蟲的差異 (5 mins)</a:t>
            </a:r>
          </a:p>
        </p:txBody>
      </p:sp>
      <p:sp>
        <p:nvSpPr>
          <p:cNvPr id="1277" name="Shape 1277"/>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69850" rtl="0">
              <a:spcBef>
                <a:spcPts val="0"/>
              </a:spcBef>
              <a:buClr>
                <a:srgbClr val="000000"/>
              </a:buClr>
              <a:buSzPct val="39285"/>
              <a:buFont typeface="Arial"/>
              <a:buNone/>
            </a:pPr>
            <a:r>
              <a:rPr lang="zh-TW" dirty="0"/>
              <a:t>目標程式：0</a:t>
            </a:r>
            <a:r>
              <a:rPr lang="en-US" altLang="zh-TW" dirty="0"/>
              <a:t>7</a:t>
            </a:r>
            <a:r>
              <a:rPr lang="zh-TW" dirty="0"/>
              <a:t>_crawling_demo4_selenium.py</a:t>
            </a:r>
          </a:p>
          <a:p>
            <a:pPr marL="0" lvl="0" indent="-69850" rtl="0">
              <a:spcBef>
                <a:spcPts val="0"/>
              </a:spcBef>
              <a:buClr>
                <a:srgbClr val="000000"/>
              </a:buClr>
              <a:buSzPct val="39285"/>
              <a:buFont typeface="Arial"/>
              <a:buNone/>
            </a:pPr>
            <a:r>
              <a:rPr lang="zh-TW" dirty="0"/>
              <a:t>目標網站：</a:t>
            </a:r>
            <a:r>
              <a:rPr lang="zh-TW" u="sng" dirty="0">
                <a:solidFill>
                  <a:schemeClr val="hlink"/>
                </a:solidFill>
                <a:hlinkClick r:id="rId3"/>
              </a:rPr>
              <a:t>demo_website_4</a:t>
            </a:r>
          </a:p>
          <a:p>
            <a:pPr marL="0" lvl="0" indent="-69850" rtl="0">
              <a:spcBef>
                <a:spcPts val="0"/>
              </a:spcBef>
              <a:buClr>
                <a:srgbClr val="000000"/>
              </a:buClr>
              <a:buSzPct val="39285"/>
              <a:buFont typeface="Arial"/>
              <a:buNone/>
            </a:pPr>
            <a:r>
              <a:rPr lang="zh-TW" dirty="0"/>
              <a:t>目標：分別透過 requests 與 Selenium 爬網站上</a:t>
            </a:r>
            <a:br>
              <a:rPr lang="zh-TW" dirty="0"/>
            </a:br>
            <a:r>
              <a:rPr lang="zh-TW" dirty="0"/>
              <a:t>id = 'first' 的 tag</a:t>
            </a:r>
          </a:p>
          <a:p>
            <a:pPr marL="543560" indent="-457200">
              <a:spcBef>
                <a:spcPts val="280"/>
              </a:spcBef>
              <a:spcAft>
                <a:spcPts val="280"/>
              </a:spcAft>
            </a:pPr>
            <a:r>
              <a:rPr lang="zh-TW" dirty="0"/>
              <a:t>開啟瀏覽器並且將視窗最大化</a:t>
            </a:r>
            <a:endParaRPr lang="en-US" altLang="zh-TW" dirty="0"/>
          </a:p>
          <a:p>
            <a:pPr marL="543560" indent="-457200">
              <a:spcBef>
                <a:spcPts val="280"/>
              </a:spcBef>
              <a:spcAft>
                <a:spcPts val="280"/>
              </a:spcAft>
            </a:pPr>
            <a:r>
              <a:rPr lang="zh-TW" dirty="0"/>
              <a:t>透過 Selenium 定位 tag 並取得文字資料</a:t>
            </a:r>
          </a:p>
        </p:txBody>
      </p:sp>
      <p:sp>
        <p:nvSpPr>
          <p:cNvPr id="1278" name="Shape 1278"/>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210</a:t>
            </a:fld>
            <a:endParaRPr lang="zh-TW"/>
          </a:p>
        </p:txBody>
      </p:sp>
      <p:sp>
        <p:nvSpPr>
          <p:cNvPr id="1279" name="Shape 1279"/>
          <p:cNvSpPr txBox="1">
            <a:spLocks noGrp="1"/>
          </p:cNvSpPr>
          <p:nvPr>
            <p:ph type="body" idx="1"/>
          </p:nvPr>
        </p:nvSpPr>
        <p:spPr>
          <a:xfrm>
            <a:off x="395525" y="4757100"/>
            <a:ext cx="8424600" cy="15384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FFFF"/>
                </a:solidFill>
                <a:latin typeface="Consolas"/>
                <a:ea typeface="Consolas"/>
                <a:cs typeface="Consolas"/>
                <a:sym typeface="Consolas"/>
              </a:rPr>
              <a:t>&gt;&gt;&gt; </a:t>
            </a:r>
            <a:r>
              <a:rPr lang="zh-TW" sz="2400">
                <a:solidFill>
                  <a:srgbClr val="F3AB08"/>
                </a:solidFill>
                <a:latin typeface="Consolas"/>
                <a:ea typeface="Consolas"/>
                <a:cs typeface="Consolas"/>
                <a:sym typeface="Consolas"/>
              </a:rPr>
              <a:t>requests:</a:t>
            </a:r>
            <a:r>
              <a:rPr lang="zh-TW" sz="2400">
                <a:solidFill>
                  <a:srgbClr val="FFFFFF"/>
                </a:solidFill>
                <a:latin typeface="Consolas"/>
                <a:ea typeface="Consolas"/>
                <a:cs typeface="Consolas"/>
                <a:sym typeface="Consolas"/>
              </a:rPr>
              <a:t> First featurette heading. It'll blow your mind.</a:t>
            </a:r>
          </a:p>
          <a:p>
            <a:pPr marL="142240" lvl="0" rtl="0">
              <a:spcBef>
                <a:spcPts val="0"/>
              </a:spcBef>
              <a:buNone/>
            </a:pPr>
            <a:r>
              <a:rPr lang="zh-TW" sz="2400">
                <a:solidFill>
                  <a:srgbClr val="FFFFFF"/>
                </a:solidFill>
                <a:latin typeface="Consolas"/>
                <a:ea typeface="Consolas"/>
                <a:cs typeface="Consolas"/>
                <a:sym typeface="Consolas"/>
              </a:rPr>
              <a:t>&gt;&gt;&gt; </a:t>
            </a:r>
            <a:r>
              <a:rPr lang="zh-TW" sz="2400">
                <a:solidFill>
                  <a:srgbClr val="F3AB08"/>
                </a:solidFill>
                <a:latin typeface="Consolas"/>
                <a:ea typeface="Consolas"/>
                <a:cs typeface="Consolas"/>
                <a:sym typeface="Consolas"/>
              </a:rPr>
              <a:t>selenium: </a:t>
            </a:r>
            <a:r>
              <a:rPr lang="zh-TW" sz="2400">
                <a:solidFill>
                  <a:srgbClr val="FFFFFF"/>
                </a:solidFill>
                <a:latin typeface="Consolas"/>
                <a:ea typeface="Consolas"/>
                <a:cs typeface="Consolas"/>
                <a:sym typeface="Consolas"/>
              </a:rPr>
              <a:t>Rendered by Javascript</a:t>
            </a:r>
          </a:p>
        </p:txBody>
      </p:sp>
    </p:spTree>
    <p:extLst>
      <p:ext uri="{BB962C8B-B14F-4D97-AF65-F5344CB8AC3E}">
        <p14:creationId xmlns:p14="http://schemas.microsoft.com/office/powerpoint/2010/main" val="6258707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Shape 128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了解 tag 之間的關係</a:t>
            </a:r>
          </a:p>
        </p:txBody>
      </p:sp>
      <p:sp>
        <p:nvSpPr>
          <p:cNvPr id="1286" name="Shape 1286"/>
          <p:cNvSpPr txBox="1">
            <a:spLocks noGrp="1"/>
          </p:cNvSpPr>
          <p:nvPr>
            <p:ph type="body" idx="1"/>
          </p:nvPr>
        </p:nvSpPr>
        <p:spPr>
          <a:xfrm>
            <a:off x="395525" y="4694425"/>
            <a:ext cx="8424600" cy="1606500"/>
          </a:xfrm>
          <a:prstGeom prst="rect">
            <a:avLst/>
          </a:prstGeom>
        </p:spPr>
        <p:txBody>
          <a:bodyPr lIns="91425" tIns="91425" rIns="91425" bIns="91425" anchor="t" anchorCtr="0">
            <a:noAutofit/>
          </a:bodyPr>
          <a:lstStyle/>
          <a:p>
            <a:pPr marL="685800" indent="-457200">
              <a:spcBef>
                <a:spcPts val="0"/>
              </a:spcBef>
            </a:pPr>
            <a:r>
              <a:rPr lang="zh-TW" dirty="0"/>
              <a:t>book 是 title 與 author 的 parent</a:t>
            </a:r>
          </a:p>
          <a:p>
            <a:pPr marL="685800" indent="-457200">
              <a:spcBef>
                <a:spcPts val="0"/>
              </a:spcBef>
            </a:pPr>
            <a:r>
              <a:rPr lang="zh-TW" dirty="0"/>
              <a:t>title 與 author 都是 book 的 child</a:t>
            </a:r>
          </a:p>
        </p:txBody>
      </p:sp>
      <p:sp>
        <p:nvSpPr>
          <p:cNvPr id="1287" name="Shape 128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211</a:t>
            </a:fld>
            <a:endParaRPr lang="zh-TW"/>
          </a:p>
        </p:txBody>
      </p:sp>
      <p:sp>
        <p:nvSpPr>
          <p:cNvPr id="1288" name="Shape 1288"/>
          <p:cNvSpPr txBox="1">
            <a:spLocks noGrp="1"/>
          </p:cNvSpPr>
          <p:nvPr>
            <p:ph type="body" idx="1"/>
          </p:nvPr>
        </p:nvSpPr>
        <p:spPr>
          <a:xfrm>
            <a:off x="467550" y="1196975"/>
            <a:ext cx="8424600" cy="34125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lvl="0">
              <a:spcBef>
                <a:spcPts val="0"/>
              </a:spcBef>
              <a:buNone/>
            </a:pPr>
            <a:r>
              <a:rPr lang="zh-TW" dirty="0">
                <a:solidFill>
                  <a:srgbClr val="FFFFFF"/>
                </a:solidFill>
              </a:rPr>
              <a:t>&lt;</a:t>
            </a:r>
            <a:r>
              <a:rPr lang="zh-TW" dirty="0">
                <a:solidFill>
                  <a:srgbClr val="FF0000"/>
                </a:solidFill>
              </a:rPr>
              <a:t>bookstore</a:t>
            </a:r>
            <a:r>
              <a:rPr lang="zh-TW" dirty="0">
                <a:solidFill>
                  <a:srgbClr val="FFFFFF"/>
                </a:solidFill>
              </a:rPr>
              <a:t>&gt;</a:t>
            </a:r>
          </a:p>
          <a:p>
            <a:pPr marL="800100" lvl="0" indent="-200659" rtl="0">
              <a:spcBef>
                <a:spcPts val="0"/>
              </a:spcBef>
              <a:buNone/>
            </a:pPr>
            <a:r>
              <a:rPr lang="zh-TW" dirty="0">
                <a:solidFill>
                  <a:srgbClr val="FFFFFF"/>
                </a:solidFill>
              </a:rPr>
              <a:t>&lt;</a:t>
            </a:r>
            <a:r>
              <a:rPr lang="zh-TW" dirty="0">
                <a:solidFill>
                  <a:srgbClr val="FF0000"/>
                </a:solidFill>
              </a:rPr>
              <a:t>book</a:t>
            </a:r>
            <a:r>
              <a:rPr lang="zh-TW" dirty="0">
                <a:solidFill>
                  <a:srgbClr val="FFFFFF"/>
                </a:solidFill>
              </a:rPr>
              <a:t>&gt;</a:t>
            </a:r>
          </a:p>
          <a:p>
            <a:pPr marL="1257300" lvl="0" indent="-200660" rtl="0">
              <a:spcBef>
                <a:spcPts val="0"/>
              </a:spcBef>
              <a:buNone/>
            </a:pPr>
            <a:r>
              <a:rPr lang="zh-TW" dirty="0">
                <a:solidFill>
                  <a:srgbClr val="FFFFFF"/>
                </a:solidFill>
              </a:rPr>
              <a:t>&lt;</a:t>
            </a:r>
            <a:r>
              <a:rPr lang="zh-TW" dirty="0">
                <a:solidFill>
                  <a:srgbClr val="FF0000"/>
                </a:solidFill>
              </a:rPr>
              <a:t>title</a:t>
            </a:r>
            <a:r>
              <a:rPr lang="zh-TW" dirty="0">
                <a:solidFill>
                  <a:srgbClr val="FFFFFF"/>
                </a:solidFill>
              </a:rPr>
              <a:t>&gt;Harry Potter&lt;/</a:t>
            </a:r>
            <a:r>
              <a:rPr lang="zh-TW" dirty="0">
                <a:solidFill>
                  <a:srgbClr val="FF0000"/>
                </a:solidFill>
              </a:rPr>
              <a:t>title</a:t>
            </a:r>
            <a:r>
              <a:rPr lang="zh-TW" dirty="0">
                <a:solidFill>
                  <a:srgbClr val="FFFFFF"/>
                </a:solidFill>
              </a:rPr>
              <a:t>&gt;</a:t>
            </a:r>
          </a:p>
          <a:p>
            <a:pPr marL="1257300" lvl="0" indent="-200660" rtl="0">
              <a:spcBef>
                <a:spcPts val="0"/>
              </a:spcBef>
              <a:buNone/>
            </a:pPr>
            <a:r>
              <a:rPr lang="zh-TW" dirty="0">
                <a:solidFill>
                  <a:srgbClr val="FFFFFF"/>
                </a:solidFill>
              </a:rPr>
              <a:t>&lt;</a:t>
            </a:r>
            <a:r>
              <a:rPr lang="zh-TW" dirty="0">
                <a:solidFill>
                  <a:srgbClr val="FF0000"/>
                </a:solidFill>
              </a:rPr>
              <a:t>author</a:t>
            </a:r>
            <a:r>
              <a:rPr lang="zh-TW" dirty="0">
                <a:solidFill>
                  <a:srgbClr val="FFFFFF"/>
                </a:solidFill>
              </a:rPr>
              <a:t>&gt;K. Rowling&lt;/</a:t>
            </a:r>
            <a:r>
              <a:rPr lang="zh-TW" dirty="0">
                <a:solidFill>
                  <a:srgbClr val="FF0000"/>
                </a:solidFill>
              </a:rPr>
              <a:t>author</a:t>
            </a:r>
            <a:r>
              <a:rPr lang="zh-TW" dirty="0">
                <a:solidFill>
                  <a:srgbClr val="FFFFFF"/>
                </a:solidFill>
              </a:rPr>
              <a:t>&gt;</a:t>
            </a:r>
          </a:p>
          <a:p>
            <a:pPr marL="800100" lvl="0" indent="-270510" rtl="0">
              <a:spcBef>
                <a:spcPts val="0"/>
              </a:spcBef>
              <a:buClr>
                <a:schemeClr val="dk1"/>
              </a:buClr>
              <a:buSzPct val="39285"/>
              <a:buFont typeface="Arial"/>
              <a:buNone/>
            </a:pPr>
            <a:r>
              <a:rPr lang="en-US" altLang="zh-TW" dirty="0">
                <a:solidFill>
                  <a:srgbClr val="FFFFFF"/>
                </a:solidFill>
              </a:rPr>
              <a:t> </a:t>
            </a:r>
            <a:r>
              <a:rPr lang="zh-TW" dirty="0">
                <a:solidFill>
                  <a:srgbClr val="FFFFFF"/>
                </a:solidFill>
              </a:rPr>
              <a:t>&lt;/</a:t>
            </a:r>
            <a:r>
              <a:rPr lang="zh-TW" dirty="0">
                <a:solidFill>
                  <a:srgbClr val="FF0000"/>
                </a:solidFill>
              </a:rPr>
              <a:t>book</a:t>
            </a:r>
            <a:r>
              <a:rPr lang="zh-TW" dirty="0">
                <a:solidFill>
                  <a:srgbClr val="FFFFFF"/>
                </a:solidFill>
              </a:rPr>
              <a:t>&gt;</a:t>
            </a:r>
          </a:p>
          <a:p>
            <a:pPr lvl="0" rtl="0">
              <a:spcBef>
                <a:spcPts val="0"/>
              </a:spcBef>
              <a:buNone/>
            </a:pPr>
            <a:r>
              <a:rPr lang="zh-TW" dirty="0">
                <a:solidFill>
                  <a:srgbClr val="FFFFFF"/>
                </a:solidFill>
              </a:rPr>
              <a:t>&lt;/</a:t>
            </a:r>
            <a:r>
              <a:rPr lang="zh-TW" dirty="0">
                <a:solidFill>
                  <a:srgbClr val="FF0000"/>
                </a:solidFill>
              </a:rPr>
              <a:t>bookstore</a:t>
            </a:r>
            <a:r>
              <a:rPr lang="zh-TW" dirty="0">
                <a:solidFill>
                  <a:srgbClr val="FFFFFF"/>
                </a:solidFill>
              </a:rPr>
              <a:t>&gt;</a:t>
            </a:r>
          </a:p>
        </p:txBody>
      </p:sp>
    </p:spTree>
    <p:extLst>
      <p:ext uri="{BB962C8B-B14F-4D97-AF65-F5344CB8AC3E}">
        <p14:creationId xmlns:p14="http://schemas.microsoft.com/office/powerpoint/2010/main" val="40872911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Shape 1294"/>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了解 tag 之間的關係</a:t>
            </a:r>
          </a:p>
        </p:txBody>
      </p:sp>
      <p:sp>
        <p:nvSpPr>
          <p:cNvPr id="1295" name="Shape 1295"/>
          <p:cNvSpPr txBox="1">
            <a:spLocks noGrp="1"/>
          </p:cNvSpPr>
          <p:nvPr>
            <p:ph type="body" idx="1"/>
          </p:nvPr>
        </p:nvSpPr>
        <p:spPr>
          <a:xfrm>
            <a:off x="395525" y="4694425"/>
            <a:ext cx="8424600" cy="1606500"/>
          </a:xfrm>
          <a:prstGeom prst="rect">
            <a:avLst/>
          </a:prstGeom>
        </p:spPr>
        <p:txBody>
          <a:bodyPr lIns="91425" tIns="91425" rIns="91425" bIns="91425" anchor="t" anchorCtr="0">
            <a:noAutofit/>
          </a:bodyPr>
          <a:lstStyle/>
          <a:p>
            <a:pPr marL="685800" indent="-457200">
              <a:spcBef>
                <a:spcPts val="0"/>
              </a:spcBef>
            </a:pPr>
            <a:r>
              <a:rPr lang="zh-TW" dirty="0"/>
              <a:t>title 與 author 各自為對方的 sibling</a:t>
            </a:r>
          </a:p>
          <a:p>
            <a:pPr marL="685800" indent="-457200">
              <a:spcBef>
                <a:spcPts val="0"/>
              </a:spcBef>
            </a:pPr>
            <a:r>
              <a:rPr lang="zh-TW" dirty="0"/>
              <a:t>bookstore, book 都是 title 與 author 的 ancestors</a:t>
            </a:r>
          </a:p>
          <a:p>
            <a:pPr marL="685800" indent="-457200">
              <a:spcBef>
                <a:spcPts val="0"/>
              </a:spcBef>
            </a:pPr>
            <a:r>
              <a:rPr lang="zh-TW" dirty="0"/>
              <a:t>book, title, author 都是 bookstore 的 descendant</a:t>
            </a:r>
          </a:p>
        </p:txBody>
      </p:sp>
      <p:sp>
        <p:nvSpPr>
          <p:cNvPr id="1296" name="Shape 129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212</a:t>
            </a:fld>
            <a:endParaRPr lang="zh-TW"/>
          </a:p>
        </p:txBody>
      </p:sp>
      <p:sp>
        <p:nvSpPr>
          <p:cNvPr id="1297" name="Shape 1297"/>
          <p:cNvSpPr txBox="1">
            <a:spLocks noGrp="1"/>
          </p:cNvSpPr>
          <p:nvPr>
            <p:ph type="body" idx="1"/>
          </p:nvPr>
        </p:nvSpPr>
        <p:spPr>
          <a:xfrm>
            <a:off x="467550" y="1196975"/>
            <a:ext cx="8424600" cy="34125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zh-TW">
                <a:solidFill>
                  <a:srgbClr val="FFFFFF"/>
                </a:solidFill>
              </a:rPr>
              <a:t>&lt;</a:t>
            </a:r>
            <a:r>
              <a:rPr lang="zh-TW">
                <a:solidFill>
                  <a:srgbClr val="FF0000"/>
                </a:solidFill>
              </a:rPr>
              <a:t>bookstore</a:t>
            </a:r>
            <a:r>
              <a:rPr lang="zh-TW">
                <a:solidFill>
                  <a:srgbClr val="FFFFFF"/>
                </a:solidFill>
              </a:rPr>
              <a:t>&gt;</a:t>
            </a:r>
          </a:p>
          <a:p>
            <a:pPr marL="800100" lvl="0" indent="-200659" rtl="0">
              <a:spcBef>
                <a:spcPts val="0"/>
              </a:spcBef>
              <a:buNone/>
            </a:pPr>
            <a:r>
              <a:rPr lang="zh-TW">
                <a:solidFill>
                  <a:srgbClr val="FFFFFF"/>
                </a:solidFill>
              </a:rPr>
              <a:t>&lt;</a:t>
            </a:r>
            <a:r>
              <a:rPr lang="zh-TW">
                <a:solidFill>
                  <a:srgbClr val="FF0000"/>
                </a:solidFill>
              </a:rPr>
              <a:t>book</a:t>
            </a:r>
            <a:r>
              <a:rPr lang="zh-TW">
                <a:solidFill>
                  <a:srgbClr val="FFFFFF"/>
                </a:solidFill>
              </a:rPr>
              <a:t>&gt;</a:t>
            </a:r>
          </a:p>
          <a:p>
            <a:pPr marL="1257300" lvl="0" indent="-200660" rtl="0">
              <a:spcBef>
                <a:spcPts val="0"/>
              </a:spcBef>
              <a:buNone/>
            </a:pPr>
            <a:r>
              <a:rPr lang="zh-TW">
                <a:solidFill>
                  <a:srgbClr val="FFFFFF"/>
                </a:solidFill>
              </a:rPr>
              <a:t>&lt;</a:t>
            </a:r>
            <a:r>
              <a:rPr lang="zh-TW">
                <a:solidFill>
                  <a:srgbClr val="FF0000"/>
                </a:solidFill>
              </a:rPr>
              <a:t>title</a:t>
            </a:r>
            <a:r>
              <a:rPr lang="zh-TW">
                <a:solidFill>
                  <a:srgbClr val="FFFFFF"/>
                </a:solidFill>
              </a:rPr>
              <a:t>&gt;Harry Potter&lt;/</a:t>
            </a:r>
            <a:r>
              <a:rPr lang="zh-TW">
                <a:solidFill>
                  <a:srgbClr val="FF0000"/>
                </a:solidFill>
              </a:rPr>
              <a:t>title</a:t>
            </a:r>
            <a:r>
              <a:rPr lang="zh-TW">
                <a:solidFill>
                  <a:srgbClr val="FFFFFF"/>
                </a:solidFill>
              </a:rPr>
              <a:t>&gt;</a:t>
            </a:r>
          </a:p>
          <a:p>
            <a:pPr marL="1257300" lvl="0" indent="-200660" rtl="0">
              <a:spcBef>
                <a:spcPts val="0"/>
              </a:spcBef>
              <a:buNone/>
            </a:pPr>
            <a:r>
              <a:rPr lang="zh-TW">
                <a:solidFill>
                  <a:srgbClr val="FFFFFF"/>
                </a:solidFill>
              </a:rPr>
              <a:t>&lt;</a:t>
            </a:r>
            <a:r>
              <a:rPr lang="zh-TW">
                <a:solidFill>
                  <a:srgbClr val="FF0000"/>
                </a:solidFill>
              </a:rPr>
              <a:t>author</a:t>
            </a:r>
            <a:r>
              <a:rPr lang="zh-TW">
                <a:solidFill>
                  <a:srgbClr val="FFFFFF"/>
                </a:solidFill>
              </a:rPr>
              <a:t>&gt;K. Rowling&lt;/</a:t>
            </a:r>
            <a:r>
              <a:rPr lang="zh-TW">
                <a:solidFill>
                  <a:srgbClr val="FF0000"/>
                </a:solidFill>
              </a:rPr>
              <a:t>author</a:t>
            </a:r>
            <a:r>
              <a:rPr lang="zh-TW">
                <a:solidFill>
                  <a:srgbClr val="FFFFFF"/>
                </a:solidFill>
              </a:rPr>
              <a:t>&gt;</a:t>
            </a:r>
          </a:p>
          <a:p>
            <a:pPr marL="800100" lvl="0" indent="-200659" rtl="0">
              <a:spcBef>
                <a:spcPts val="0"/>
              </a:spcBef>
              <a:buNone/>
            </a:pPr>
            <a:r>
              <a:rPr lang="zh-TW">
                <a:solidFill>
                  <a:srgbClr val="FFFFFF"/>
                </a:solidFill>
              </a:rPr>
              <a:t>&lt;/</a:t>
            </a:r>
            <a:r>
              <a:rPr lang="zh-TW">
                <a:solidFill>
                  <a:srgbClr val="FF0000"/>
                </a:solidFill>
              </a:rPr>
              <a:t>book</a:t>
            </a:r>
            <a:r>
              <a:rPr lang="zh-TW">
                <a:solidFill>
                  <a:srgbClr val="FFFFFF"/>
                </a:solidFill>
              </a:rPr>
              <a:t>&gt;</a:t>
            </a:r>
          </a:p>
          <a:p>
            <a:pPr lvl="0" rtl="0">
              <a:spcBef>
                <a:spcPts val="0"/>
              </a:spcBef>
              <a:buNone/>
            </a:pPr>
            <a:r>
              <a:rPr lang="zh-TW">
                <a:solidFill>
                  <a:srgbClr val="FFFFFF"/>
                </a:solidFill>
              </a:rPr>
              <a:t>&lt;/</a:t>
            </a:r>
            <a:r>
              <a:rPr lang="zh-TW">
                <a:solidFill>
                  <a:srgbClr val="FF0000"/>
                </a:solidFill>
              </a:rPr>
              <a:t>bookstore</a:t>
            </a:r>
            <a:r>
              <a:rPr lang="zh-TW">
                <a:solidFill>
                  <a:srgbClr val="FFFFFF"/>
                </a:solidFill>
              </a:rPr>
              <a:t>&gt;</a:t>
            </a:r>
          </a:p>
          <a:p>
            <a:pPr lvl="0" rtl="0">
              <a:spcBef>
                <a:spcPts val="0"/>
              </a:spcBef>
              <a:buNone/>
            </a:pPr>
            <a:endParaRPr>
              <a:solidFill>
                <a:srgbClr val="FFFFFF"/>
              </a:solidFill>
            </a:endParaRPr>
          </a:p>
        </p:txBody>
      </p:sp>
    </p:spTree>
    <p:extLst>
      <p:ext uri="{BB962C8B-B14F-4D97-AF65-F5344CB8AC3E}">
        <p14:creationId xmlns:p14="http://schemas.microsoft.com/office/powerpoint/2010/main" val="1563537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Shape 130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Selenium 定位 tag - XPath</a:t>
            </a:r>
          </a:p>
        </p:txBody>
      </p:sp>
      <p:sp>
        <p:nvSpPr>
          <p:cNvPr id="1304" name="Shape 1304"/>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Selenium 還可透過類似路徑寫法的 XPath 定位 tag</a:t>
            </a:r>
          </a:p>
          <a:p>
            <a:pPr marL="0" lvl="0" indent="0" rtl="0">
              <a:spcBef>
                <a:spcPts val="0"/>
              </a:spcBef>
              <a:buNone/>
            </a:pPr>
            <a:endParaRPr dirty="0"/>
          </a:p>
        </p:txBody>
      </p:sp>
      <p:sp>
        <p:nvSpPr>
          <p:cNvPr id="1305" name="Shape 130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213</a:t>
            </a:fld>
            <a:endParaRPr lang="zh-TW"/>
          </a:p>
        </p:txBody>
      </p:sp>
      <p:graphicFrame>
        <p:nvGraphicFramePr>
          <p:cNvPr id="1306" name="Shape 1306"/>
          <p:cNvGraphicFramePr/>
          <p:nvPr>
            <p:extLst>
              <p:ext uri="{D42A27DB-BD31-4B8C-83A1-F6EECF244321}">
                <p14:modId xmlns:p14="http://schemas.microsoft.com/office/powerpoint/2010/main" val="1494427395"/>
              </p:ext>
            </p:extLst>
          </p:nvPr>
        </p:nvGraphicFramePr>
        <p:xfrm>
          <a:off x="673102" y="2348880"/>
          <a:ext cx="8013500" cy="3657360"/>
        </p:xfrm>
        <a:graphic>
          <a:graphicData uri="http://schemas.openxmlformats.org/drawingml/2006/table">
            <a:tbl>
              <a:tblPr>
                <a:noFill/>
              </a:tblPr>
              <a:tblGrid>
                <a:gridCol w="1752725">
                  <a:extLst>
                    <a:ext uri="{9D8B030D-6E8A-4147-A177-3AD203B41FA5}">
                      <a16:colId xmlns:a16="http://schemas.microsoft.com/office/drawing/2014/main" xmlns="" val="20000"/>
                    </a:ext>
                  </a:extLst>
                </a:gridCol>
                <a:gridCol w="6260775">
                  <a:extLst>
                    <a:ext uri="{9D8B030D-6E8A-4147-A177-3AD203B41FA5}">
                      <a16:colId xmlns:a16="http://schemas.microsoft.com/office/drawing/2014/main" xmlns="" val="20001"/>
                    </a:ext>
                  </a:extLst>
                </a:gridCol>
              </a:tblGrid>
              <a:tr h="381000">
                <a:tc>
                  <a:txBody>
                    <a:bodyPr/>
                    <a:lstStyle/>
                    <a:p>
                      <a:pPr lvl="0" algn="ctr" rtl="0">
                        <a:spcBef>
                          <a:spcPts val="0"/>
                        </a:spcBef>
                        <a:buNone/>
                      </a:pPr>
                      <a:r>
                        <a:rPr lang="zh-TW" sz="1800"/>
                        <a:t>語法</a:t>
                      </a:r>
                    </a:p>
                  </a:txBody>
                  <a:tcPr marL="91425" marR="91425" marT="91425" marB="91425"/>
                </a:tc>
                <a:tc>
                  <a:txBody>
                    <a:bodyPr/>
                    <a:lstStyle/>
                    <a:p>
                      <a:pPr lvl="0" algn="ctr" rtl="0">
                        <a:spcBef>
                          <a:spcPts val="0"/>
                        </a:spcBef>
                        <a:buNone/>
                      </a:pPr>
                      <a:r>
                        <a:rPr lang="zh-TW" sz="1800"/>
                        <a:t>意義</a:t>
                      </a:r>
                    </a:p>
                  </a:txBody>
                  <a:tcPr marL="91425" marR="91425" marT="91425" marB="91425"/>
                </a:tc>
                <a:extLst>
                  <a:ext uri="{0D108BD9-81ED-4DB2-BD59-A6C34878D82A}">
                    <a16:rowId xmlns:a16="http://schemas.microsoft.com/office/drawing/2014/main" xmlns="" val="10000"/>
                  </a:ext>
                </a:extLst>
              </a:tr>
              <a:tr h="381000">
                <a:tc>
                  <a:txBody>
                    <a:bodyPr/>
                    <a:lstStyle/>
                    <a:p>
                      <a:pPr lvl="0" algn="ctr" rtl="0">
                        <a:spcBef>
                          <a:spcPts val="0"/>
                        </a:spcBef>
                        <a:buNone/>
                      </a:pPr>
                      <a:r>
                        <a:rPr lang="zh-TW" sz="1800"/>
                        <a:t>/</a:t>
                      </a:r>
                    </a:p>
                  </a:txBody>
                  <a:tcPr marL="91425" marR="91425" marT="91425" marB="91425"/>
                </a:tc>
                <a:tc>
                  <a:txBody>
                    <a:bodyPr/>
                    <a:lstStyle/>
                    <a:p>
                      <a:pPr lvl="0" rtl="0">
                        <a:spcBef>
                          <a:spcPts val="0"/>
                        </a:spcBef>
                        <a:buNone/>
                      </a:pPr>
                      <a:r>
                        <a:rPr lang="zh-TW" sz="1800"/>
                        <a:t>從 root 開始選擇</a:t>
                      </a:r>
                    </a:p>
                  </a:txBody>
                  <a:tcPr marL="91425" marR="91425" marT="91425" marB="91425"/>
                </a:tc>
                <a:extLst>
                  <a:ext uri="{0D108BD9-81ED-4DB2-BD59-A6C34878D82A}">
                    <a16:rowId xmlns:a16="http://schemas.microsoft.com/office/drawing/2014/main" xmlns="" val="10001"/>
                  </a:ext>
                </a:extLst>
              </a:tr>
              <a:tr h="381000">
                <a:tc>
                  <a:txBody>
                    <a:bodyPr/>
                    <a:lstStyle/>
                    <a:p>
                      <a:pPr lvl="0" algn="ctr" rtl="0">
                        <a:spcBef>
                          <a:spcPts val="0"/>
                        </a:spcBef>
                        <a:buNone/>
                      </a:pPr>
                      <a:r>
                        <a:rPr lang="zh-TW" sz="1800"/>
                        <a:t>//</a:t>
                      </a:r>
                    </a:p>
                  </a:txBody>
                  <a:tcPr marL="91425" marR="91425" marT="91425" marB="91425"/>
                </a:tc>
                <a:tc>
                  <a:txBody>
                    <a:bodyPr/>
                    <a:lstStyle/>
                    <a:p>
                      <a:pPr lvl="0" rtl="0">
                        <a:spcBef>
                          <a:spcPts val="0"/>
                        </a:spcBef>
                        <a:buNone/>
                      </a:pPr>
                      <a:r>
                        <a:rPr lang="zh-TW" sz="1800"/>
                        <a:t>從任何地方開始選擇</a:t>
                      </a:r>
                    </a:p>
                  </a:txBody>
                  <a:tcPr marL="91425" marR="91425" marT="91425" marB="91425"/>
                </a:tc>
                <a:extLst>
                  <a:ext uri="{0D108BD9-81ED-4DB2-BD59-A6C34878D82A}">
                    <a16:rowId xmlns:a16="http://schemas.microsoft.com/office/drawing/2014/main" xmlns="" val="10002"/>
                  </a:ext>
                </a:extLst>
              </a:tr>
              <a:tr h="381000">
                <a:tc>
                  <a:txBody>
                    <a:bodyPr/>
                    <a:lstStyle/>
                    <a:p>
                      <a:pPr lvl="0" algn="ctr" rtl="0">
                        <a:spcBef>
                          <a:spcPts val="0"/>
                        </a:spcBef>
                        <a:buNone/>
                      </a:pPr>
                      <a:r>
                        <a:rPr lang="zh-TW" sz="1800"/>
                        <a:t>.</a:t>
                      </a:r>
                    </a:p>
                  </a:txBody>
                  <a:tcPr marL="91425" marR="91425" marT="91425" marB="91425"/>
                </a:tc>
                <a:tc>
                  <a:txBody>
                    <a:bodyPr/>
                    <a:lstStyle/>
                    <a:p>
                      <a:pPr lvl="0" rtl="0">
                        <a:spcBef>
                          <a:spcPts val="0"/>
                        </a:spcBef>
                        <a:buNone/>
                      </a:pPr>
                      <a:r>
                        <a:rPr lang="zh-TW" sz="1800"/>
                        <a:t>選擇當下這個 node</a:t>
                      </a:r>
                    </a:p>
                  </a:txBody>
                  <a:tcPr marL="91425" marR="91425" marT="91425" marB="91425"/>
                </a:tc>
                <a:extLst>
                  <a:ext uri="{0D108BD9-81ED-4DB2-BD59-A6C34878D82A}">
                    <a16:rowId xmlns:a16="http://schemas.microsoft.com/office/drawing/2014/main" xmlns="" val="10003"/>
                  </a:ext>
                </a:extLst>
              </a:tr>
              <a:tr h="381000">
                <a:tc>
                  <a:txBody>
                    <a:bodyPr/>
                    <a:lstStyle/>
                    <a:p>
                      <a:pPr lvl="0" algn="ctr" rtl="0">
                        <a:spcBef>
                          <a:spcPts val="0"/>
                        </a:spcBef>
                        <a:buNone/>
                      </a:pPr>
                      <a:r>
                        <a:rPr lang="zh-TW" sz="1800"/>
                        <a:t>..</a:t>
                      </a:r>
                    </a:p>
                  </a:txBody>
                  <a:tcPr marL="91425" marR="91425" marT="91425" marB="91425"/>
                </a:tc>
                <a:tc>
                  <a:txBody>
                    <a:bodyPr/>
                    <a:lstStyle/>
                    <a:p>
                      <a:pPr lvl="0" rtl="0">
                        <a:spcBef>
                          <a:spcPts val="0"/>
                        </a:spcBef>
                        <a:buNone/>
                      </a:pPr>
                      <a:r>
                        <a:rPr lang="zh-TW" sz="1800">
                          <a:solidFill>
                            <a:schemeClr val="dk1"/>
                          </a:solidFill>
                        </a:rPr>
                        <a:t>選擇</a:t>
                      </a:r>
                      <a:r>
                        <a:rPr lang="zh-TW" sz="1800"/>
                        <a:t>當下這個 node 的 parent node</a:t>
                      </a:r>
                    </a:p>
                  </a:txBody>
                  <a:tcPr marL="91425" marR="91425" marT="91425" marB="91425"/>
                </a:tc>
                <a:extLst>
                  <a:ext uri="{0D108BD9-81ED-4DB2-BD59-A6C34878D82A}">
                    <a16:rowId xmlns:a16="http://schemas.microsoft.com/office/drawing/2014/main" xmlns="" val="10004"/>
                  </a:ext>
                </a:extLst>
              </a:tr>
              <a:tr h="381000">
                <a:tc>
                  <a:txBody>
                    <a:bodyPr/>
                    <a:lstStyle/>
                    <a:p>
                      <a:pPr lvl="0" algn="ctr" rtl="0">
                        <a:spcBef>
                          <a:spcPts val="0"/>
                        </a:spcBef>
                        <a:buNone/>
                      </a:pPr>
                      <a:r>
                        <a:rPr lang="zh-TW" sz="1800"/>
                        <a:t>@</a:t>
                      </a:r>
                    </a:p>
                  </a:txBody>
                  <a:tcPr marL="91425" marR="91425" marT="91425" marB="91425"/>
                </a:tc>
                <a:tc>
                  <a:txBody>
                    <a:bodyPr/>
                    <a:lstStyle/>
                    <a:p>
                      <a:pPr lvl="0" rtl="0">
                        <a:spcBef>
                          <a:spcPts val="0"/>
                        </a:spcBef>
                        <a:buClr>
                          <a:schemeClr val="dk1"/>
                        </a:buClr>
                        <a:buSzPct val="61111"/>
                        <a:buFont typeface="Arial"/>
                        <a:buNone/>
                      </a:pPr>
                      <a:r>
                        <a:rPr lang="zh-TW" sz="1800">
                          <a:solidFill>
                            <a:schemeClr val="dk1"/>
                          </a:solidFill>
                        </a:rPr>
                        <a:t>選擇 attribute</a:t>
                      </a:r>
                    </a:p>
                  </a:txBody>
                  <a:tcPr marL="91425" marR="91425" marT="91425" marB="91425"/>
                </a:tc>
                <a:extLst>
                  <a:ext uri="{0D108BD9-81ED-4DB2-BD59-A6C34878D82A}">
                    <a16:rowId xmlns:a16="http://schemas.microsoft.com/office/drawing/2014/main" xmlns="" val="10005"/>
                  </a:ext>
                </a:extLst>
              </a:tr>
              <a:tr h="381000">
                <a:tc>
                  <a:txBody>
                    <a:bodyPr/>
                    <a:lstStyle/>
                    <a:p>
                      <a:pPr lvl="0" algn="ctr" rtl="0">
                        <a:spcBef>
                          <a:spcPts val="0"/>
                        </a:spcBef>
                        <a:buNone/>
                      </a:pPr>
                      <a:r>
                        <a:rPr lang="zh-TW" sz="1800"/>
                        <a:t>*</a:t>
                      </a:r>
                    </a:p>
                  </a:txBody>
                  <a:tcPr marL="91425" marR="91425" marT="91425" marB="91425"/>
                </a:tc>
                <a:tc>
                  <a:txBody>
                    <a:bodyPr/>
                    <a:lstStyle/>
                    <a:p>
                      <a:pPr lvl="0" rtl="0">
                        <a:spcBef>
                          <a:spcPts val="0"/>
                        </a:spcBef>
                        <a:buNone/>
                      </a:pPr>
                      <a:r>
                        <a:rPr lang="zh-TW" sz="1800"/>
                        <a:t>選擇任何 node</a:t>
                      </a:r>
                    </a:p>
                  </a:txBody>
                  <a:tcPr marL="91425" marR="91425" marT="91425" marB="91425"/>
                </a:tc>
                <a:extLst>
                  <a:ext uri="{0D108BD9-81ED-4DB2-BD59-A6C34878D82A}">
                    <a16:rowId xmlns:a16="http://schemas.microsoft.com/office/drawing/2014/main" xmlns="" val="10006"/>
                  </a:ext>
                </a:extLst>
              </a:tr>
              <a:tr h="381000">
                <a:tc>
                  <a:txBody>
                    <a:bodyPr/>
                    <a:lstStyle/>
                    <a:p>
                      <a:pPr lvl="0" algn="ctr" rtl="0">
                        <a:spcBef>
                          <a:spcPts val="0"/>
                        </a:spcBef>
                        <a:buNone/>
                      </a:pPr>
                      <a:r>
                        <a:rPr lang="zh-TW" sz="1800"/>
                        <a:t>|</a:t>
                      </a:r>
                    </a:p>
                  </a:txBody>
                  <a:tcPr marL="91425" marR="91425" marT="91425" marB="91425"/>
                </a:tc>
                <a:tc>
                  <a:txBody>
                    <a:bodyPr/>
                    <a:lstStyle/>
                    <a:p>
                      <a:pPr lvl="0" rtl="0">
                        <a:spcBef>
                          <a:spcPts val="0"/>
                        </a:spcBef>
                        <a:buNone/>
                      </a:pPr>
                      <a:r>
                        <a:rPr lang="zh-TW" sz="1800" dirty="0"/>
                        <a:t>OR</a:t>
                      </a:r>
                    </a:p>
                  </a:txBody>
                  <a:tcPr marL="91425" marR="91425" marT="91425" marB="91425"/>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21240444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Shape 131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XPath 範例</a:t>
            </a:r>
          </a:p>
        </p:txBody>
      </p:sp>
      <p:sp>
        <p:nvSpPr>
          <p:cNvPr id="1313" name="Shape 1313"/>
          <p:cNvSpPr txBox="1">
            <a:spLocks noGrp="1"/>
          </p:cNvSpPr>
          <p:nvPr>
            <p:ph type="body" idx="1"/>
          </p:nvPr>
        </p:nvSpPr>
        <p:spPr>
          <a:xfrm>
            <a:off x="4571990" y="1196975"/>
            <a:ext cx="3886200" cy="719100"/>
          </a:xfrm>
          <a:prstGeom prst="rect">
            <a:avLst/>
          </a:prstGeom>
        </p:spPr>
        <p:txBody>
          <a:bodyPr lIns="91425" tIns="91425" rIns="91425" bIns="91425" anchor="ctr" anchorCtr="0">
            <a:noAutofit/>
          </a:bodyPr>
          <a:lstStyle/>
          <a:p>
            <a:pPr lvl="0" algn="ctr" rtl="0">
              <a:spcBef>
                <a:spcPts val="0"/>
              </a:spcBef>
              <a:buNone/>
            </a:pPr>
            <a:r>
              <a:rPr lang="zh-TW"/>
              <a:t>html</a:t>
            </a:r>
          </a:p>
        </p:txBody>
      </p:sp>
      <p:sp>
        <p:nvSpPr>
          <p:cNvPr id="1314" name="Shape 131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214</a:t>
            </a:fld>
            <a:endParaRPr lang="zh-TW"/>
          </a:p>
        </p:txBody>
      </p:sp>
      <p:pic>
        <p:nvPicPr>
          <p:cNvPr id="1315" name="Shape 1315"/>
          <p:cNvPicPr preferRelativeResize="0"/>
          <p:nvPr/>
        </p:nvPicPr>
        <p:blipFill>
          <a:blip r:embed="rId3">
            <a:alphaModFix/>
          </a:blip>
          <a:stretch>
            <a:fillRect/>
          </a:stretch>
        </p:blipFill>
        <p:spPr>
          <a:xfrm>
            <a:off x="395525" y="1196975"/>
            <a:ext cx="4009170" cy="5099900"/>
          </a:xfrm>
          <a:prstGeom prst="rect">
            <a:avLst/>
          </a:prstGeom>
          <a:noFill/>
          <a:ln>
            <a:noFill/>
          </a:ln>
        </p:spPr>
      </p:pic>
      <p:sp>
        <p:nvSpPr>
          <p:cNvPr id="1316" name="Shape 1316"/>
          <p:cNvSpPr/>
          <p:nvPr/>
        </p:nvSpPr>
        <p:spPr>
          <a:xfrm>
            <a:off x="6377700" y="1948725"/>
            <a:ext cx="274800" cy="333300"/>
          </a:xfrm>
          <a:prstGeom prst="down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7" name="Shape 1317"/>
          <p:cNvSpPr txBox="1">
            <a:spLocks noGrp="1"/>
          </p:cNvSpPr>
          <p:nvPr>
            <p:ph type="body" idx="1"/>
          </p:nvPr>
        </p:nvSpPr>
        <p:spPr>
          <a:xfrm>
            <a:off x="4572000" y="2314675"/>
            <a:ext cx="3886200" cy="719100"/>
          </a:xfrm>
          <a:prstGeom prst="rect">
            <a:avLst/>
          </a:prstGeom>
        </p:spPr>
        <p:txBody>
          <a:bodyPr lIns="91425" tIns="91425" rIns="91425" bIns="91425" anchor="ctr" anchorCtr="0">
            <a:noAutofit/>
          </a:bodyPr>
          <a:lstStyle/>
          <a:p>
            <a:pPr lvl="0" algn="ctr" rtl="0">
              <a:spcBef>
                <a:spcPts val="0"/>
              </a:spcBef>
              <a:buNone/>
            </a:pPr>
            <a:r>
              <a:rPr lang="zh-TW"/>
              <a:t>body</a:t>
            </a:r>
          </a:p>
        </p:txBody>
      </p:sp>
      <p:sp>
        <p:nvSpPr>
          <p:cNvPr id="1318" name="Shape 1318"/>
          <p:cNvSpPr/>
          <p:nvPr/>
        </p:nvSpPr>
        <p:spPr>
          <a:xfrm>
            <a:off x="6377700" y="3066425"/>
            <a:ext cx="274800" cy="333300"/>
          </a:xfrm>
          <a:prstGeom prst="down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9" name="Shape 1319"/>
          <p:cNvSpPr txBox="1">
            <a:spLocks noGrp="1"/>
          </p:cNvSpPr>
          <p:nvPr>
            <p:ph type="body" idx="1"/>
          </p:nvPr>
        </p:nvSpPr>
        <p:spPr>
          <a:xfrm>
            <a:off x="4572004" y="3432375"/>
            <a:ext cx="3886200" cy="719100"/>
          </a:xfrm>
          <a:prstGeom prst="rect">
            <a:avLst/>
          </a:prstGeom>
        </p:spPr>
        <p:txBody>
          <a:bodyPr lIns="91425" tIns="91425" rIns="91425" bIns="91425" anchor="ctr" anchorCtr="0">
            <a:noAutofit/>
          </a:bodyPr>
          <a:lstStyle/>
          <a:p>
            <a:pPr lvl="0" algn="ctr" rtl="0">
              <a:spcBef>
                <a:spcPts val="0"/>
              </a:spcBef>
              <a:buNone/>
            </a:pPr>
            <a:r>
              <a:rPr lang="zh-TW"/>
              <a:t>第三個 div</a:t>
            </a:r>
          </a:p>
        </p:txBody>
      </p:sp>
      <p:sp>
        <p:nvSpPr>
          <p:cNvPr id="1320" name="Shape 1320"/>
          <p:cNvSpPr/>
          <p:nvPr/>
        </p:nvSpPr>
        <p:spPr>
          <a:xfrm>
            <a:off x="6377700" y="4184125"/>
            <a:ext cx="274800" cy="333300"/>
          </a:xfrm>
          <a:prstGeom prst="down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1" name="Shape 1321"/>
          <p:cNvSpPr txBox="1">
            <a:spLocks noGrp="1"/>
          </p:cNvSpPr>
          <p:nvPr>
            <p:ph type="body" idx="1"/>
          </p:nvPr>
        </p:nvSpPr>
        <p:spPr>
          <a:xfrm>
            <a:off x="4572004" y="4550075"/>
            <a:ext cx="3886199" cy="719100"/>
          </a:xfrm>
          <a:prstGeom prst="rect">
            <a:avLst/>
          </a:prstGeom>
        </p:spPr>
        <p:txBody>
          <a:bodyPr lIns="91425" tIns="91425" rIns="91425" bIns="91425" anchor="ctr" anchorCtr="0">
            <a:noAutofit/>
          </a:bodyPr>
          <a:lstStyle/>
          <a:p>
            <a:pPr lvl="0" algn="ctr" rtl="0">
              <a:spcBef>
                <a:spcPts val="0"/>
              </a:spcBef>
              <a:buNone/>
            </a:pPr>
            <a:r>
              <a:rPr lang="zh-TW"/>
              <a:t>第一個 div</a:t>
            </a:r>
          </a:p>
        </p:txBody>
      </p:sp>
    </p:spTree>
    <p:extLst>
      <p:ext uri="{BB962C8B-B14F-4D97-AF65-F5344CB8AC3E}">
        <p14:creationId xmlns:p14="http://schemas.microsoft.com/office/powerpoint/2010/main" val="3491746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Shape 1327"/>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Clr>
                <a:schemeClr val="dk1"/>
              </a:buClr>
              <a:buSzPct val="30555"/>
              <a:buFont typeface="Arial"/>
              <a:buNone/>
            </a:pPr>
            <a:r>
              <a:rPr lang="zh-TW"/>
              <a:t>XPath 範例</a:t>
            </a:r>
          </a:p>
        </p:txBody>
      </p:sp>
      <p:sp>
        <p:nvSpPr>
          <p:cNvPr id="1328" name="Shape 1328"/>
          <p:cNvSpPr txBox="1">
            <a:spLocks noGrp="1"/>
          </p:cNvSpPr>
          <p:nvPr>
            <p:ph type="body" idx="1"/>
          </p:nvPr>
        </p:nvSpPr>
        <p:spPr>
          <a:xfrm>
            <a:off x="395525" y="1196975"/>
            <a:ext cx="8424600" cy="1476300"/>
          </a:xfrm>
          <a:prstGeom prst="rect">
            <a:avLst/>
          </a:prstGeom>
        </p:spPr>
        <p:txBody>
          <a:bodyPr lIns="91425" tIns="91425" rIns="91425" bIns="91425" anchor="t" anchorCtr="0">
            <a:noAutofit/>
          </a:bodyPr>
          <a:lstStyle/>
          <a:p>
            <a:pPr marL="685800" indent="-457200">
              <a:spcBef>
                <a:spcPts val="0"/>
              </a:spcBef>
            </a:pPr>
            <a:r>
              <a:rPr lang="zh-TW" dirty="0"/>
              <a:t>Beautifulsoup 寫法</a:t>
            </a:r>
          </a:p>
          <a:p>
            <a:pPr marL="1028700" lvl="1" indent="-342900">
              <a:spcBef>
                <a:spcPts val="0"/>
              </a:spcBef>
            </a:pPr>
            <a:r>
              <a:rPr lang="zh-TW" dirty="0"/>
              <a:t>soup.find_all('div')[2].find_all('div')[0]</a:t>
            </a:r>
          </a:p>
        </p:txBody>
      </p:sp>
      <p:sp>
        <p:nvSpPr>
          <p:cNvPr id="1329" name="Shape 1329"/>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215</a:t>
            </a:fld>
            <a:endParaRPr lang="zh-TW"/>
          </a:p>
        </p:txBody>
      </p:sp>
      <p:sp>
        <p:nvSpPr>
          <p:cNvPr id="1330" name="Shape 1330"/>
          <p:cNvSpPr txBox="1">
            <a:spLocks noGrp="1"/>
          </p:cNvSpPr>
          <p:nvPr>
            <p:ph type="body" idx="1"/>
          </p:nvPr>
        </p:nvSpPr>
        <p:spPr>
          <a:xfrm>
            <a:off x="395525" y="2673275"/>
            <a:ext cx="8424600" cy="31980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0000"/>
                </a:solidFill>
                <a:latin typeface="Consolas"/>
                <a:ea typeface="Consolas"/>
                <a:cs typeface="Consolas"/>
                <a:sym typeface="Consolas"/>
              </a:rPr>
              <a:t>from</a:t>
            </a:r>
            <a:r>
              <a:rPr lang="zh-TW" sz="2400">
                <a:solidFill>
                  <a:srgbClr val="FFFFFF"/>
                </a:solidFill>
                <a:latin typeface="Consolas"/>
                <a:ea typeface="Consolas"/>
                <a:cs typeface="Consolas"/>
                <a:sym typeface="Consolas"/>
              </a:rPr>
              <a:t> selenium </a:t>
            </a:r>
            <a:r>
              <a:rPr lang="zh-TW" sz="2400">
                <a:solidFill>
                  <a:srgbClr val="FF0000"/>
                </a:solidFill>
                <a:latin typeface="Consolas"/>
                <a:ea typeface="Consolas"/>
                <a:cs typeface="Consolas"/>
                <a:sym typeface="Consolas"/>
              </a:rPr>
              <a:t>import</a:t>
            </a:r>
            <a:r>
              <a:rPr lang="zh-TW" sz="2400">
                <a:solidFill>
                  <a:srgbClr val="FFFFFF"/>
                </a:solidFill>
                <a:latin typeface="Consolas"/>
                <a:ea typeface="Consolas"/>
                <a:cs typeface="Consolas"/>
                <a:sym typeface="Consolas"/>
              </a:rPr>
              <a:t> webdriver</a:t>
            </a:r>
          </a:p>
          <a:p>
            <a:pPr marL="142240" lvl="0" rtl="0">
              <a:spcBef>
                <a:spcPts val="0"/>
              </a:spcBef>
              <a:buNone/>
            </a:pPr>
            <a:endParaRPr sz="2400">
              <a:solidFill>
                <a:srgbClr val="92D050"/>
              </a:solidFill>
              <a:latin typeface="Consolas"/>
              <a:ea typeface="Consolas"/>
              <a:cs typeface="Consolas"/>
              <a:sym typeface="Consolas"/>
            </a:endParaRPr>
          </a:p>
          <a:p>
            <a:pPr marL="142240" lvl="0" rtl="0">
              <a:spcBef>
                <a:spcPts val="0"/>
              </a:spcBef>
              <a:buNone/>
            </a:pPr>
            <a:r>
              <a:rPr lang="zh-TW" sz="2400">
                <a:solidFill>
                  <a:srgbClr val="92D050"/>
                </a:solidFill>
                <a:latin typeface="Consolas"/>
                <a:ea typeface="Consolas"/>
                <a:cs typeface="Consolas"/>
                <a:sym typeface="Consolas"/>
              </a:rPr>
              <a:t># 打開瀏覽器, 視窗最大化, 對目標網址送 request...</a:t>
            </a:r>
          </a:p>
          <a:p>
            <a:pPr marL="142240" lvl="0" rtl="0">
              <a:spcBef>
                <a:spcPts val="0"/>
              </a:spcBef>
              <a:buNone/>
            </a:pPr>
            <a:r>
              <a:rPr lang="zh-TW" sz="2400">
                <a:solidFill>
                  <a:srgbClr val="92D050"/>
                </a:solidFill>
                <a:latin typeface="Consolas"/>
                <a:ea typeface="Consolas"/>
                <a:cs typeface="Consolas"/>
                <a:sym typeface="Consolas"/>
              </a:rPr>
              <a:t># 尋找一個 html &gt; body &gt; div[2] &gt; div[0]</a:t>
            </a:r>
          </a:p>
          <a:p>
            <a:pPr marL="142240" lvl="0" rtl="0">
              <a:spcBef>
                <a:spcPts val="0"/>
              </a:spcBef>
              <a:buNone/>
            </a:pPr>
            <a:r>
              <a:rPr lang="zh-TW" sz="2400">
                <a:solidFill>
                  <a:srgbClr val="FFFFFF"/>
                </a:solidFill>
                <a:latin typeface="Consolas"/>
                <a:ea typeface="Consolas"/>
                <a:cs typeface="Consolas"/>
                <a:sym typeface="Consolas"/>
              </a:rPr>
              <a:t>h2 = driver.find_element_by_xpath(</a:t>
            </a:r>
            <a:br>
              <a:rPr lang="zh-TW" sz="2400">
                <a:solidFill>
                  <a:srgbClr val="FFFFFF"/>
                </a:solidFill>
                <a:latin typeface="Consolas"/>
                <a:ea typeface="Consolas"/>
                <a:cs typeface="Consolas"/>
                <a:sym typeface="Consolas"/>
              </a:rPr>
            </a:br>
            <a:r>
              <a:rPr lang="zh-TW" sz="2400">
                <a:solidFill>
                  <a:srgbClr val="FFFFFF"/>
                </a:solidFill>
                <a:latin typeface="Consolas"/>
                <a:ea typeface="Consolas"/>
                <a:cs typeface="Consolas"/>
                <a:sym typeface="Consolas"/>
              </a:rPr>
              <a:t>	</a:t>
            </a:r>
            <a:r>
              <a:rPr lang="zh-TW" sz="2400">
                <a:solidFill>
                  <a:srgbClr val="F3AB08"/>
                </a:solidFill>
                <a:latin typeface="Consolas"/>
                <a:ea typeface="Consolas"/>
                <a:cs typeface="Consolas"/>
                <a:sym typeface="Consolas"/>
              </a:rPr>
              <a:t>'/html/body/div[2]/div[0]'</a:t>
            </a:r>
            <a:r>
              <a:rPr lang="zh-TW" sz="2400">
                <a:solidFill>
                  <a:srgbClr val="FFFFFF"/>
                </a:solidFill>
                <a:latin typeface="Consolas"/>
                <a:ea typeface="Consolas"/>
                <a:cs typeface="Consolas"/>
                <a:sym typeface="Consolas"/>
              </a:rPr>
              <a:t>)</a:t>
            </a:r>
          </a:p>
          <a:p>
            <a:pPr marL="0" lvl="0" indent="-69850" rtl="0">
              <a:spcBef>
                <a:spcPts val="0"/>
              </a:spcBef>
              <a:buClr>
                <a:schemeClr val="dk1"/>
              </a:buClr>
              <a:buSzPct val="45833"/>
              <a:buFont typeface="Arial"/>
              <a:buNone/>
            </a:pPr>
            <a:endParaRPr sz="2400">
              <a:solidFill>
                <a:srgbClr val="92D050"/>
              </a:solidFill>
              <a:latin typeface="Consolas"/>
              <a:ea typeface="Consolas"/>
              <a:cs typeface="Consolas"/>
              <a:sym typeface="Consolas"/>
            </a:endParaRPr>
          </a:p>
        </p:txBody>
      </p:sp>
    </p:spTree>
    <p:extLst>
      <p:ext uri="{BB962C8B-B14F-4D97-AF65-F5344CB8AC3E}">
        <p14:creationId xmlns:p14="http://schemas.microsoft.com/office/powerpoint/2010/main" val="140475832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Shape 1336"/>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XPath 範例</a:t>
            </a:r>
          </a:p>
        </p:txBody>
      </p:sp>
      <p:sp>
        <p:nvSpPr>
          <p:cNvPr id="1337" name="Shape 1337"/>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216</a:t>
            </a:fld>
            <a:endParaRPr lang="zh-TW"/>
          </a:p>
        </p:txBody>
      </p:sp>
      <p:sp>
        <p:nvSpPr>
          <p:cNvPr id="1338" name="Shape 1338"/>
          <p:cNvSpPr txBox="1">
            <a:spLocks noGrp="1"/>
          </p:cNvSpPr>
          <p:nvPr>
            <p:ph type="body" idx="1"/>
          </p:nvPr>
        </p:nvSpPr>
        <p:spPr>
          <a:xfrm>
            <a:off x="359700" y="2673275"/>
            <a:ext cx="8424600" cy="35727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0000"/>
                </a:solidFill>
                <a:latin typeface="Consolas"/>
                <a:ea typeface="Consolas"/>
                <a:cs typeface="Consolas"/>
                <a:sym typeface="Consolas"/>
              </a:rPr>
              <a:t>from</a:t>
            </a:r>
            <a:r>
              <a:rPr lang="zh-TW" sz="2400">
                <a:solidFill>
                  <a:srgbClr val="FFFFFF"/>
                </a:solidFill>
                <a:latin typeface="Consolas"/>
                <a:ea typeface="Consolas"/>
                <a:cs typeface="Consolas"/>
                <a:sym typeface="Consolas"/>
              </a:rPr>
              <a:t> selenium </a:t>
            </a:r>
            <a:r>
              <a:rPr lang="zh-TW" sz="2400">
                <a:solidFill>
                  <a:srgbClr val="FF0000"/>
                </a:solidFill>
                <a:latin typeface="Consolas"/>
                <a:ea typeface="Consolas"/>
                <a:cs typeface="Consolas"/>
                <a:sym typeface="Consolas"/>
              </a:rPr>
              <a:t>import</a:t>
            </a:r>
            <a:r>
              <a:rPr lang="zh-TW" sz="2400">
                <a:solidFill>
                  <a:srgbClr val="FFFFFF"/>
                </a:solidFill>
                <a:latin typeface="Consolas"/>
                <a:ea typeface="Consolas"/>
                <a:cs typeface="Consolas"/>
                <a:sym typeface="Consolas"/>
              </a:rPr>
              <a:t> webdriver</a:t>
            </a:r>
          </a:p>
          <a:p>
            <a:pPr marL="142240" lvl="0" rtl="0">
              <a:spcBef>
                <a:spcPts val="0"/>
              </a:spcBef>
              <a:buNone/>
            </a:pPr>
            <a:r>
              <a:rPr lang="zh-TW" sz="2400">
                <a:solidFill>
                  <a:srgbClr val="FF0000"/>
                </a:solidFill>
                <a:latin typeface="Consolas"/>
                <a:ea typeface="Consolas"/>
                <a:cs typeface="Consolas"/>
                <a:sym typeface="Consolas"/>
              </a:rPr>
              <a:t>from</a:t>
            </a:r>
            <a:r>
              <a:rPr lang="zh-TW" sz="2400">
                <a:solidFill>
                  <a:schemeClr val="lt1"/>
                </a:solidFill>
                <a:latin typeface="Consolas"/>
                <a:ea typeface="Consolas"/>
                <a:cs typeface="Consolas"/>
                <a:sym typeface="Consolas"/>
              </a:rPr>
              <a:t> selenium.webdriver.common.by </a:t>
            </a:r>
            <a:r>
              <a:rPr lang="zh-TW" sz="2400">
                <a:solidFill>
                  <a:srgbClr val="FF0000"/>
                </a:solidFill>
                <a:latin typeface="Consolas"/>
                <a:ea typeface="Consolas"/>
                <a:cs typeface="Consolas"/>
                <a:sym typeface="Consolas"/>
              </a:rPr>
              <a:t>import</a:t>
            </a:r>
            <a:r>
              <a:rPr lang="zh-TW" sz="2400">
                <a:solidFill>
                  <a:schemeClr val="lt1"/>
                </a:solidFill>
                <a:latin typeface="Consolas"/>
                <a:ea typeface="Consolas"/>
                <a:cs typeface="Consolas"/>
                <a:sym typeface="Consolas"/>
              </a:rPr>
              <a:t> By</a:t>
            </a:r>
          </a:p>
          <a:p>
            <a:pPr marL="142240" lvl="0" rtl="0">
              <a:spcBef>
                <a:spcPts val="0"/>
              </a:spcBef>
              <a:buNone/>
            </a:pPr>
            <a:endParaRPr sz="2400">
              <a:solidFill>
                <a:srgbClr val="92D050"/>
              </a:solidFill>
              <a:latin typeface="Consolas"/>
              <a:ea typeface="Consolas"/>
              <a:cs typeface="Consolas"/>
              <a:sym typeface="Consolas"/>
            </a:endParaRPr>
          </a:p>
          <a:p>
            <a:pPr marL="142240" lvl="0" rtl="0">
              <a:spcBef>
                <a:spcPts val="0"/>
              </a:spcBef>
              <a:buNone/>
            </a:pPr>
            <a:r>
              <a:rPr lang="zh-TW" sz="2400">
                <a:solidFill>
                  <a:srgbClr val="92D050"/>
                </a:solidFill>
                <a:latin typeface="Consolas"/>
                <a:ea typeface="Consolas"/>
                <a:cs typeface="Consolas"/>
                <a:sym typeface="Consolas"/>
              </a:rPr>
              <a:t># 打開瀏覽器, 視窗最大化, 對目標網址送 request...</a:t>
            </a:r>
          </a:p>
          <a:p>
            <a:pPr marL="142240" lvl="0" rtl="0">
              <a:spcBef>
                <a:spcPts val="0"/>
              </a:spcBef>
              <a:buNone/>
            </a:pPr>
            <a:r>
              <a:rPr lang="zh-TW" sz="2400">
                <a:solidFill>
                  <a:srgbClr val="92D050"/>
                </a:solidFill>
                <a:latin typeface="Consolas"/>
                <a:ea typeface="Consolas"/>
                <a:cs typeface="Consolas"/>
                <a:sym typeface="Consolas"/>
              </a:rPr>
              <a:t># 尋找網頁中所有的 p tag</a:t>
            </a:r>
          </a:p>
          <a:p>
            <a:pPr marL="142240" lvl="0" rtl="0">
              <a:spcBef>
                <a:spcPts val="0"/>
              </a:spcBef>
              <a:buClr>
                <a:schemeClr val="dk1"/>
              </a:buClr>
              <a:buSzPct val="45833"/>
              <a:buFont typeface="Arial"/>
              <a:buNone/>
            </a:pPr>
            <a:r>
              <a:rPr lang="zh-TW" sz="2400">
                <a:solidFill>
                  <a:schemeClr val="lt1"/>
                </a:solidFill>
                <a:latin typeface="Consolas"/>
                <a:ea typeface="Consolas"/>
                <a:cs typeface="Consolas"/>
                <a:sym typeface="Consolas"/>
              </a:rPr>
              <a:t>p = driver.find_elements(By.XPATH, </a:t>
            </a:r>
            <a:r>
              <a:rPr lang="zh-TW" sz="2400">
                <a:solidFill>
                  <a:srgbClr val="F3AB08"/>
                </a:solidFill>
                <a:latin typeface="Consolas"/>
                <a:ea typeface="Consolas"/>
                <a:cs typeface="Consolas"/>
                <a:sym typeface="Consolas"/>
              </a:rPr>
              <a:t>'//p'</a:t>
            </a:r>
            <a:r>
              <a:rPr lang="zh-TW" sz="2400">
                <a:solidFill>
                  <a:schemeClr val="lt1"/>
                </a:solidFill>
                <a:latin typeface="Consolas"/>
                <a:ea typeface="Consolas"/>
                <a:cs typeface="Consolas"/>
                <a:sym typeface="Consolas"/>
              </a:rPr>
              <a:t>)</a:t>
            </a:r>
          </a:p>
        </p:txBody>
      </p:sp>
      <p:sp>
        <p:nvSpPr>
          <p:cNvPr id="1339" name="Shape 1339"/>
          <p:cNvSpPr txBox="1">
            <a:spLocks noGrp="1"/>
          </p:cNvSpPr>
          <p:nvPr>
            <p:ph type="body" idx="1"/>
          </p:nvPr>
        </p:nvSpPr>
        <p:spPr>
          <a:xfrm>
            <a:off x="395525" y="1196975"/>
            <a:ext cx="8424600" cy="1476300"/>
          </a:xfrm>
          <a:prstGeom prst="rect">
            <a:avLst/>
          </a:prstGeom>
        </p:spPr>
        <p:txBody>
          <a:bodyPr lIns="91425" tIns="91425" rIns="91425" bIns="91425" anchor="t" anchorCtr="0">
            <a:noAutofit/>
          </a:bodyPr>
          <a:lstStyle/>
          <a:p>
            <a:pPr marL="685800" indent="-457200">
              <a:spcBef>
                <a:spcPts val="0"/>
              </a:spcBef>
            </a:pPr>
            <a:r>
              <a:rPr lang="zh-TW" dirty="0"/>
              <a:t>透過 By 可以更簡單更換定位方式</a:t>
            </a:r>
          </a:p>
        </p:txBody>
      </p:sp>
    </p:spTree>
    <p:extLst>
      <p:ext uri="{BB962C8B-B14F-4D97-AF65-F5344CB8AC3E}">
        <p14:creationId xmlns:p14="http://schemas.microsoft.com/office/powerpoint/2010/main" val="18672410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Shape 1345"/>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XPath 範例</a:t>
            </a:r>
          </a:p>
        </p:txBody>
      </p:sp>
      <p:sp>
        <p:nvSpPr>
          <p:cNvPr id="1346" name="Shape 1346"/>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zh-TW"/>
              <a:t>217</a:t>
            </a:fld>
            <a:endParaRPr lang="zh-TW"/>
          </a:p>
        </p:txBody>
      </p:sp>
      <p:sp>
        <p:nvSpPr>
          <p:cNvPr id="1347" name="Shape 1347"/>
          <p:cNvSpPr txBox="1">
            <a:spLocks noGrp="1"/>
          </p:cNvSpPr>
          <p:nvPr>
            <p:ph type="body" idx="1"/>
          </p:nvPr>
        </p:nvSpPr>
        <p:spPr>
          <a:xfrm>
            <a:off x="395525" y="1261675"/>
            <a:ext cx="8424600" cy="5059200"/>
          </a:xfrm>
          <a:prstGeom prst="rect">
            <a:avLst/>
          </a:prstGeom>
          <a:solidFill>
            <a:srgbClr val="000000"/>
          </a:solid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142240" lvl="0" rtl="0">
              <a:spcBef>
                <a:spcPts val="0"/>
              </a:spcBef>
              <a:buNone/>
            </a:pPr>
            <a:r>
              <a:rPr lang="zh-TW" sz="2400">
                <a:solidFill>
                  <a:srgbClr val="FF0000"/>
                </a:solidFill>
                <a:latin typeface="Consolas"/>
                <a:ea typeface="Consolas"/>
                <a:cs typeface="Consolas"/>
                <a:sym typeface="Consolas"/>
              </a:rPr>
              <a:t>from</a:t>
            </a:r>
            <a:r>
              <a:rPr lang="zh-TW" sz="2400">
                <a:solidFill>
                  <a:srgbClr val="FFFFFF"/>
                </a:solidFill>
                <a:latin typeface="Consolas"/>
                <a:ea typeface="Consolas"/>
                <a:cs typeface="Consolas"/>
                <a:sym typeface="Consolas"/>
              </a:rPr>
              <a:t> selenium </a:t>
            </a:r>
            <a:r>
              <a:rPr lang="zh-TW" sz="2400">
                <a:solidFill>
                  <a:srgbClr val="FF0000"/>
                </a:solidFill>
                <a:latin typeface="Consolas"/>
                <a:ea typeface="Consolas"/>
                <a:cs typeface="Consolas"/>
                <a:sym typeface="Consolas"/>
              </a:rPr>
              <a:t>import</a:t>
            </a:r>
            <a:r>
              <a:rPr lang="zh-TW" sz="2400">
                <a:solidFill>
                  <a:srgbClr val="FFFFFF"/>
                </a:solidFill>
                <a:latin typeface="Consolas"/>
                <a:ea typeface="Consolas"/>
                <a:cs typeface="Consolas"/>
                <a:sym typeface="Consolas"/>
              </a:rPr>
              <a:t> webdriver</a:t>
            </a:r>
          </a:p>
          <a:p>
            <a:pPr marL="142240" lvl="0" rtl="0">
              <a:spcBef>
                <a:spcPts val="0"/>
              </a:spcBef>
              <a:buClr>
                <a:schemeClr val="dk1"/>
              </a:buClr>
              <a:buSzPct val="45833"/>
              <a:buFont typeface="Arial"/>
              <a:buNone/>
            </a:pPr>
            <a:r>
              <a:rPr lang="zh-TW" sz="2400">
                <a:solidFill>
                  <a:srgbClr val="FF0000"/>
                </a:solidFill>
                <a:latin typeface="Consolas"/>
                <a:ea typeface="Consolas"/>
                <a:cs typeface="Consolas"/>
                <a:sym typeface="Consolas"/>
              </a:rPr>
              <a:t>from</a:t>
            </a:r>
            <a:r>
              <a:rPr lang="zh-TW" sz="2400">
                <a:solidFill>
                  <a:schemeClr val="lt1"/>
                </a:solidFill>
                <a:latin typeface="Consolas"/>
                <a:ea typeface="Consolas"/>
                <a:cs typeface="Consolas"/>
                <a:sym typeface="Consolas"/>
              </a:rPr>
              <a:t> selenium.webdriver.common.by </a:t>
            </a:r>
            <a:r>
              <a:rPr lang="zh-TW" sz="2400">
                <a:solidFill>
                  <a:srgbClr val="FF0000"/>
                </a:solidFill>
                <a:latin typeface="Consolas"/>
                <a:ea typeface="Consolas"/>
                <a:cs typeface="Consolas"/>
                <a:sym typeface="Consolas"/>
              </a:rPr>
              <a:t>import</a:t>
            </a:r>
            <a:r>
              <a:rPr lang="zh-TW" sz="2400">
                <a:solidFill>
                  <a:schemeClr val="lt1"/>
                </a:solidFill>
                <a:latin typeface="Consolas"/>
                <a:ea typeface="Consolas"/>
                <a:cs typeface="Consolas"/>
                <a:sym typeface="Consolas"/>
              </a:rPr>
              <a:t> By</a:t>
            </a:r>
          </a:p>
          <a:p>
            <a:pPr marL="0" lvl="0" indent="0" rtl="0">
              <a:spcBef>
                <a:spcPts val="0"/>
              </a:spcBef>
              <a:buNone/>
            </a:pPr>
            <a:endParaRPr sz="2400">
              <a:solidFill>
                <a:srgbClr val="FFFFFF"/>
              </a:solidFill>
              <a:latin typeface="Consolas"/>
              <a:ea typeface="Consolas"/>
              <a:cs typeface="Consolas"/>
              <a:sym typeface="Consolas"/>
            </a:endParaRPr>
          </a:p>
          <a:p>
            <a:pPr marL="142240" lvl="0" rtl="0">
              <a:spcBef>
                <a:spcPts val="0"/>
              </a:spcBef>
              <a:buNone/>
            </a:pPr>
            <a:r>
              <a:rPr lang="zh-TW" sz="2400">
                <a:solidFill>
                  <a:srgbClr val="92D050"/>
                </a:solidFill>
                <a:latin typeface="Consolas"/>
                <a:ea typeface="Consolas"/>
                <a:cs typeface="Consolas"/>
                <a:sym typeface="Consolas"/>
              </a:rPr>
              <a:t># 尋找任何一個 id = 'first' 的 tag</a:t>
            </a:r>
          </a:p>
          <a:p>
            <a:pPr marL="142240" lvl="0" rtl="0">
              <a:spcBef>
                <a:spcPts val="0"/>
              </a:spcBef>
              <a:buNone/>
            </a:pPr>
            <a:r>
              <a:rPr lang="zh-TW" sz="2400">
                <a:solidFill>
                  <a:srgbClr val="FFFFFF"/>
                </a:solidFill>
                <a:latin typeface="Consolas"/>
                <a:ea typeface="Consolas"/>
                <a:cs typeface="Consolas"/>
                <a:sym typeface="Consolas"/>
              </a:rPr>
              <a:t>h2 = driver.find_element(By.XPATH, </a:t>
            </a:r>
            <a:r>
              <a:rPr lang="zh-TW" sz="2400">
                <a:solidFill>
                  <a:srgbClr val="F3AB08"/>
                </a:solidFill>
                <a:latin typeface="Consolas"/>
                <a:ea typeface="Consolas"/>
                <a:cs typeface="Consolas"/>
                <a:sym typeface="Consolas"/>
              </a:rPr>
              <a:t>'//*[@id="first"]'</a:t>
            </a:r>
            <a:r>
              <a:rPr lang="zh-TW" sz="2400">
                <a:solidFill>
                  <a:srgbClr val="FFFFFF"/>
                </a:solidFill>
                <a:latin typeface="Consolas"/>
                <a:ea typeface="Consolas"/>
                <a:cs typeface="Consolas"/>
                <a:sym typeface="Consolas"/>
              </a:rPr>
              <a:t>)</a:t>
            </a:r>
          </a:p>
          <a:p>
            <a:pPr marL="142240" lvl="0" rtl="0">
              <a:spcBef>
                <a:spcPts val="0"/>
              </a:spcBef>
              <a:buNone/>
            </a:pPr>
            <a:endParaRPr sz="2400">
              <a:solidFill>
                <a:srgbClr val="92D050"/>
              </a:solidFill>
              <a:latin typeface="Consolas"/>
              <a:ea typeface="Consolas"/>
              <a:cs typeface="Consolas"/>
              <a:sym typeface="Consolas"/>
            </a:endParaRPr>
          </a:p>
          <a:p>
            <a:pPr marL="142240" lvl="0" rtl="0">
              <a:spcBef>
                <a:spcPts val="0"/>
              </a:spcBef>
              <a:buNone/>
            </a:pPr>
            <a:r>
              <a:rPr lang="zh-TW" sz="2400">
                <a:solidFill>
                  <a:srgbClr val="92D050"/>
                </a:solidFill>
                <a:latin typeface="Consolas"/>
                <a:ea typeface="Consolas"/>
                <a:cs typeface="Consolas"/>
                <a:sym typeface="Consolas"/>
              </a:rPr>
              <a:t># 尋找網頁中 id = 'second' 或 'third' 的 h2 tag</a:t>
            </a:r>
          </a:p>
          <a:p>
            <a:pPr marL="142240" lvl="0" rtl="0">
              <a:spcBef>
                <a:spcPts val="0"/>
              </a:spcBef>
              <a:buNone/>
            </a:pPr>
            <a:r>
              <a:rPr lang="zh-TW" sz="2400">
                <a:solidFill>
                  <a:schemeClr val="lt1"/>
                </a:solidFill>
                <a:latin typeface="Consolas"/>
                <a:ea typeface="Consolas"/>
                <a:cs typeface="Consolas"/>
                <a:sym typeface="Consolas"/>
              </a:rPr>
              <a:t>p = driver.find_elements(By.XPATH,</a:t>
            </a:r>
          </a:p>
          <a:p>
            <a:pPr marL="142240" lvl="0" indent="314960" rtl="0">
              <a:spcBef>
                <a:spcPts val="0"/>
              </a:spcBef>
              <a:buNone/>
            </a:pPr>
            <a:r>
              <a:rPr lang="zh-TW" sz="2400">
                <a:solidFill>
                  <a:srgbClr val="F3AB08"/>
                </a:solidFill>
                <a:latin typeface="Consolas"/>
                <a:ea typeface="Consolas"/>
                <a:cs typeface="Consolas"/>
                <a:sym typeface="Consolas"/>
              </a:rPr>
              <a:t>'//h2[@id="second"] | //h2[@id="third"]'</a:t>
            </a:r>
            <a:r>
              <a:rPr lang="zh-TW" sz="2400">
                <a:solidFill>
                  <a:schemeClr val="lt1"/>
                </a:solidFill>
                <a:latin typeface="Consolas"/>
                <a:ea typeface="Consolas"/>
                <a:cs typeface="Consolas"/>
                <a:sym typeface="Consolas"/>
              </a:rPr>
              <a:t>)</a:t>
            </a:r>
          </a:p>
        </p:txBody>
      </p:sp>
    </p:spTree>
    <p:extLst>
      <p:ext uri="{BB962C8B-B14F-4D97-AF65-F5344CB8AC3E}">
        <p14:creationId xmlns:p14="http://schemas.microsoft.com/office/powerpoint/2010/main" val="32319921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Shape 1353"/>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XPath helper</a:t>
            </a:r>
          </a:p>
        </p:txBody>
      </p:sp>
      <p:sp>
        <p:nvSpPr>
          <p:cNvPr id="1354" name="Shape 1354"/>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Chrome extension (</a:t>
            </a:r>
            <a:r>
              <a:rPr lang="zh-TW" u="sng" dirty="0">
                <a:solidFill>
                  <a:schemeClr val="hlink"/>
                </a:solidFill>
                <a:hlinkClick r:id="rId3"/>
              </a:rPr>
              <a:t>XPath helper</a:t>
            </a:r>
            <a:r>
              <a:rPr lang="zh-TW" dirty="0"/>
              <a:t>) </a:t>
            </a:r>
          </a:p>
        </p:txBody>
      </p:sp>
      <p:sp>
        <p:nvSpPr>
          <p:cNvPr id="1355" name="Shape 1355"/>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218</a:t>
            </a:fld>
            <a:endParaRPr lang="zh-TW"/>
          </a:p>
        </p:txBody>
      </p:sp>
      <p:pic>
        <p:nvPicPr>
          <p:cNvPr id="1356" name="Shape 1356"/>
          <p:cNvPicPr preferRelativeResize="0"/>
          <p:nvPr/>
        </p:nvPicPr>
        <p:blipFill>
          <a:blip r:embed="rId4">
            <a:alphaModFix/>
          </a:blip>
          <a:stretch>
            <a:fillRect/>
          </a:stretch>
        </p:blipFill>
        <p:spPr>
          <a:xfrm>
            <a:off x="0" y="1978884"/>
            <a:ext cx="9143998" cy="4271829"/>
          </a:xfrm>
          <a:prstGeom prst="rect">
            <a:avLst/>
          </a:prstGeom>
          <a:noFill/>
          <a:ln>
            <a:noFill/>
          </a:ln>
        </p:spPr>
      </p:pic>
    </p:spTree>
    <p:extLst>
      <p:ext uri="{BB962C8B-B14F-4D97-AF65-F5344CB8AC3E}">
        <p14:creationId xmlns:p14="http://schemas.microsoft.com/office/powerpoint/2010/main" val="4402050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Shape 1362"/>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rtl="0">
              <a:spcBef>
                <a:spcPts val="0"/>
              </a:spcBef>
              <a:buNone/>
            </a:pPr>
            <a:r>
              <a:rPr lang="zh-TW"/>
              <a:t>透過開發者工具取得 XPath</a:t>
            </a:r>
          </a:p>
        </p:txBody>
      </p:sp>
      <p:sp>
        <p:nvSpPr>
          <p:cNvPr id="1363" name="Shape 1363"/>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0" rtl="0">
              <a:spcBef>
                <a:spcPts val="0"/>
              </a:spcBef>
              <a:buNone/>
            </a:pPr>
            <a:endParaRPr/>
          </a:p>
        </p:txBody>
      </p:sp>
      <p:sp>
        <p:nvSpPr>
          <p:cNvPr id="1364" name="Shape 1364"/>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219</a:t>
            </a:fld>
            <a:endParaRPr lang="zh-TW"/>
          </a:p>
        </p:txBody>
      </p:sp>
      <p:pic>
        <p:nvPicPr>
          <p:cNvPr id="1365" name="Shape 1365" descr="Screenshot from 2017-08-06 13-50-36.png"/>
          <p:cNvPicPr preferRelativeResize="0"/>
          <p:nvPr/>
        </p:nvPicPr>
        <p:blipFill>
          <a:blip r:embed="rId3">
            <a:alphaModFix/>
          </a:blip>
          <a:stretch>
            <a:fillRect/>
          </a:stretch>
        </p:blipFill>
        <p:spPr>
          <a:xfrm>
            <a:off x="1800727" y="1118412"/>
            <a:ext cx="5614197" cy="5413425"/>
          </a:xfrm>
          <a:prstGeom prst="rect">
            <a:avLst/>
          </a:prstGeom>
          <a:noFill/>
          <a:ln>
            <a:noFill/>
          </a:ln>
        </p:spPr>
      </p:pic>
    </p:spTree>
    <p:extLst>
      <p:ext uri="{BB962C8B-B14F-4D97-AF65-F5344CB8AC3E}">
        <p14:creationId xmlns:p14="http://schemas.microsoft.com/office/powerpoint/2010/main" val="3216177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與 </a:t>
            </a:r>
            <a:r>
              <a:rPr lang="en-US" altLang="zh-TW" dirty="0"/>
              <a:t>HTML</a:t>
            </a:r>
            <a:r>
              <a:rPr lang="zh-TW" altLang="en-US" dirty="0"/>
              <a:t> 的初次見面 </a:t>
            </a:r>
            <a:r>
              <a:rPr lang="en-US" altLang="zh-TW" dirty="0"/>
              <a:t>(3/3)</a:t>
            </a:r>
            <a:endParaRPr lang="zh-TW" altLang="en-US" dirty="0"/>
          </a:p>
        </p:txBody>
      </p:sp>
      <p:sp>
        <p:nvSpPr>
          <p:cNvPr id="6" name="內容版面配置區 5"/>
          <p:cNvSpPr>
            <a:spLocks noGrp="1"/>
          </p:cNvSpPr>
          <p:nvPr>
            <p:ph idx="1"/>
          </p:nvPr>
        </p:nvSpPr>
        <p:spPr>
          <a:xfrm>
            <a:off x="395536" y="1268760"/>
            <a:ext cx="8424614" cy="3888432"/>
          </a:xfrm>
        </p:spPr>
        <p:txBody>
          <a:bodyPr/>
          <a:lstStyle/>
          <a:p>
            <a:r>
              <a:rPr lang="en-US" altLang="zh-TW" b="1" dirty="0"/>
              <a:t>Step 3. </a:t>
            </a:r>
            <a:r>
              <a:rPr lang="zh-TW" altLang="en-US" dirty="0"/>
              <a:t>用文字編輯器 </a:t>
            </a:r>
            <a:r>
              <a:rPr lang="en-US" altLang="zh-TW" dirty="0"/>
              <a:t>(sublime text,</a:t>
            </a:r>
            <a:r>
              <a:rPr lang="zh-TW" altLang="en-US" dirty="0"/>
              <a:t> </a:t>
            </a:r>
            <a:r>
              <a:rPr lang="en-US" altLang="zh-TW" dirty="0"/>
              <a:t>notepad…) </a:t>
            </a:r>
            <a:r>
              <a:rPr lang="zh-TW" altLang="en-US" dirty="0"/>
              <a:t>打開 </a:t>
            </a:r>
            <a:r>
              <a:rPr lang="en-US" altLang="zh-TW" dirty="0"/>
              <a:t>example_page.html</a:t>
            </a:r>
            <a:r>
              <a:rPr lang="zh-TW" altLang="en-US" dirty="0"/>
              <a:t> 後</a:t>
            </a:r>
            <a:endParaRPr lang="en-US" altLang="zh-TW" dirty="0"/>
          </a:p>
          <a:p>
            <a:pPr marL="914400" lvl="1" indent="-457200">
              <a:buFont typeface="+mj-lt"/>
              <a:buAutoNum type="arabicPeriod"/>
            </a:pPr>
            <a:r>
              <a:rPr lang="zh-TW" altLang="en-US" dirty="0"/>
              <a:t>在 </a:t>
            </a:r>
            <a:r>
              <a:rPr lang="en-US" altLang="zh-TW" dirty="0"/>
              <a:t>h3</a:t>
            </a:r>
            <a:r>
              <a:rPr lang="zh-TW" altLang="en-US" dirty="0"/>
              <a:t> 標籤的下一行加入 </a:t>
            </a:r>
            <a:r>
              <a:rPr lang="en-US" altLang="zh-TW" b="1" dirty="0">
                <a:solidFill>
                  <a:srgbClr val="0070C0"/>
                </a:solidFill>
              </a:rPr>
              <a:t>&lt;h4&gt;</a:t>
            </a:r>
            <a:r>
              <a:rPr lang="zh-TW" altLang="en-US" b="1" dirty="0">
                <a:solidFill>
                  <a:srgbClr val="0070C0"/>
                </a:solidFill>
              </a:rPr>
              <a:t>我是 </a:t>
            </a:r>
            <a:r>
              <a:rPr lang="en-US" altLang="zh-TW" b="1" dirty="0">
                <a:solidFill>
                  <a:srgbClr val="0070C0"/>
                </a:solidFill>
              </a:rPr>
              <a:t>h4&lt;/h4&gt;</a:t>
            </a:r>
          </a:p>
          <a:p>
            <a:pPr marL="914400" lvl="1" indent="-457200">
              <a:buFont typeface="+mj-lt"/>
              <a:buAutoNum type="arabicPeriod"/>
            </a:pPr>
            <a:r>
              <a:rPr lang="zh-TW" altLang="en-US" dirty="0"/>
              <a:t>將 </a:t>
            </a:r>
            <a:r>
              <a:rPr lang="en-US" altLang="zh-TW" dirty="0"/>
              <a:t>p</a:t>
            </a:r>
            <a:r>
              <a:rPr lang="zh-TW" altLang="en-US" dirty="0"/>
              <a:t> 標籤，屬性 </a:t>
            </a:r>
            <a:r>
              <a:rPr lang="en-US" altLang="zh-TW" dirty="0"/>
              <a:t>title</a:t>
            </a:r>
            <a:r>
              <a:rPr lang="zh-TW" altLang="en-US" dirty="0"/>
              <a:t> </a:t>
            </a:r>
            <a:r>
              <a:rPr lang="en-US" altLang="zh-TW" dirty="0"/>
              <a:t>=</a:t>
            </a:r>
            <a:r>
              <a:rPr lang="zh-TW" altLang="en-US" dirty="0"/>
              <a:t> </a:t>
            </a:r>
            <a:r>
              <a:rPr lang="en-US" altLang="zh-TW" dirty="0" smtClean="0">
                <a:latin typeface="Times New Roman" panose="02020603050405020304" pitchFamily="18" charset="0"/>
                <a:cs typeface="Times New Roman" panose="02020603050405020304" pitchFamily="18" charset="0"/>
              </a:rPr>
              <a:t>"</a:t>
            </a:r>
            <a:r>
              <a:rPr lang="en-US" altLang="zh-TW" dirty="0" err="1" smtClean="0"/>
              <a:t>i</a:t>
            </a:r>
            <a:r>
              <a:rPr lang="en-US" altLang="zh-TW" dirty="0" smtClean="0"/>
              <a:t>-am-title</a:t>
            </a:r>
            <a:r>
              <a:rPr lang="en-US" altLang="zh-TW" dirty="0" smtClean="0">
                <a:latin typeface="Times New Roman" panose="02020603050405020304" pitchFamily="18" charset="0"/>
                <a:cs typeface="Times New Roman" panose="02020603050405020304" pitchFamily="18" charset="0"/>
              </a:rPr>
              <a:t>"</a:t>
            </a:r>
            <a:r>
              <a:rPr lang="zh-TW" altLang="en-US" dirty="0" smtClean="0"/>
              <a:t> </a:t>
            </a:r>
            <a:r>
              <a:rPr lang="zh-TW" altLang="en-US" dirty="0"/>
              <a:t>的值改成 </a:t>
            </a:r>
            <a:r>
              <a:rPr lang="en-US" altLang="zh-TW" b="1" dirty="0" smtClean="0">
                <a:solidFill>
                  <a:srgbClr val="0070C0"/>
                </a:solidFill>
                <a:latin typeface="Times New Roman" panose="02020603050405020304" pitchFamily="18" charset="0"/>
                <a:cs typeface="Times New Roman" panose="02020603050405020304" pitchFamily="18" charset="0"/>
              </a:rPr>
              <a:t>"</a:t>
            </a:r>
            <a:r>
              <a:rPr lang="en-US" altLang="zh-TW" b="1" dirty="0" err="1" smtClean="0">
                <a:solidFill>
                  <a:srgbClr val="0070C0"/>
                </a:solidFill>
              </a:rPr>
              <a:t>i</a:t>
            </a:r>
            <a:r>
              <a:rPr lang="en-US" altLang="zh-TW" b="1" dirty="0" smtClean="0">
                <a:solidFill>
                  <a:srgbClr val="0070C0"/>
                </a:solidFill>
              </a:rPr>
              <a:t>-am-new-title</a:t>
            </a:r>
            <a:r>
              <a:rPr lang="en-US" altLang="zh-TW" b="1" dirty="0" smtClean="0">
                <a:solidFill>
                  <a:srgbClr val="0070C0"/>
                </a:solidFill>
                <a:latin typeface="Times New Roman" panose="02020603050405020304" pitchFamily="18" charset="0"/>
                <a:cs typeface="Times New Roman" panose="02020603050405020304" pitchFamily="18" charset="0"/>
              </a:rPr>
              <a:t>"</a:t>
            </a:r>
            <a:r>
              <a:rPr lang="zh-TW" altLang="en-US" dirty="0" smtClean="0"/>
              <a:t>，</a:t>
            </a:r>
            <a:r>
              <a:rPr lang="zh-TW" altLang="en-US" dirty="0"/>
              <a:t>存檔後將滑鼠移到 </a:t>
            </a:r>
            <a:r>
              <a:rPr lang="en-US" altLang="zh-TW" dirty="0">
                <a:latin typeface="Times New Roman" panose="02020603050405020304" pitchFamily="18" charset="0"/>
                <a:cs typeface="Times New Roman" panose="02020603050405020304" pitchFamily="18" charset="0"/>
              </a:rPr>
              <a:t>"</a:t>
            </a:r>
            <a:r>
              <a:rPr lang="zh-TW" altLang="en-US" dirty="0" smtClean="0"/>
              <a:t>這</a:t>
            </a:r>
            <a:r>
              <a:rPr lang="zh-TW" altLang="en-US" dirty="0"/>
              <a:t>是 </a:t>
            </a:r>
            <a:r>
              <a:rPr lang="en-US" altLang="zh-TW" dirty="0"/>
              <a:t>p</a:t>
            </a:r>
            <a:r>
              <a:rPr lang="zh-TW" altLang="en-US" dirty="0"/>
              <a:t> 標籤的</a:t>
            </a:r>
            <a:r>
              <a:rPr lang="zh-TW" altLang="en-US" dirty="0" smtClean="0"/>
              <a:t>內容</a:t>
            </a:r>
            <a:r>
              <a:rPr lang="en-US" altLang="zh-TW" dirty="0">
                <a:latin typeface="Times New Roman" panose="02020603050405020304" pitchFamily="18" charset="0"/>
                <a:cs typeface="Times New Roman" panose="02020603050405020304" pitchFamily="18" charset="0"/>
              </a:rPr>
              <a:t>"</a:t>
            </a:r>
            <a:r>
              <a:rPr lang="zh-TW" altLang="en-US" dirty="0" smtClean="0"/>
              <a:t>上看</a:t>
            </a:r>
            <a:r>
              <a:rPr lang="zh-TW" altLang="en-US" dirty="0"/>
              <a:t>看</a:t>
            </a:r>
            <a:endParaRPr lang="en-US" altLang="zh-TW" dirty="0"/>
          </a:p>
          <a:p>
            <a:pPr marL="914400" lvl="1" indent="-457200">
              <a:buFont typeface="+mj-lt"/>
              <a:buAutoNum type="arabicPeriod"/>
            </a:pPr>
            <a:r>
              <a:rPr lang="zh-TW" altLang="en-US" dirty="0"/>
              <a:t>將 </a:t>
            </a:r>
            <a:r>
              <a:rPr lang="en-US" altLang="zh-TW" dirty="0">
                <a:latin typeface="Times New Roman" panose="02020603050405020304" pitchFamily="18" charset="0"/>
                <a:cs typeface="Times New Roman" panose="02020603050405020304" pitchFamily="18" charset="0"/>
              </a:rPr>
              <a:t>"</a:t>
            </a:r>
            <a:r>
              <a:rPr lang="zh-TW" altLang="en-US" dirty="0" smtClean="0"/>
              <a:t>列 </a:t>
            </a:r>
            <a:r>
              <a:rPr lang="en-US" altLang="zh-TW" dirty="0"/>
              <a:t>2</a:t>
            </a:r>
            <a:r>
              <a:rPr lang="zh-TW" altLang="en-US" dirty="0"/>
              <a:t> 欄 </a:t>
            </a:r>
            <a:r>
              <a:rPr lang="en-US" altLang="zh-TW" dirty="0" smtClean="0"/>
              <a:t>3</a:t>
            </a:r>
            <a:r>
              <a:rPr lang="en-US" altLang="zh-TW" dirty="0" smtClean="0">
                <a:latin typeface="Times New Roman" panose="02020603050405020304" pitchFamily="18" charset="0"/>
                <a:cs typeface="Times New Roman" panose="02020603050405020304" pitchFamily="18" charset="0"/>
              </a:rPr>
              <a:t>"</a:t>
            </a:r>
            <a:r>
              <a:rPr lang="zh-TW" altLang="en-US" dirty="0" smtClean="0">
                <a:latin typeface="Times New Roman" panose="02020603050405020304" pitchFamily="18" charset="0"/>
                <a:cs typeface="Times New Roman" panose="02020603050405020304" pitchFamily="18" charset="0"/>
              </a:rPr>
              <a:t> </a:t>
            </a:r>
            <a:r>
              <a:rPr lang="zh-TW" altLang="en-US" dirty="0"/>
              <a:t>的 </a:t>
            </a:r>
            <a:r>
              <a:rPr lang="en-US" altLang="zh-TW" dirty="0"/>
              <a:t>a</a:t>
            </a:r>
            <a:r>
              <a:rPr lang="zh-TW" altLang="en-US" dirty="0"/>
              <a:t> 標籤，屬性 </a:t>
            </a:r>
            <a:r>
              <a:rPr lang="en-US" altLang="zh-TW" dirty="0" err="1"/>
              <a:t>href</a:t>
            </a:r>
            <a:r>
              <a:rPr lang="en-US" altLang="zh-TW" dirty="0"/>
              <a:t> </a:t>
            </a:r>
            <a:r>
              <a:rPr lang="zh-TW" altLang="en-US" dirty="0"/>
              <a:t>的值改成 </a:t>
            </a:r>
            <a:r>
              <a:rPr lang="en-US" altLang="zh-TW" b="1" dirty="0">
                <a:solidFill>
                  <a:srgbClr val="0070C0"/>
                </a:solidFill>
              </a:rPr>
              <a:t>"http://www.google.com.tw"</a:t>
            </a:r>
          </a:p>
          <a:p>
            <a:pPr lvl="1"/>
            <a:endParaRPr lang="en-US" altLang="zh-TW" dirty="0"/>
          </a:p>
          <a:p>
            <a:pPr marL="0" indent="0">
              <a:buNone/>
            </a:pPr>
            <a:endParaRPr lang="en-US" altLang="zh-TW" dirty="0"/>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22</a:t>
            </a:fld>
            <a:endParaRPr lang="en-US" altLang="zh-TW" dirty="0"/>
          </a:p>
        </p:txBody>
      </p:sp>
      <p:pic>
        <p:nvPicPr>
          <p:cNvPr id="7" name="圖片 6" descr="畫面剪輯"/>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7825805" y="147255"/>
            <a:ext cx="1112389" cy="9393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09587499"/>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Shape 1371"/>
          <p:cNvSpPr txBox="1">
            <a:spLocks noGrp="1"/>
          </p:cNvSpPr>
          <p:nvPr>
            <p:ph type="title"/>
          </p:nvPr>
        </p:nvSpPr>
        <p:spPr>
          <a:xfrm>
            <a:off x="539552" y="185367"/>
            <a:ext cx="8424936" cy="719100"/>
          </a:xfrm>
          <a:prstGeom prst="rect">
            <a:avLst/>
          </a:prstGeom>
        </p:spPr>
        <p:txBody>
          <a:bodyPr lIns="91425" tIns="91425" rIns="91425" bIns="91425" anchor="ctr" anchorCtr="0">
            <a:noAutofit/>
          </a:bodyPr>
          <a:lstStyle/>
          <a:p>
            <a:pPr lvl="0" rtl="0">
              <a:spcBef>
                <a:spcPts val="0"/>
              </a:spcBef>
              <a:buNone/>
            </a:pPr>
            <a:r>
              <a:rPr lang="zh-TW" dirty="0"/>
              <a:t>練習 </a:t>
            </a:r>
            <a:r>
              <a:rPr lang="en-US" altLang="zh-TW" dirty="0"/>
              <a:t>0</a:t>
            </a:r>
            <a:r>
              <a:rPr lang="zh-TW" dirty="0"/>
              <a:t>8: 透過 XPath 做動態爬蟲 (10 mins)</a:t>
            </a:r>
          </a:p>
        </p:txBody>
      </p:sp>
      <p:sp>
        <p:nvSpPr>
          <p:cNvPr id="1372" name="Shape 1372"/>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0" lvl="0" indent="-69850" rtl="0">
              <a:spcBef>
                <a:spcPts val="0"/>
              </a:spcBef>
              <a:buClr>
                <a:srgbClr val="000000"/>
              </a:buClr>
              <a:buSzPct val="39285"/>
              <a:buFont typeface="Arial"/>
              <a:buNone/>
            </a:pPr>
            <a:r>
              <a:rPr lang="zh-TW" dirty="0"/>
              <a:t>目標程式：0</a:t>
            </a:r>
            <a:r>
              <a:rPr lang="en-US" altLang="zh-TW" dirty="0"/>
              <a:t>8</a:t>
            </a:r>
            <a:r>
              <a:rPr lang="zh-TW" dirty="0"/>
              <a:t>_crawling_pchome_selenium.py</a:t>
            </a:r>
          </a:p>
          <a:p>
            <a:pPr marL="0" lvl="0" indent="-69850" rtl="0">
              <a:spcBef>
                <a:spcPts val="0"/>
              </a:spcBef>
              <a:buClr>
                <a:srgbClr val="000000"/>
              </a:buClr>
              <a:buSzPct val="39285"/>
              <a:buFont typeface="Arial"/>
              <a:buNone/>
            </a:pPr>
            <a:r>
              <a:rPr lang="zh-TW" dirty="0"/>
              <a:t>目標網站：</a:t>
            </a:r>
            <a:r>
              <a:rPr lang="zh-TW" u="sng" dirty="0">
                <a:solidFill>
                  <a:schemeClr val="hlink"/>
                </a:solidFill>
                <a:hlinkClick r:id="rId3"/>
              </a:rPr>
              <a:t>http://24h.pchome.com.tw/region/DHBE</a:t>
            </a:r>
          </a:p>
          <a:p>
            <a:pPr marL="0" lvl="0" indent="-69850" rtl="0">
              <a:spcBef>
                <a:spcPts val="0"/>
              </a:spcBef>
              <a:buClr>
                <a:srgbClr val="000000"/>
              </a:buClr>
              <a:buSzPct val="39285"/>
              <a:buFont typeface="Arial"/>
              <a:buNone/>
            </a:pPr>
            <a:r>
              <a:rPr lang="zh-TW" dirty="0"/>
              <a:t>目標：取得頁面上調列商品的名稱與價格 (30 項)</a:t>
            </a:r>
          </a:p>
        </p:txBody>
      </p:sp>
      <p:sp>
        <p:nvSpPr>
          <p:cNvPr id="1373" name="Shape 1373"/>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ltLang="zh-TW"/>
              <a:t>220</a:t>
            </a:fld>
            <a:endParaRPr lang="zh-TW"/>
          </a:p>
        </p:txBody>
      </p:sp>
      <p:pic>
        <p:nvPicPr>
          <p:cNvPr id="1374" name="Shape 1374"/>
          <p:cNvPicPr preferRelativeResize="0"/>
          <p:nvPr/>
        </p:nvPicPr>
        <p:blipFill rotWithShape="1">
          <a:blip r:embed="rId4">
            <a:alphaModFix/>
          </a:blip>
          <a:srcRect t="5704"/>
          <a:stretch/>
        </p:blipFill>
        <p:spPr>
          <a:xfrm>
            <a:off x="2126462" y="2936050"/>
            <a:ext cx="4891075" cy="3331949"/>
          </a:xfrm>
          <a:prstGeom prst="rect">
            <a:avLst/>
          </a:prstGeom>
          <a:noFill/>
          <a:ln>
            <a:noFill/>
          </a:ln>
        </p:spPr>
      </p:pic>
    </p:spTree>
    <p:extLst>
      <p:ext uri="{BB962C8B-B14F-4D97-AF65-F5344CB8AC3E}">
        <p14:creationId xmlns:p14="http://schemas.microsoft.com/office/powerpoint/2010/main" val="41541745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Shape 1380"/>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Summary</a:t>
            </a:r>
          </a:p>
        </p:txBody>
      </p:sp>
      <p:sp>
        <p:nvSpPr>
          <p:cNvPr id="1381" name="Shape 1381"/>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現代網站爬蟲衍生的問題</a:t>
            </a:r>
          </a:p>
          <a:p>
            <a:pPr marL="1028700" lvl="1" indent="-342900">
              <a:spcBef>
                <a:spcPts val="0"/>
              </a:spcBef>
            </a:pPr>
            <a:r>
              <a:rPr lang="zh-TW" dirty="0"/>
              <a:t>過濾非必要的 href </a:t>
            </a:r>
          </a:p>
          <a:p>
            <a:pPr marL="1028700" lvl="1" indent="-342900">
              <a:spcBef>
                <a:spcPts val="0"/>
              </a:spcBef>
            </a:pPr>
            <a:r>
              <a:rPr lang="zh-TW" dirty="0"/>
              <a:t>解析網域判斷是否要存取該網頁</a:t>
            </a:r>
          </a:p>
          <a:p>
            <a:pPr marL="685800" indent="-457200">
              <a:spcBef>
                <a:spcPts val="0"/>
              </a:spcBef>
            </a:pPr>
            <a:r>
              <a:rPr lang="zh-TW" dirty="0"/>
              <a:t>動態網頁</a:t>
            </a:r>
          </a:p>
          <a:p>
            <a:pPr marL="1028700" lvl="1" indent="-342900">
              <a:spcBef>
                <a:spcPts val="0"/>
              </a:spcBef>
            </a:pPr>
            <a:r>
              <a:rPr lang="zh-TW" dirty="0"/>
              <a:t>透過 Selenium 取得程式改變後的網頁結構</a:t>
            </a:r>
          </a:p>
          <a:p>
            <a:pPr marL="1028700" lvl="1" indent="-342900">
              <a:spcBef>
                <a:spcPts val="0"/>
              </a:spcBef>
            </a:pPr>
            <a:r>
              <a:rPr lang="zh-TW" dirty="0"/>
              <a:t>透過 XPath 定位 tag</a:t>
            </a:r>
          </a:p>
        </p:txBody>
      </p:sp>
      <p:sp>
        <p:nvSpPr>
          <p:cNvPr id="1382" name="Shape 1382"/>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221</a:t>
            </a:fld>
            <a:endParaRPr lang="zh-TW"/>
          </a:p>
        </p:txBody>
      </p:sp>
    </p:spTree>
    <p:extLst>
      <p:ext uri="{BB962C8B-B14F-4D97-AF65-F5344CB8AC3E}">
        <p14:creationId xmlns:p14="http://schemas.microsoft.com/office/powerpoint/2010/main" val="323835401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Shape 1388"/>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爬蟲不一定要爬網頁</a:t>
            </a:r>
          </a:p>
        </p:txBody>
      </p:sp>
      <p:sp>
        <p:nvSpPr>
          <p:cNvPr id="1389" name="Shape 1389"/>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dirty="0"/>
              <a:t>有 API (Application Programming Interface) 的話就透過 API 做爬蟲 (e.g. </a:t>
            </a:r>
            <a:r>
              <a:rPr lang="zh-TW" u="sng" dirty="0">
                <a:solidFill>
                  <a:schemeClr val="hlink"/>
                </a:solidFill>
                <a:hlinkClick r:id="rId3"/>
              </a:rPr>
              <a:t>Facebook Graph API</a:t>
            </a:r>
            <a:r>
              <a:rPr lang="zh-TW" dirty="0"/>
              <a:t>)</a:t>
            </a:r>
          </a:p>
        </p:txBody>
      </p:sp>
      <p:sp>
        <p:nvSpPr>
          <p:cNvPr id="1390" name="Shape 1390"/>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222</a:t>
            </a:fld>
            <a:endParaRPr lang="zh-TW"/>
          </a:p>
        </p:txBody>
      </p:sp>
      <p:grpSp>
        <p:nvGrpSpPr>
          <p:cNvPr id="1391" name="Shape 1391"/>
          <p:cNvGrpSpPr/>
          <p:nvPr/>
        </p:nvGrpSpPr>
        <p:grpSpPr>
          <a:xfrm>
            <a:off x="0" y="2656672"/>
            <a:ext cx="9143998" cy="3479255"/>
            <a:chOff x="0" y="2656672"/>
            <a:chExt cx="9143998" cy="3479255"/>
          </a:xfrm>
        </p:grpSpPr>
        <p:pic>
          <p:nvPicPr>
            <p:cNvPr id="1392" name="Shape 1392"/>
            <p:cNvPicPr preferRelativeResize="0"/>
            <p:nvPr/>
          </p:nvPicPr>
          <p:blipFill>
            <a:blip r:embed="rId4">
              <a:alphaModFix/>
            </a:blip>
            <a:stretch>
              <a:fillRect/>
            </a:stretch>
          </p:blipFill>
          <p:spPr>
            <a:xfrm>
              <a:off x="0" y="2656672"/>
              <a:ext cx="9143998" cy="3479255"/>
            </a:xfrm>
            <a:prstGeom prst="rect">
              <a:avLst/>
            </a:prstGeom>
            <a:noFill/>
            <a:ln>
              <a:noFill/>
            </a:ln>
          </p:spPr>
        </p:pic>
        <p:sp>
          <p:nvSpPr>
            <p:cNvPr id="1393" name="Shape 1393"/>
            <p:cNvSpPr/>
            <p:nvPr/>
          </p:nvSpPr>
          <p:spPr>
            <a:xfrm>
              <a:off x="1388250" y="3461400"/>
              <a:ext cx="6126900" cy="2406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338090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Shape 1399"/>
          <p:cNvSpPr txBox="1">
            <a:spLocks noGrp="1"/>
          </p:cNvSpPr>
          <p:nvPr>
            <p:ph type="title"/>
          </p:nvPr>
        </p:nvSpPr>
        <p:spPr>
          <a:xfrm>
            <a:off x="539552" y="185367"/>
            <a:ext cx="8280600" cy="719100"/>
          </a:xfrm>
          <a:prstGeom prst="rect">
            <a:avLst/>
          </a:prstGeom>
        </p:spPr>
        <p:txBody>
          <a:bodyPr lIns="91425" tIns="91425" rIns="91425" bIns="91425" anchor="ctr" anchorCtr="0">
            <a:noAutofit/>
          </a:bodyPr>
          <a:lstStyle/>
          <a:p>
            <a:pPr lvl="0">
              <a:spcBef>
                <a:spcPts val="0"/>
              </a:spcBef>
              <a:buNone/>
            </a:pPr>
            <a:r>
              <a:rPr lang="zh-TW"/>
              <a:t>Reference</a:t>
            </a:r>
          </a:p>
        </p:txBody>
      </p:sp>
      <p:sp>
        <p:nvSpPr>
          <p:cNvPr id="1400" name="Shape 1400"/>
          <p:cNvSpPr txBox="1">
            <a:spLocks noGrp="1"/>
          </p:cNvSpPr>
          <p:nvPr>
            <p:ph type="body" idx="1"/>
          </p:nvPr>
        </p:nvSpPr>
        <p:spPr>
          <a:xfrm>
            <a:off x="395536" y="1196975"/>
            <a:ext cx="8424600" cy="5256300"/>
          </a:xfrm>
          <a:prstGeom prst="rect">
            <a:avLst/>
          </a:prstGeom>
        </p:spPr>
        <p:txBody>
          <a:bodyPr lIns="91425" tIns="91425" rIns="91425" bIns="91425" anchor="t" anchorCtr="0">
            <a:noAutofit/>
          </a:bodyPr>
          <a:lstStyle/>
          <a:p>
            <a:pPr marL="685800" indent="-457200">
              <a:spcBef>
                <a:spcPts val="0"/>
              </a:spcBef>
            </a:pPr>
            <a:r>
              <a:rPr lang="zh-TW" u="sng" dirty="0">
                <a:solidFill>
                  <a:schemeClr val="hlink"/>
                </a:solidFill>
                <a:hlinkClick r:id="rId3"/>
              </a:rPr>
              <a:t>維基 User Agent 詳細格式說明</a:t>
            </a:r>
          </a:p>
          <a:p>
            <a:pPr marL="685800" indent="-457200">
              <a:spcBef>
                <a:spcPts val="0"/>
              </a:spcBef>
            </a:pPr>
            <a:r>
              <a:rPr lang="zh-TW" u="sng" dirty="0">
                <a:solidFill>
                  <a:schemeClr val="hlink"/>
                </a:solidFill>
                <a:hlinkClick r:id="rId4"/>
              </a:rPr>
              <a:t>href 定義</a:t>
            </a:r>
          </a:p>
          <a:p>
            <a:pPr marL="685800" indent="-457200">
              <a:spcBef>
                <a:spcPts val="0"/>
              </a:spcBef>
            </a:pPr>
            <a:r>
              <a:rPr lang="zh-TW" u="sng" dirty="0">
                <a:solidFill>
                  <a:schemeClr val="hlink"/>
                </a:solidFill>
                <a:hlinkClick r:id="rId5"/>
              </a:rPr>
              <a:t>XPath cheat sheet</a:t>
            </a:r>
          </a:p>
          <a:p>
            <a:pPr marL="685800" indent="-457200">
              <a:spcBef>
                <a:spcPts val="0"/>
              </a:spcBef>
            </a:pPr>
            <a:r>
              <a:rPr lang="zh-TW" u="sng" dirty="0">
                <a:solidFill>
                  <a:schemeClr val="hlink"/>
                </a:solidFill>
                <a:hlinkClick r:id="rId6"/>
              </a:rPr>
              <a:t>Selenium 文件</a:t>
            </a:r>
          </a:p>
        </p:txBody>
      </p:sp>
      <p:sp>
        <p:nvSpPr>
          <p:cNvPr id="1401" name="Shape 1401"/>
          <p:cNvSpPr txBox="1">
            <a:spLocks noGrp="1"/>
          </p:cNvSpPr>
          <p:nvPr>
            <p:ph type="sldNum" idx="4294967295"/>
          </p:nvPr>
        </p:nvSpPr>
        <p:spPr>
          <a:xfrm>
            <a:off x="8382000" y="6524625"/>
            <a:ext cx="762000" cy="3333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zh-TW"/>
              <a:t>223</a:t>
            </a:fld>
            <a:endParaRPr lang="zh-TW"/>
          </a:p>
        </p:txBody>
      </p:sp>
    </p:spTree>
    <p:extLst>
      <p:ext uri="{BB962C8B-B14F-4D97-AF65-F5344CB8AC3E}">
        <p14:creationId xmlns:p14="http://schemas.microsoft.com/office/powerpoint/2010/main" val="1292894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CSS</a:t>
            </a:r>
            <a:r>
              <a:rPr lang="zh-TW" altLang="en-US" dirty="0"/>
              <a:t> 的基本介紹</a:t>
            </a:r>
          </a:p>
        </p:txBody>
      </p:sp>
      <p:sp>
        <p:nvSpPr>
          <p:cNvPr id="3" name="內容版面配置區 2"/>
          <p:cNvSpPr>
            <a:spLocks noGrp="1"/>
          </p:cNvSpPr>
          <p:nvPr>
            <p:ph idx="1"/>
          </p:nvPr>
        </p:nvSpPr>
        <p:spPr/>
        <p:txBody>
          <a:bodyPr/>
          <a:lstStyle/>
          <a:p>
            <a:r>
              <a:rPr lang="en-US" altLang="zh-TW" dirty="0">
                <a:solidFill>
                  <a:srgbClr val="C00000"/>
                </a:solidFill>
              </a:rPr>
              <a:t>C</a:t>
            </a:r>
            <a:r>
              <a:rPr lang="en-US" altLang="zh-TW" dirty="0"/>
              <a:t>ascading </a:t>
            </a:r>
            <a:r>
              <a:rPr lang="en-US" altLang="zh-TW" dirty="0">
                <a:solidFill>
                  <a:srgbClr val="C00000"/>
                </a:solidFill>
              </a:rPr>
              <a:t>S</a:t>
            </a:r>
            <a:r>
              <a:rPr lang="en-US" altLang="zh-TW" dirty="0"/>
              <a:t>tyle </a:t>
            </a:r>
            <a:r>
              <a:rPr lang="en-US" altLang="zh-TW" dirty="0">
                <a:solidFill>
                  <a:srgbClr val="C00000"/>
                </a:solidFill>
              </a:rPr>
              <a:t>S</a:t>
            </a:r>
            <a:r>
              <a:rPr lang="en-US" altLang="zh-TW" dirty="0"/>
              <a:t>heets</a:t>
            </a:r>
            <a:r>
              <a:rPr lang="zh-TW" altLang="en-US" dirty="0"/>
              <a:t> </a:t>
            </a:r>
            <a:r>
              <a:rPr lang="en-US" altLang="zh-TW" dirty="0"/>
              <a:t>(</a:t>
            </a:r>
            <a:r>
              <a:rPr lang="zh-TW" altLang="en-US" dirty="0"/>
              <a:t>串接樣式表</a:t>
            </a:r>
            <a:r>
              <a:rPr lang="en-US" altLang="zh-TW" dirty="0"/>
              <a:t>)</a:t>
            </a:r>
          </a:p>
          <a:p>
            <a:r>
              <a:rPr lang="zh-TW" altLang="en-US" dirty="0"/>
              <a:t>一種用來替 </a:t>
            </a:r>
            <a:r>
              <a:rPr lang="en-US" altLang="zh-TW" dirty="0"/>
              <a:t>HTML</a:t>
            </a:r>
            <a:r>
              <a:rPr lang="zh-TW" altLang="en-US" dirty="0"/>
              <a:t> 增加 </a:t>
            </a:r>
            <a:r>
              <a:rPr lang="en-US" altLang="zh-TW" dirty="0"/>
              <a:t>style</a:t>
            </a:r>
            <a:r>
              <a:rPr lang="zh-TW" altLang="en-US" dirty="0"/>
              <a:t> 的語言，舉凡修改顏色、字體大小、字體</a:t>
            </a:r>
            <a:r>
              <a:rPr lang="zh-TW" altLang="en-US" dirty="0" smtClean="0"/>
              <a:t>類型等等</a:t>
            </a:r>
            <a:r>
              <a:rPr lang="zh-TW" altLang="en-US" dirty="0"/>
              <a:t>，皆由 </a:t>
            </a:r>
            <a:r>
              <a:rPr lang="en-US" altLang="zh-TW" dirty="0" err="1"/>
              <a:t>CSS</a:t>
            </a:r>
            <a:r>
              <a:rPr lang="zh-TW" altLang="en-US" dirty="0"/>
              <a:t> 完成</a:t>
            </a:r>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23</a:t>
            </a:fld>
            <a:endParaRPr lang="en-US" altLang="zh-TW" dirty="0"/>
          </a:p>
        </p:txBody>
      </p:sp>
      <p:sp>
        <p:nvSpPr>
          <p:cNvPr id="5" name="文字方塊 4"/>
          <p:cNvSpPr txBox="1"/>
          <p:nvPr/>
        </p:nvSpPr>
        <p:spPr>
          <a:xfrm>
            <a:off x="562040" y="3140968"/>
            <a:ext cx="7690558" cy="2664296"/>
          </a:xfrm>
          <a:prstGeom prst="rect">
            <a:avLst/>
          </a:prstGeom>
          <a:solidFill>
            <a:schemeClr val="tx1"/>
          </a:solidFill>
        </p:spPr>
        <p:txBody>
          <a:bodyPr wrap="square" rtlCol="0" anchor="t" anchorCtr="0">
            <a:noAutofit/>
          </a:bodyPr>
          <a:lstStyle/>
          <a:p>
            <a:pPr marL="90000"/>
            <a:r>
              <a:rPr lang="en-US" altLang="zh-TW" dirty="0">
                <a:solidFill>
                  <a:srgbClr val="92D050"/>
                </a:solidFill>
                <a:latin typeface="Consolas" panose="020B0609020204030204" pitchFamily="49" charset="0"/>
                <a:ea typeface="+mn-ea"/>
                <a:cs typeface="Consolas" panose="020B0609020204030204" pitchFamily="49" charset="0"/>
              </a:rPr>
              <a:t>&lt;html&gt;</a:t>
            </a:r>
          </a:p>
          <a:p>
            <a:pPr marL="90000"/>
            <a:r>
              <a:rPr lang="en-US" altLang="zh-TW" dirty="0">
                <a:solidFill>
                  <a:srgbClr val="92D050"/>
                </a:solidFill>
                <a:latin typeface="Consolas" panose="020B0609020204030204" pitchFamily="49" charset="0"/>
                <a:ea typeface="+mn-ea"/>
                <a:cs typeface="Consolas" panose="020B0609020204030204" pitchFamily="49" charset="0"/>
              </a:rPr>
              <a:t>&lt;head&gt;</a:t>
            </a:r>
          </a:p>
          <a:p>
            <a:pPr marL="90000"/>
            <a:r>
              <a:rPr lang="en-US" altLang="zh-TW" dirty="0">
                <a:solidFill>
                  <a:srgbClr val="92D050"/>
                </a:solidFill>
                <a:latin typeface="Consolas" panose="020B0609020204030204" pitchFamily="49" charset="0"/>
                <a:ea typeface="+mn-ea"/>
                <a:cs typeface="Consolas" panose="020B0609020204030204" pitchFamily="49" charset="0"/>
              </a:rPr>
              <a:t>  &lt;style&gt;</a:t>
            </a:r>
          </a:p>
          <a:p>
            <a:pPr marL="90000"/>
            <a:r>
              <a:rPr lang="en-US" altLang="zh-TW" dirty="0">
                <a:solidFill>
                  <a:srgbClr val="92D050"/>
                </a:solidFill>
                <a:latin typeface="Consolas" panose="020B0609020204030204" pitchFamily="49" charset="0"/>
                <a:ea typeface="+mn-ea"/>
                <a:cs typeface="Consolas" panose="020B0609020204030204" pitchFamily="49" charset="0"/>
              </a:rPr>
              <a:t>	#</a:t>
            </a:r>
            <a:r>
              <a:rPr lang="en-US" altLang="zh-TW" dirty="0" err="1">
                <a:solidFill>
                  <a:srgbClr val="92D050"/>
                </a:solidFill>
                <a:latin typeface="Consolas" panose="020B0609020204030204" pitchFamily="49" charset="0"/>
                <a:ea typeface="+mn-ea"/>
                <a:cs typeface="Consolas" panose="020B0609020204030204" pitchFamily="49" charset="0"/>
              </a:rPr>
              <a:t>i</a:t>
            </a:r>
            <a:r>
              <a:rPr lang="en-US" altLang="zh-TW" dirty="0">
                <a:solidFill>
                  <a:srgbClr val="92D050"/>
                </a:solidFill>
                <a:latin typeface="Consolas" panose="020B0609020204030204" pitchFamily="49" charset="0"/>
                <a:ea typeface="+mn-ea"/>
                <a:cs typeface="Consolas" panose="020B0609020204030204" pitchFamily="49" charset="0"/>
              </a:rPr>
              <a:t>-am-id {</a:t>
            </a:r>
          </a:p>
          <a:p>
            <a:pPr marL="90000"/>
            <a:r>
              <a:rPr lang="en-US" altLang="zh-TW" dirty="0">
                <a:solidFill>
                  <a:srgbClr val="92D050"/>
                </a:solidFill>
                <a:latin typeface="Consolas" panose="020B0609020204030204" pitchFamily="49" charset="0"/>
                <a:ea typeface="+mn-ea"/>
                <a:cs typeface="Consolas" panose="020B0609020204030204" pitchFamily="49" charset="0"/>
              </a:rPr>
              <a:t>		</a:t>
            </a:r>
            <a:r>
              <a:rPr lang="en-US" altLang="zh-TW" dirty="0">
                <a:solidFill>
                  <a:srgbClr val="00B0F0"/>
                </a:solidFill>
                <a:latin typeface="Consolas" panose="020B0609020204030204" pitchFamily="49" charset="0"/>
                <a:ea typeface="+mn-ea"/>
                <a:cs typeface="Consolas" panose="020B0609020204030204" pitchFamily="49" charset="0"/>
              </a:rPr>
              <a:t>background-color</a:t>
            </a:r>
            <a:r>
              <a:rPr lang="en-US" altLang="zh-TW" dirty="0">
                <a:solidFill>
                  <a:srgbClr val="92D050"/>
                </a:solidFill>
                <a:latin typeface="Consolas" panose="020B0609020204030204" pitchFamily="49" charset="0"/>
                <a:ea typeface="+mn-ea"/>
                <a:cs typeface="Consolas" panose="020B0609020204030204" pitchFamily="49" charset="0"/>
              </a:rPr>
              <a:t>: </a:t>
            </a:r>
            <a:r>
              <a:rPr lang="en-US" altLang="zh-TW" dirty="0" err="1">
                <a:solidFill>
                  <a:schemeClr val="bg1"/>
                </a:solidFill>
                <a:latin typeface="Consolas" panose="020B0609020204030204" pitchFamily="49" charset="0"/>
                <a:ea typeface="+mn-ea"/>
                <a:cs typeface="Consolas" panose="020B0609020204030204" pitchFamily="49" charset="0"/>
              </a:rPr>
              <a:t>LightCyan</a:t>
            </a:r>
            <a:r>
              <a:rPr lang="en-US" altLang="zh-TW" dirty="0">
                <a:solidFill>
                  <a:srgbClr val="92D050"/>
                </a:solidFill>
                <a:latin typeface="Consolas" panose="020B0609020204030204" pitchFamily="49" charset="0"/>
                <a:ea typeface="+mn-ea"/>
                <a:cs typeface="Consolas" panose="020B0609020204030204" pitchFamily="49" charset="0"/>
              </a:rPr>
              <a:t>;</a:t>
            </a:r>
          </a:p>
          <a:p>
            <a:pPr marL="90000"/>
            <a:r>
              <a:rPr lang="en-US" altLang="zh-TW" dirty="0">
                <a:solidFill>
                  <a:srgbClr val="92D050"/>
                </a:solidFill>
                <a:latin typeface="Consolas" panose="020B0609020204030204" pitchFamily="49" charset="0"/>
                <a:ea typeface="+mn-ea"/>
                <a:cs typeface="Consolas" panose="020B0609020204030204" pitchFamily="49" charset="0"/>
              </a:rPr>
              <a:t>	}</a:t>
            </a:r>
          </a:p>
          <a:p>
            <a:pPr marL="90000"/>
            <a:r>
              <a:rPr lang="zh-TW" altLang="en-US" dirty="0">
                <a:solidFill>
                  <a:srgbClr val="92D050"/>
                </a:solidFill>
                <a:latin typeface="Consolas" panose="020B0609020204030204" pitchFamily="49" charset="0"/>
                <a:ea typeface="+mn-ea"/>
                <a:cs typeface="Consolas" panose="020B0609020204030204" pitchFamily="49" charset="0"/>
              </a:rPr>
              <a:t>  </a:t>
            </a:r>
            <a:r>
              <a:rPr lang="en-US" altLang="zh-TW" dirty="0">
                <a:solidFill>
                  <a:srgbClr val="92D050"/>
                </a:solidFill>
                <a:latin typeface="Consolas" panose="020B0609020204030204" pitchFamily="49" charset="0"/>
                <a:ea typeface="+mn-ea"/>
                <a:cs typeface="Consolas" panose="020B0609020204030204" pitchFamily="49" charset="0"/>
              </a:rPr>
              <a:t>&lt;/style&gt;</a:t>
            </a:r>
          </a:p>
          <a:p>
            <a:pPr marL="90000"/>
            <a:r>
              <a:rPr lang="en-US" altLang="zh-TW" dirty="0">
                <a:solidFill>
                  <a:srgbClr val="92D050"/>
                </a:solidFill>
                <a:latin typeface="Consolas" panose="020B0609020204030204" pitchFamily="49" charset="0"/>
                <a:ea typeface="+mn-ea"/>
                <a:cs typeface="Consolas" panose="020B0609020204030204" pitchFamily="49" charset="0"/>
              </a:rPr>
              <a:t>&lt;/head&gt;</a:t>
            </a:r>
          </a:p>
          <a:p>
            <a:pPr marL="90000"/>
            <a:r>
              <a:rPr lang="en-US" altLang="zh-TW" dirty="0">
                <a:solidFill>
                  <a:srgbClr val="92D050"/>
                </a:solidFill>
                <a:latin typeface="Consolas" panose="020B0609020204030204" pitchFamily="49" charset="0"/>
                <a:ea typeface="+mn-ea"/>
                <a:cs typeface="Consolas" panose="020B0609020204030204" pitchFamily="49" charset="0"/>
              </a:rPr>
              <a:t>&lt;/html&gt;</a:t>
            </a:r>
          </a:p>
        </p:txBody>
      </p:sp>
      <p:pic>
        <p:nvPicPr>
          <p:cNvPr id="2050" name="Picture 2" descr="「你有 free styl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536" y="476673"/>
            <a:ext cx="2107842" cy="115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581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CSS</a:t>
            </a:r>
            <a:r>
              <a:rPr lang="zh-TW" altLang="en-US" dirty="0"/>
              <a:t> 小試</a:t>
            </a:r>
          </a:p>
        </p:txBody>
      </p:sp>
      <p:sp>
        <p:nvSpPr>
          <p:cNvPr id="3" name="內容版面配置區 2"/>
          <p:cNvSpPr>
            <a:spLocks noGrp="1"/>
          </p:cNvSpPr>
          <p:nvPr>
            <p:ph idx="1"/>
          </p:nvPr>
        </p:nvSpPr>
        <p:spPr/>
        <p:txBody>
          <a:bodyPr/>
          <a:lstStyle/>
          <a:p>
            <a:r>
              <a:rPr lang="zh-TW" altLang="en-US" dirty="0"/>
              <a:t>請用文字編輯器 </a:t>
            </a:r>
            <a:r>
              <a:rPr lang="en-US" altLang="zh-TW" dirty="0"/>
              <a:t>(sublime text,</a:t>
            </a:r>
            <a:r>
              <a:rPr lang="zh-TW" altLang="en-US" dirty="0"/>
              <a:t> </a:t>
            </a:r>
            <a:r>
              <a:rPr lang="en-US" altLang="zh-TW" dirty="0"/>
              <a:t>notepad…) </a:t>
            </a:r>
            <a:r>
              <a:rPr lang="zh-TW" altLang="en-US" dirty="0"/>
              <a:t>打開 </a:t>
            </a:r>
            <a:r>
              <a:rPr lang="en-US" altLang="zh-TW" dirty="0"/>
              <a:t>example_page.html</a:t>
            </a:r>
            <a:r>
              <a:rPr lang="zh-TW" altLang="en-US" dirty="0"/>
              <a:t> 後</a:t>
            </a:r>
            <a:endParaRPr lang="en-US" altLang="zh-TW" dirty="0"/>
          </a:p>
          <a:p>
            <a:pPr marL="914400" lvl="1" indent="-457200">
              <a:buFont typeface="+mj-lt"/>
              <a:buAutoNum type="arabicPeriod"/>
            </a:pPr>
            <a:r>
              <a:rPr lang="zh-TW" altLang="en-US" dirty="0"/>
              <a:t>將 </a:t>
            </a:r>
            <a:r>
              <a:rPr lang="en-US" altLang="zh-TW" dirty="0">
                <a:solidFill>
                  <a:srgbClr val="00B050"/>
                </a:solidFill>
              </a:rPr>
              <a:t>#</a:t>
            </a:r>
            <a:r>
              <a:rPr lang="en-US" altLang="zh-TW" dirty="0" err="1">
                <a:solidFill>
                  <a:srgbClr val="00B050"/>
                </a:solidFill>
              </a:rPr>
              <a:t>i</a:t>
            </a:r>
            <a:r>
              <a:rPr lang="en-US" altLang="zh-TW" dirty="0">
                <a:solidFill>
                  <a:srgbClr val="00B050"/>
                </a:solidFill>
              </a:rPr>
              <a:t>-am-id {background-color: </a:t>
            </a:r>
            <a:r>
              <a:rPr lang="en-US" altLang="zh-TW" dirty="0" err="1">
                <a:solidFill>
                  <a:srgbClr val="00B050"/>
                </a:solidFill>
              </a:rPr>
              <a:t>LightCyan</a:t>
            </a:r>
            <a:r>
              <a:rPr lang="en-US" altLang="zh-TW" dirty="0">
                <a:solidFill>
                  <a:srgbClr val="00B050"/>
                </a:solidFill>
              </a:rPr>
              <a:t>;}</a:t>
            </a:r>
            <a:r>
              <a:rPr lang="zh-TW" altLang="en-US" dirty="0">
                <a:solidFill>
                  <a:srgbClr val="00B050"/>
                </a:solidFill>
              </a:rPr>
              <a:t> </a:t>
            </a:r>
            <a:r>
              <a:rPr lang="zh-TW" altLang="en-US" dirty="0"/>
              <a:t>的 </a:t>
            </a:r>
            <a:r>
              <a:rPr lang="en-US" altLang="zh-TW" dirty="0" err="1">
                <a:solidFill>
                  <a:srgbClr val="00B050"/>
                </a:solidFill>
              </a:rPr>
              <a:t>LightCyan</a:t>
            </a:r>
            <a:r>
              <a:rPr lang="zh-TW" altLang="en-US" dirty="0"/>
              <a:t> 改成 </a:t>
            </a:r>
            <a:r>
              <a:rPr lang="en-US" altLang="zh-TW" dirty="0" err="1"/>
              <a:t>Royalblue</a:t>
            </a:r>
            <a:r>
              <a:rPr lang="zh-TW" altLang="en-US" dirty="0"/>
              <a:t>，存檔後打開網頁</a:t>
            </a:r>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24</a:t>
            </a:fld>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607" y="3356992"/>
            <a:ext cx="4248472" cy="2987299"/>
          </a:xfrm>
          <a:prstGeom prst="rect">
            <a:avLst/>
          </a:prstGeom>
        </p:spPr>
      </p:pic>
      <p:sp>
        <p:nvSpPr>
          <p:cNvPr id="6" name="矩形 5"/>
          <p:cNvSpPr/>
          <p:nvPr/>
        </p:nvSpPr>
        <p:spPr bwMode="auto">
          <a:xfrm>
            <a:off x="4716016" y="4653137"/>
            <a:ext cx="1008112" cy="216024"/>
          </a:xfrm>
          <a:prstGeom prst="rect">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pic>
        <p:nvPicPr>
          <p:cNvPr id="7" name="圖片 6" descr="畫面剪輯"/>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7825805" y="147255"/>
            <a:ext cx="1112389" cy="9393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37932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小結</a:t>
            </a:r>
          </a:p>
        </p:txBody>
      </p:sp>
      <p:sp>
        <p:nvSpPr>
          <p:cNvPr id="3" name="內容版面配置區 2"/>
          <p:cNvSpPr>
            <a:spLocks noGrp="1"/>
          </p:cNvSpPr>
          <p:nvPr>
            <p:ph idx="1"/>
          </p:nvPr>
        </p:nvSpPr>
        <p:spPr>
          <a:xfrm>
            <a:off x="395536" y="1196975"/>
            <a:ext cx="8424614" cy="719857"/>
          </a:xfrm>
        </p:spPr>
        <p:txBody>
          <a:bodyPr/>
          <a:lstStyle/>
          <a:p>
            <a:r>
              <a:rPr lang="zh-TW" altLang="en-US" dirty="0"/>
              <a:t>甚麼元素、標籤、屬性都聽不懂，有沒有懶人包</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25</a:t>
            </a:fld>
            <a:endParaRPr lang="en-US" altLang="zh-TW" dirty="0"/>
          </a:p>
        </p:txBody>
      </p:sp>
      <p:pic>
        <p:nvPicPr>
          <p:cNvPr id="5" name="Picture 4" descr="「成龍 抓頭 icon」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793256" y="1739685"/>
            <a:ext cx="2969744" cy="197488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矩形 5"/>
          <p:cNvSpPr/>
          <p:nvPr/>
        </p:nvSpPr>
        <p:spPr bwMode="auto">
          <a:xfrm>
            <a:off x="1259632" y="4149080"/>
            <a:ext cx="6336704" cy="58695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indent="0" algn="ctr">
              <a:buNone/>
            </a:pPr>
            <a:r>
              <a:rPr lang="en-US" altLang="zh-TW" sz="3200" b="1" dirty="0">
                <a:latin typeface="+mn-ea"/>
                <a:ea typeface="+mn-ea"/>
              </a:rPr>
              <a:t>&lt;</a:t>
            </a:r>
            <a:r>
              <a:rPr lang="en-US" altLang="zh-TW" sz="3200" b="1" dirty="0">
                <a:solidFill>
                  <a:srgbClr val="00B050"/>
                </a:solidFill>
                <a:latin typeface="+mn-ea"/>
                <a:ea typeface="+mn-ea"/>
              </a:rPr>
              <a:t>p</a:t>
            </a:r>
            <a:r>
              <a:rPr lang="zh-TW" altLang="en-US" sz="3200" b="1" dirty="0">
                <a:solidFill>
                  <a:srgbClr val="00B050"/>
                </a:solidFill>
                <a:latin typeface="+mn-ea"/>
                <a:ea typeface="+mn-ea"/>
              </a:rPr>
              <a:t> </a:t>
            </a:r>
            <a:r>
              <a:rPr lang="en-US" altLang="zh-TW" sz="3200" b="1" dirty="0">
                <a:solidFill>
                  <a:srgbClr val="0070C0"/>
                </a:solidFill>
                <a:latin typeface="+mn-ea"/>
                <a:ea typeface="+mn-ea"/>
              </a:rPr>
              <a:t>class=</a:t>
            </a:r>
            <a:r>
              <a:rPr lang="en-US" altLang="zh-TW" sz="3200" dirty="0">
                <a:solidFill>
                  <a:srgbClr val="0070C0"/>
                </a:solidFill>
                <a:latin typeface="Times New Roman" panose="02020603050405020304" pitchFamily="18" charset="0"/>
                <a:cs typeface="Times New Roman" panose="02020603050405020304" pitchFamily="18" charset="0"/>
              </a:rPr>
              <a:t>"</a:t>
            </a:r>
            <a:r>
              <a:rPr lang="en-US" altLang="zh-TW" sz="3200" b="1" dirty="0">
                <a:solidFill>
                  <a:srgbClr val="0070C0"/>
                </a:solidFill>
                <a:latin typeface="+mn-ea"/>
                <a:ea typeface="+mn-ea"/>
              </a:rPr>
              <a:t>value</a:t>
            </a:r>
            <a:r>
              <a:rPr lang="en-US" altLang="zh-TW" sz="3200" dirty="0">
                <a:solidFill>
                  <a:srgbClr val="0070C0"/>
                </a:solidFill>
                <a:latin typeface="Times New Roman" panose="02020603050405020304" pitchFamily="18" charset="0"/>
                <a:cs typeface="Times New Roman" panose="02020603050405020304" pitchFamily="18" charset="0"/>
              </a:rPr>
              <a:t>"</a:t>
            </a:r>
            <a:r>
              <a:rPr lang="en-US" altLang="zh-TW" sz="3200" b="1" dirty="0">
                <a:latin typeface="+mn-ea"/>
                <a:ea typeface="+mn-ea"/>
              </a:rPr>
              <a:t>&gt;</a:t>
            </a:r>
            <a:r>
              <a:rPr lang="zh-TW" altLang="en-US" sz="3200" b="1" dirty="0">
                <a:latin typeface="+mn-ea"/>
                <a:ea typeface="+mn-ea"/>
              </a:rPr>
              <a:t> </a:t>
            </a:r>
            <a:r>
              <a:rPr lang="en-US" altLang="zh-TW" sz="3200" b="1" dirty="0">
                <a:solidFill>
                  <a:srgbClr val="C00000"/>
                </a:solidFill>
                <a:latin typeface="+mn-ea"/>
                <a:ea typeface="+mn-ea"/>
              </a:rPr>
              <a:t>target</a:t>
            </a:r>
            <a:r>
              <a:rPr lang="zh-TW" altLang="en-US" sz="3200" b="1" dirty="0">
                <a:latin typeface="+mn-ea"/>
                <a:ea typeface="+mn-ea"/>
              </a:rPr>
              <a:t> </a:t>
            </a:r>
            <a:r>
              <a:rPr lang="en-US" altLang="zh-TW" sz="3200" b="1" dirty="0">
                <a:latin typeface="+mn-ea"/>
                <a:ea typeface="+mn-ea"/>
              </a:rPr>
              <a:t>&lt;</a:t>
            </a:r>
            <a:r>
              <a:rPr lang="en-US" altLang="zh-TW" sz="3200" b="1" dirty="0">
                <a:solidFill>
                  <a:srgbClr val="00B050"/>
                </a:solidFill>
                <a:latin typeface="+mn-ea"/>
                <a:ea typeface="+mn-ea"/>
              </a:rPr>
              <a:t>/p</a:t>
            </a:r>
            <a:r>
              <a:rPr lang="en-US" altLang="zh-TW" sz="3200" b="1" dirty="0">
                <a:latin typeface="+mn-ea"/>
                <a:ea typeface="+mn-ea"/>
              </a:rPr>
              <a:t>&gt;</a:t>
            </a:r>
            <a:endParaRPr lang="zh-TW" altLang="en-US" sz="3200" b="1" dirty="0">
              <a:latin typeface="+mn-ea"/>
              <a:ea typeface="+mn-ea"/>
            </a:endParaRPr>
          </a:p>
        </p:txBody>
      </p:sp>
      <p:sp>
        <p:nvSpPr>
          <p:cNvPr id="7" name="矩形 6"/>
          <p:cNvSpPr/>
          <p:nvPr/>
        </p:nvSpPr>
        <p:spPr bwMode="auto">
          <a:xfrm>
            <a:off x="5076056" y="5170551"/>
            <a:ext cx="1288390" cy="371513"/>
          </a:xfrm>
          <a:prstGeom prst="rect">
            <a:avLst/>
          </a:prstGeom>
          <a:no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zh-TW" altLang="en-US" b="1" dirty="0">
                <a:latin typeface="+mn-ea"/>
                <a:ea typeface="+mn-ea"/>
              </a:rPr>
              <a:t>目標資訊</a:t>
            </a:r>
            <a:endParaRPr kumimoji="0" lang="zh-TW" altLang="en-US" sz="1800" b="1" i="0" u="none" strike="noStrike" cap="none" normalizeH="0" baseline="0" dirty="0">
              <a:ln>
                <a:noFill/>
              </a:ln>
              <a:solidFill>
                <a:schemeClr val="tx1"/>
              </a:solidFill>
              <a:effectLst/>
              <a:latin typeface="+mn-ea"/>
              <a:ea typeface="+mn-ea"/>
            </a:endParaRPr>
          </a:p>
        </p:txBody>
      </p:sp>
      <p:sp>
        <p:nvSpPr>
          <p:cNvPr id="8" name="矩形 7"/>
          <p:cNvSpPr/>
          <p:nvPr/>
        </p:nvSpPr>
        <p:spPr bwMode="auto">
          <a:xfrm>
            <a:off x="1043608" y="5170550"/>
            <a:ext cx="1288390" cy="371513"/>
          </a:xfrm>
          <a:prstGeom prst="rect">
            <a:avLst/>
          </a:prstGeom>
          <a:no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zh-TW" altLang="en-US" b="1" dirty="0">
                <a:latin typeface="+mn-ea"/>
                <a:ea typeface="+mn-ea"/>
              </a:rPr>
              <a:t>目標標籤</a:t>
            </a:r>
            <a:endParaRPr kumimoji="0" lang="zh-TW" altLang="en-US" sz="1800" b="1" i="0" u="none" strike="noStrike" cap="none" normalizeH="0" baseline="0" dirty="0">
              <a:ln>
                <a:noFill/>
              </a:ln>
              <a:solidFill>
                <a:schemeClr val="tx1"/>
              </a:solidFill>
              <a:effectLst/>
              <a:latin typeface="+mn-ea"/>
              <a:ea typeface="+mn-ea"/>
            </a:endParaRPr>
          </a:p>
        </p:txBody>
      </p:sp>
      <p:sp>
        <p:nvSpPr>
          <p:cNvPr id="9" name="矩形 8"/>
          <p:cNvSpPr/>
          <p:nvPr/>
        </p:nvSpPr>
        <p:spPr bwMode="auto">
          <a:xfrm>
            <a:off x="2987824" y="5170550"/>
            <a:ext cx="1288390" cy="371513"/>
          </a:xfrm>
          <a:prstGeom prst="rect">
            <a:avLst/>
          </a:prstGeom>
          <a:no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zh-TW" altLang="en-US" sz="1800" b="1" i="0" u="none" strike="noStrike" cap="none" normalizeH="0" baseline="0" dirty="0">
                <a:ln>
                  <a:noFill/>
                </a:ln>
                <a:solidFill>
                  <a:schemeClr val="tx1"/>
                </a:solidFill>
                <a:effectLst/>
                <a:latin typeface="+mn-ea"/>
                <a:ea typeface="+mn-ea"/>
              </a:rPr>
              <a:t>輔助資訊</a:t>
            </a:r>
          </a:p>
        </p:txBody>
      </p:sp>
      <p:cxnSp>
        <p:nvCxnSpPr>
          <p:cNvPr id="13" name="直線單箭頭接點 12"/>
          <p:cNvCxnSpPr>
            <a:stCxn id="7" idx="0"/>
          </p:cNvCxnSpPr>
          <p:nvPr/>
        </p:nvCxnSpPr>
        <p:spPr bwMode="auto">
          <a:xfrm flipV="1">
            <a:off x="5720251" y="4736037"/>
            <a:ext cx="0" cy="434514"/>
          </a:xfrm>
          <a:prstGeom prst="straightConnector1">
            <a:avLst/>
          </a:prstGeom>
          <a:ln w="76200">
            <a:solidFill>
              <a:srgbClr val="FF000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4" name="直線單箭頭接點 13"/>
          <p:cNvCxnSpPr/>
          <p:nvPr/>
        </p:nvCxnSpPr>
        <p:spPr bwMode="auto">
          <a:xfrm flipV="1">
            <a:off x="1763688" y="4736037"/>
            <a:ext cx="0" cy="434514"/>
          </a:xfrm>
          <a:prstGeom prst="straightConnector1">
            <a:avLst/>
          </a:prstGeom>
          <a:ln w="76200">
            <a:solidFill>
              <a:srgbClr val="00B05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5" name="直線單箭頭接點 14"/>
          <p:cNvCxnSpPr/>
          <p:nvPr/>
        </p:nvCxnSpPr>
        <p:spPr bwMode="auto">
          <a:xfrm flipV="1">
            <a:off x="3632019" y="4710931"/>
            <a:ext cx="0" cy="434514"/>
          </a:xfrm>
          <a:prstGeom prst="straightConnector1">
            <a:avLst/>
          </a:prstGeom>
          <a:ln w="7620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85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在動手寫爬蟲之前</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26</a:t>
            </a:fld>
            <a:endParaRPr lang="en-US" altLang="zh-TW" dirty="0"/>
          </a:p>
        </p:txBody>
      </p:sp>
      <p:sp>
        <p:nvSpPr>
          <p:cNvPr id="2" name="內容版面配置區 1"/>
          <p:cNvSpPr>
            <a:spLocks noGrp="1"/>
          </p:cNvSpPr>
          <p:nvPr>
            <p:ph idx="1"/>
          </p:nvPr>
        </p:nvSpPr>
        <p:spPr>
          <a:xfrm>
            <a:off x="395536" y="1196975"/>
            <a:ext cx="8496944" cy="4320257"/>
          </a:xfrm>
        </p:spPr>
        <p:txBody>
          <a:bodyPr/>
          <a:lstStyle/>
          <a:p>
            <a:r>
              <a:rPr lang="zh-TW" altLang="en-US" dirty="0"/>
              <a:t>前人種樹，後人乘涼</a:t>
            </a:r>
            <a:endParaRPr lang="en-US" altLang="zh-TW" dirty="0"/>
          </a:p>
          <a:p>
            <a:pPr lvl="1"/>
            <a:r>
              <a:rPr lang="zh-TW" altLang="en-US" dirty="0"/>
              <a:t>許多爬蟲程式在 </a:t>
            </a:r>
            <a:r>
              <a:rPr lang="en-US" altLang="zh-TW" dirty="0"/>
              <a:t>GitHub</a:t>
            </a:r>
            <a:r>
              <a:rPr lang="zh-TW" altLang="en-US" dirty="0"/>
              <a:t> 可以找得到</a:t>
            </a:r>
            <a:r>
              <a:rPr lang="en-US" altLang="zh-TW" dirty="0"/>
              <a:t/>
            </a:r>
            <a:br>
              <a:rPr lang="en-US" altLang="zh-TW" dirty="0"/>
            </a:br>
            <a:r>
              <a:rPr lang="en-US" altLang="zh-TW" dirty="0"/>
              <a:t>e.g. PTT</a:t>
            </a:r>
            <a:r>
              <a:rPr lang="zh-TW" altLang="en-US" dirty="0"/>
              <a:t> </a:t>
            </a:r>
            <a:r>
              <a:rPr lang="en-US" altLang="zh-TW" dirty="0"/>
              <a:t>Crawler, </a:t>
            </a:r>
            <a:r>
              <a:rPr lang="zh-TW" altLang="en-US" dirty="0"/>
              <a:t>漫畫下載器</a:t>
            </a:r>
            <a:endParaRPr lang="en-US" altLang="zh-TW" dirty="0"/>
          </a:p>
          <a:p>
            <a:r>
              <a:rPr lang="zh-TW" altLang="en-US" dirty="0"/>
              <a:t>想爬的網站是否有 </a:t>
            </a:r>
            <a:r>
              <a:rPr lang="en-US" altLang="zh-TW" dirty="0"/>
              <a:t>API?</a:t>
            </a:r>
          </a:p>
          <a:p>
            <a:pPr lvl="1"/>
            <a:r>
              <a:rPr lang="zh-TW" altLang="en-US" dirty="0"/>
              <a:t>許多公司會透過 </a:t>
            </a:r>
            <a:r>
              <a:rPr lang="en-US" altLang="zh-TW" dirty="0"/>
              <a:t>API</a:t>
            </a:r>
            <a:r>
              <a:rPr lang="zh-TW" altLang="en-US" dirty="0"/>
              <a:t> 來提供乾淨、整齊的資料，並訂定爬行的規則</a:t>
            </a:r>
            <a:endParaRPr lang="en-US" altLang="zh-TW" dirty="0"/>
          </a:p>
          <a:p>
            <a:pPr lvl="1"/>
            <a:r>
              <a:rPr lang="en-US" altLang="zh-TW" dirty="0"/>
              <a:t>e.g. </a:t>
            </a:r>
            <a:r>
              <a:rPr lang="en-US" altLang="zh-TW" dirty="0">
                <a:hlinkClick r:id="rId3"/>
              </a:rPr>
              <a:t>Facebook API</a:t>
            </a:r>
            <a:r>
              <a:rPr lang="en-US" altLang="zh-TW" dirty="0"/>
              <a:t>, </a:t>
            </a:r>
            <a:r>
              <a:rPr lang="en-US" altLang="zh-TW" dirty="0">
                <a:hlinkClick r:id="rId4"/>
              </a:rPr>
              <a:t>Google Maps API</a:t>
            </a:r>
            <a:endParaRPr lang="en-US" altLang="zh-TW" dirty="0"/>
          </a:p>
          <a:p>
            <a:r>
              <a:rPr lang="zh-TW" altLang="en-US" dirty="0"/>
              <a:t>當一隻有禮貌的爬蟲</a:t>
            </a:r>
            <a:endParaRPr lang="en-US" altLang="zh-TW" dirty="0"/>
          </a:p>
          <a:p>
            <a:pPr lvl="1"/>
            <a:r>
              <a:rPr lang="zh-TW" altLang="en-US" dirty="0"/>
              <a:t>過於頻繁、大量的送出 </a:t>
            </a:r>
            <a:r>
              <a:rPr lang="en-US" altLang="zh-TW" dirty="0"/>
              <a:t>requests</a:t>
            </a:r>
            <a:r>
              <a:rPr lang="zh-TW" altLang="en-US" dirty="0"/>
              <a:t> 會造成伺服器的負擔</a:t>
            </a:r>
          </a:p>
        </p:txBody>
      </p:sp>
      <p:grpSp>
        <p:nvGrpSpPr>
          <p:cNvPr id="6" name="群組 5"/>
          <p:cNvGrpSpPr/>
          <p:nvPr/>
        </p:nvGrpSpPr>
        <p:grpSpPr>
          <a:xfrm>
            <a:off x="5903640" y="150591"/>
            <a:ext cx="3240360" cy="3027211"/>
            <a:chOff x="3041468" y="-572232"/>
            <a:chExt cx="4482860" cy="4413809"/>
          </a:xfrm>
        </p:grpSpPr>
        <p:pic>
          <p:nvPicPr>
            <p:cNvPr id="7" name="圖片 6"/>
            <p:cNvPicPr>
              <a:picLocks noChangeAspect="1"/>
            </p:cNvPicPr>
            <p:nvPr/>
          </p:nvPicPr>
          <p:blipFill rotWithShape="1">
            <a:blip r:embed="rId5">
              <a:extLst>
                <a:ext uri="{BEBA8EAE-BF5A-486C-A8C5-ECC9F3942E4B}">
                  <a14:imgProps xmlns:a14="http://schemas.microsoft.com/office/drawing/2010/main">
                    <a14:imgLayer r:embed="rId6">
                      <a14:imgEffect>
                        <a14:backgroundRemoval t="9585" b="53355" l="26837" r="70288">
                          <a14:foregroundMark x1="41534" y1="50479" x2="59265" y2="50958"/>
                          <a14:foregroundMark x1="39936" y1="50958" x2="39936" y2="50958"/>
                          <a14:foregroundMark x1="37540" y1="50319" x2="41214" y2="50319"/>
                          <a14:foregroundMark x1="59425" y1="50000" x2="62460" y2="50479"/>
                        </a14:backgroundRemoval>
                      </a14:imgEffect>
                    </a14:imgLayer>
                  </a14:imgProps>
                </a:ext>
              </a:extLst>
            </a:blip>
            <a:srcRect l="27684" t="12576" r="28196" b="43983"/>
            <a:stretch/>
          </p:blipFill>
          <p:spPr>
            <a:xfrm>
              <a:off x="3041468" y="-572232"/>
              <a:ext cx="4482860" cy="4413809"/>
            </a:xfrm>
            <a:prstGeom prst="rect">
              <a:avLst/>
            </a:prstGeom>
          </p:spPr>
        </p:pic>
        <p:pic>
          <p:nvPicPr>
            <p:cNvPr id="8" name="圖片 7"/>
            <p:cNvPicPr>
              <a:picLocks noChangeAspect="1"/>
            </p:cNvPicPr>
            <p:nvPr/>
          </p:nvPicPr>
          <p:blipFill rotWithShape="1">
            <a:blip r:embed="rId7">
              <a:extLst>
                <a:ext uri="{BEBA8EAE-BF5A-486C-A8C5-ECC9F3942E4B}">
                  <a14:imgProps xmlns:a14="http://schemas.microsoft.com/office/drawing/2010/main">
                    <a14:imgLayer r:embed="rId8">
                      <a14:imgEffect>
                        <a14:backgroundRemoval t="43291" b="96486" l="3035" r="59425"/>
                      </a14:imgEffect>
                    </a14:imgLayer>
                  </a14:imgProps>
                </a:ext>
              </a:extLst>
            </a:blip>
            <a:srcRect t="32789" r="43630"/>
            <a:stretch/>
          </p:blipFill>
          <p:spPr>
            <a:xfrm rot="21126421">
              <a:off x="3464875" y="2066247"/>
              <a:ext cx="1228402" cy="1464655"/>
            </a:xfrm>
            <a:prstGeom prst="rect">
              <a:avLst/>
            </a:prstGeom>
          </p:spPr>
        </p:pic>
      </p:grpSp>
      <p:pic>
        <p:nvPicPr>
          <p:cNvPr id="1026" name="Picture 2" descr="「gentle spider」的圖片搜尋結果"/>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851" t="11204" r="13638" b="10285"/>
          <a:stretch/>
        </p:blipFill>
        <p:spPr bwMode="auto">
          <a:xfrm>
            <a:off x="7162390" y="4372337"/>
            <a:ext cx="1029559" cy="1029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482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Outline</a:t>
            </a:r>
            <a:endParaRPr lang="zh-TW" altLang="en-US" dirty="0"/>
          </a:p>
        </p:txBody>
      </p:sp>
      <p:sp>
        <p:nvSpPr>
          <p:cNvPr id="4" name="內容版面配置區 3"/>
          <p:cNvSpPr>
            <a:spLocks noGrp="1"/>
          </p:cNvSpPr>
          <p:nvPr>
            <p:ph idx="1"/>
          </p:nvPr>
        </p:nvSpPr>
        <p:spPr>
          <a:xfrm>
            <a:off x="395536" y="1094490"/>
            <a:ext cx="8424614" cy="5256213"/>
          </a:xfrm>
          <a:effectLst/>
        </p:spPr>
        <p:txBody>
          <a:bodyPr/>
          <a:lstStyle/>
          <a:p>
            <a:pPr marL="514350" indent="-514350">
              <a:buClr>
                <a:srgbClr val="FF0066"/>
              </a:buClr>
              <a:buFont typeface="+mj-lt"/>
              <a:buAutoNum type="alphaUcPeriod"/>
            </a:pPr>
            <a:r>
              <a:rPr lang="zh-TW" altLang="en-US" dirty="0"/>
              <a:t>爬蟲基本介紹</a:t>
            </a:r>
            <a:endParaRPr lang="en-US" altLang="zh-TW" dirty="0"/>
          </a:p>
          <a:p>
            <a:pPr marL="914400" lvl="1" indent="-514350">
              <a:buClr>
                <a:schemeClr val="bg1">
                  <a:lumMod val="75000"/>
                </a:schemeClr>
              </a:buClr>
            </a:pPr>
            <a:r>
              <a:rPr lang="zh-TW" altLang="en-US" dirty="0">
                <a:solidFill>
                  <a:schemeClr val="bg1">
                    <a:lumMod val="75000"/>
                  </a:schemeClr>
                </a:solidFill>
              </a:rPr>
              <a:t>爬蟲介紹與 </a:t>
            </a:r>
            <a:r>
              <a:rPr lang="en-US" altLang="zh-TW" dirty="0">
                <a:solidFill>
                  <a:schemeClr val="bg1">
                    <a:lumMod val="75000"/>
                  </a:schemeClr>
                </a:solidFill>
              </a:rPr>
              <a:t>HTML</a:t>
            </a:r>
            <a:r>
              <a:rPr lang="zh-TW" altLang="en-US" dirty="0">
                <a:solidFill>
                  <a:schemeClr val="bg1">
                    <a:lumMod val="75000"/>
                  </a:schemeClr>
                </a:solidFill>
              </a:rPr>
              <a:t> 初次見面</a:t>
            </a:r>
            <a:endParaRPr lang="en-US" altLang="zh-TW" dirty="0">
              <a:solidFill>
                <a:schemeClr val="bg1">
                  <a:lumMod val="75000"/>
                </a:schemeClr>
              </a:solidFill>
            </a:endParaRPr>
          </a:p>
          <a:p>
            <a:pPr marL="914400" lvl="1" indent="-514350"/>
            <a:r>
              <a:rPr lang="zh-TW" altLang="en-US" dirty="0"/>
              <a:t>第一支爬蟲程式</a:t>
            </a:r>
            <a:endParaRPr lang="en-US" altLang="zh-TW" dirty="0"/>
          </a:p>
          <a:p>
            <a:pPr marL="914400" lvl="1" indent="-514350">
              <a:buClr>
                <a:schemeClr val="bg1">
                  <a:lumMod val="75000"/>
                </a:schemeClr>
              </a:buClr>
            </a:pPr>
            <a:r>
              <a:rPr lang="en-US" altLang="zh-TW" dirty="0" err="1">
                <a:solidFill>
                  <a:schemeClr val="bg1">
                    <a:lumMod val="75000"/>
                  </a:schemeClr>
                </a:solidFill>
              </a:rPr>
              <a:t>BeautifulSoup</a:t>
            </a:r>
            <a:r>
              <a:rPr lang="zh-TW" altLang="en-US" dirty="0">
                <a:solidFill>
                  <a:schemeClr val="bg1">
                    <a:lumMod val="75000"/>
                  </a:schemeClr>
                </a:solidFill>
              </a:rPr>
              <a:t> 的常用函數</a:t>
            </a:r>
            <a:endParaRPr lang="en-US" altLang="zh-TW" dirty="0">
              <a:solidFill>
                <a:schemeClr val="bg1">
                  <a:lumMod val="75000"/>
                </a:schemeClr>
              </a:solidFill>
            </a:endParaRPr>
          </a:p>
          <a:p>
            <a:pPr marL="914400" lvl="1" indent="-514350">
              <a:buClr>
                <a:schemeClr val="bg1">
                  <a:lumMod val="75000"/>
                </a:schemeClr>
              </a:buClr>
            </a:pPr>
            <a:r>
              <a:rPr lang="zh-TW" altLang="en-US" dirty="0">
                <a:solidFill>
                  <a:schemeClr val="bg1">
                    <a:lumMod val="75000"/>
                  </a:schemeClr>
                </a:solidFill>
              </a:rPr>
              <a:t>正則表達式 </a:t>
            </a:r>
            <a:r>
              <a:rPr lang="en-US" altLang="zh-TW" dirty="0">
                <a:solidFill>
                  <a:schemeClr val="bg1">
                    <a:lumMod val="75000"/>
                  </a:schemeClr>
                </a:solidFill>
              </a:rPr>
              <a:t>(regular expression)</a:t>
            </a:r>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27</a:t>
            </a:fld>
            <a:endParaRPr lang="en-US" altLang="zh-TW" dirty="0"/>
          </a:p>
        </p:txBody>
      </p:sp>
    </p:spTree>
    <p:extLst>
      <p:ext uri="{BB962C8B-B14F-4D97-AF65-F5344CB8AC3E}">
        <p14:creationId xmlns:p14="http://schemas.microsoft.com/office/powerpoint/2010/main" val="777946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情境</a:t>
            </a:r>
          </a:p>
        </p:txBody>
      </p:sp>
      <p:sp>
        <p:nvSpPr>
          <p:cNvPr id="3" name="內容版面配置區 2"/>
          <p:cNvSpPr>
            <a:spLocks noGrp="1"/>
          </p:cNvSpPr>
          <p:nvPr>
            <p:ph idx="1"/>
          </p:nvPr>
        </p:nvSpPr>
        <p:spPr>
          <a:xfrm>
            <a:off x="395536" y="1196975"/>
            <a:ext cx="8424614" cy="5256213"/>
          </a:xfrm>
        </p:spPr>
        <p:txBody>
          <a:bodyPr/>
          <a:lstStyle/>
          <a:p>
            <a:r>
              <a:rPr lang="zh-TW" altLang="en-US" dirty="0"/>
              <a:t>又是難受的星期一，慣老闆一進到公司後，就要你把上周所有的新聞標題抓下來，要好好關心一下國家大事</a:t>
            </a:r>
            <a:endParaRPr lang="en-US" altLang="zh-TW" dirty="0"/>
          </a:p>
          <a:p>
            <a:endParaRPr lang="en-US" altLang="zh-TW" dirty="0"/>
          </a:p>
          <a:p>
            <a:endParaRPr lang="en-US" altLang="zh-TW" dirty="0"/>
          </a:p>
          <a:p>
            <a:r>
              <a:rPr lang="zh-TW" altLang="en-US" dirty="0"/>
              <a:t>剛上完 </a:t>
            </a:r>
            <a:r>
              <a:rPr lang="en-US" altLang="zh-TW" dirty="0"/>
              <a:t>Python</a:t>
            </a:r>
            <a:r>
              <a:rPr lang="zh-TW" altLang="en-US" dirty="0"/>
              <a:t> 爬蟲實戰的你，開始回想起上課的內容</a:t>
            </a:r>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28</a:t>
            </a:fld>
            <a:endParaRPr lang="en-US" altLang="zh-TW" dirty="0"/>
          </a:p>
        </p:txBody>
      </p:sp>
      <p:pic>
        <p:nvPicPr>
          <p:cNvPr id="13314" name="Picture 2" descr="「思考」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4725144"/>
            <a:ext cx="1350592" cy="13505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wspaper」的圖片搜尋結果">
            <a:extLst>
              <a:ext uri="{FF2B5EF4-FFF2-40B4-BE49-F238E27FC236}">
                <a16:creationId xmlns:a16="http://schemas.microsoft.com/office/drawing/2014/main" xmlns="" id="{148300D7-8882-4525-A99F-6C540FDDB7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2492896"/>
            <a:ext cx="1728192"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96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750" fill="hold"/>
                                        <p:tgtEl>
                                          <p:spTgt spid="133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EE1B30D-03F5-47AB-8A39-B315DBF8890D}"/>
              </a:ext>
            </a:extLst>
          </p:cNvPr>
          <p:cNvSpPr>
            <a:spLocks noGrp="1"/>
          </p:cNvSpPr>
          <p:nvPr>
            <p:ph type="title"/>
          </p:nvPr>
        </p:nvSpPr>
        <p:spPr/>
        <p:txBody>
          <a:bodyPr/>
          <a:lstStyle/>
          <a:p>
            <a:r>
              <a:rPr lang="zh-TW" altLang="en-US" dirty="0"/>
              <a:t>標題文字在哪個標籤裡</a:t>
            </a:r>
            <a:r>
              <a:rPr lang="en-US" altLang="zh-TW" dirty="0"/>
              <a:t>?</a:t>
            </a:r>
            <a:endParaRPr lang="zh-TW" altLang="en-US" dirty="0"/>
          </a:p>
        </p:txBody>
      </p:sp>
      <p:pic>
        <p:nvPicPr>
          <p:cNvPr id="6" name="內容版面配置區 5">
            <a:extLst>
              <a:ext uri="{FF2B5EF4-FFF2-40B4-BE49-F238E27FC236}">
                <a16:creationId xmlns:a16="http://schemas.microsoft.com/office/drawing/2014/main" xmlns="" id="{A688E9B6-F3FB-4191-9A38-E045162F64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284294"/>
            <a:ext cx="8928992" cy="4860540"/>
          </a:xfrm>
        </p:spPr>
      </p:pic>
      <p:sp>
        <p:nvSpPr>
          <p:cNvPr id="4" name="投影片編號版面配置區 3">
            <a:extLst>
              <a:ext uri="{FF2B5EF4-FFF2-40B4-BE49-F238E27FC236}">
                <a16:creationId xmlns:a16="http://schemas.microsoft.com/office/drawing/2014/main" xmlns="" id="{E29EA029-2C35-41FE-AA70-C7D72EAA1173}"/>
              </a:ext>
            </a:extLst>
          </p:cNvPr>
          <p:cNvSpPr>
            <a:spLocks noGrp="1"/>
          </p:cNvSpPr>
          <p:nvPr>
            <p:ph type="sldNum" sz="quarter" idx="11"/>
          </p:nvPr>
        </p:nvSpPr>
        <p:spPr/>
        <p:txBody>
          <a:bodyPr/>
          <a:lstStyle/>
          <a:p>
            <a:pPr>
              <a:defRPr/>
            </a:pPr>
            <a:fld id="{E8DC7176-3B0F-40D0-88B0-E5F127300873}" type="slidenum">
              <a:rPr lang="zh-TW" altLang="en-US" smtClean="0"/>
              <a:pPr>
                <a:defRPr/>
              </a:pPr>
              <a:t>29</a:t>
            </a:fld>
            <a:endParaRPr lang="en-US" altLang="zh-TW" dirty="0"/>
          </a:p>
        </p:txBody>
      </p:sp>
      <p:sp>
        <p:nvSpPr>
          <p:cNvPr id="7" name="矩形 6">
            <a:extLst>
              <a:ext uri="{FF2B5EF4-FFF2-40B4-BE49-F238E27FC236}">
                <a16:creationId xmlns:a16="http://schemas.microsoft.com/office/drawing/2014/main" xmlns="" id="{28DD6E2B-0F95-4D60-878B-2890804507E1}"/>
              </a:ext>
            </a:extLst>
          </p:cNvPr>
          <p:cNvSpPr/>
          <p:nvPr/>
        </p:nvSpPr>
        <p:spPr bwMode="auto">
          <a:xfrm>
            <a:off x="1403648" y="3699030"/>
            <a:ext cx="1656184" cy="262824"/>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
        <p:nvSpPr>
          <p:cNvPr id="8" name="矩形 7">
            <a:extLst>
              <a:ext uri="{FF2B5EF4-FFF2-40B4-BE49-F238E27FC236}">
                <a16:creationId xmlns:a16="http://schemas.microsoft.com/office/drawing/2014/main" xmlns="" id="{35A08DBE-0073-4870-9A50-23193B4E8CE7}"/>
              </a:ext>
            </a:extLst>
          </p:cNvPr>
          <p:cNvSpPr/>
          <p:nvPr/>
        </p:nvSpPr>
        <p:spPr bwMode="auto">
          <a:xfrm>
            <a:off x="6012160" y="2492896"/>
            <a:ext cx="1584176" cy="216024"/>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Tree>
    <p:extLst>
      <p:ext uri="{BB962C8B-B14F-4D97-AF65-F5344CB8AC3E}">
        <p14:creationId xmlns:p14="http://schemas.microsoft.com/office/powerpoint/2010/main" val="1835794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a:t>課程進行方式</a:t>
            </a:r>
          </a:p>
        </p:txBody>
      </p:sp>
      <p:sp>
        <p:nvSpPr>
          <p:cNvPr id="8" name="內容版面配置區 7"/>
          <p:cNvSpPr>
            <a:spLocks noGrp="1"/>
          </p:cNvSpPr>
          <p:nvPr>
            <p:ph idx="1"/>
          </p:nvPr>
        </p:nvSpPr>
        <p:spPr>
          <a:xfrm>
            <a:off x="395536" y="1196976"/>
            <a:ext cx="8424614" cy="1007890"/>
          </a:xfrm>
        </p:spPr>
        <p:txBody>
          <a:bodyPr/>
          <a:lstStyle/>
          <a:p>
            <a:r>
              <a:rPr lang="zh-TW" altLang="en-US" dirty="0"/>
              <a:t>今日的課程共分為四個 </a:t>
            </a:r>
            <a:r>
              <a:rPr lang="en-US" altLang="zh-TW" dirty="0"/>
              <a:t>Session</a:t>
            </a:r>
            <a:r>
              <a:rPr lang="zh-TW" altLang="en-US" dirty="0"/>
              <a:t>，課程會用到的 </a:t>
            </a:r>
            <a:r>
              <a:rPr lang="en-US" altLang="zh-TW" dirty="0"/>
              <a:t>code</a:t>
            </a:r>
            <a:r>
              <a:rPr lang="zh-TW" altLang="en-US" dirty="0"/>
              <a:t> 及 </a:t>
            </a:r>
            <a:r>
              <a:rPr lang="en-US" altLang="zh-TW" dirty="0"/>
              <a:t>data</a:t>
            </a:r>
            <a:r>
              <a:rPr lang="zh-TW" altLang="en-US" dirty="0"/>
              <a:t> 都放在相對應的資料夾內</a:t>
            </a:r>
          </a:p>
        </p:txBody>
      </p:sp>
      <p:sp>
        <p:nvSpPr>
          <p:cNvPr id="5" name="投影片編號版面配置區 4"/>
          <p:cNvSpPr>
            <a:spLocks noGrp="1"/>
          </p:cNvSpPr>
          <p:nvPr>
            <p:ph type="sldNum" sz="quarter" idx="11"/>
          </p:nvPr>
        </p:nvSpPr>
        <p:spPr/>
        <p:txBody>
          <a:bodyPr/>
          <a:lstStyle/>
          <a:p>
            <a:pPr>
              <a:defRPr/>
            </a:pPr>
            <a:fld id="{276C4026-DD38-40CF-AB91-CAEF762FE348}" type="slidenum">
              <a:rPr lang="zh-TW" altLang="en-US" smtClean="0"/>
              <a:pPr>
                <a:defRPr/>
              </a:pPr>
              <a:t>3</a:t>
            </a:fld>
            <a:endParaRPr lang="en-US" altLang="zh-TW" dirty="0"/>
          </a:p>
        </p:txBody>
      </p:sp>
      <p:grpSp>
        <p:nvGrpSpPr>
          <p:cNvPr id="27" name="群組 26"/>
          <p:cNvGrpSpPr/>
          <p:nvPr/>
        </p:nvGrpSpPr>
        <p:grpSpPr>
          <a:xfrm>
            <a:off x="2627784" y="2433915"/>
            <a:ext cx="3456383" cy="1388900"/>
            <a:chOff x="271633" y="2400140"/>
            <a:chExt cx="3456383" cy="1388900"/>
          </a:xfrm>
        </p:grpSpPr>
        <p:grpSp>
          <p:nvGrpSpPr>
            <p:cNvPr id="20" name="群組 19"/>
            <p:cNvGrpSpPr/>
            <p:nvPr/>
          </p:nvGrpSpPr>
          <p:grpSpPr>
            <a:xfrm>
              <a:off x="1547664" y="2492896"/>
              <a:ext cx="864096" cy="1296144"/>
              <a:chOff x="4860032" y="2636912"/>
              <a:chExt cx="864096" cy="1296144"/>
            </a:xfrm>
          </p:grpSpPr>
          <p:cxnSp>
            <p:nvCxnSpPr>
              <p:cNvPr id="10" name="直線接點 9"/>
              <p:cNvCxnSpPr/>
              <p:nvPr/>
            </p:nvCxnSpPr>
            <p:spPr bwMode="auto">
              <a:xfrm>
                <a:off x="5292080" y="2636912"/>
                <a:ext cx="0" cy="129614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線接點 14"/>
              <p:cNvCxnSpPr/>
              <p:nvPr/>
            </p:nvCxnSpPr>
            <p:spPr bwMode="auto">
              <a:xfrm>
                <a:off x="5292080" y="2636912"/>
                <a:ext cx="432048"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直線接點 15"/>
              <p:cNvCxnSpPr/>
              <p:nvPr/>
            </p:nvCxnSpPr>
            <p:spPr bwMode="auto">
              <a:xfrm>
                <a:off x="5292080" y="3068960"/>
                <a:ext cx="432048"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直線接點 16"/>
              <p:cNvCxnSpPr/>
              <p:nvPr/>
            </p:nvCxnSpPr>
            <p:spPr bwMode="auto">
              <a:xfrm>
                <a:off x="5292080" y="3532622"/>
                <a:ext cx="432048"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直線接點 17"/>
              <p:cNvCxnSpPr/>
              <p:nvPr/>
            </p:nvCxnSpPr>
            <p:spPr bwMode="auto">
              <a:xfrm>
                <a:off x="5292080" y="3933056"/>
                <a:ext cx="432048"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直線接點 18"/>
              <p:cNvCxnSpPr/>
              <p:nvPr/>
            </p:nvCxnSpPr>
            <p:spPr bwMode="auto">
              <a:xfrm>
                <a:off x="4860032" y="3295784"/>
                <a:ext cx="432048"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1" name="文字方塊 20"/>
            <p:cNvSpPr txBox="1"/>
            <p:nvPr/>
          </p:nvSpPr>
          <p:spPr>
            <a:xfrm>
              <a:off x="271633" y="2913156"/>
              <a:ext cx="1152128" cy="53567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Autofit/>
            </a:bodyPr>
            <a:lstStyle/>
            <a:p>
              <a:pPr algn="ctr"/>
              <a:r>
                <a:rPr lang="en-US" altLang="zh-TW" b="1" dirty="0">
                  <a:latin typeface="Corbel" pitchFamily="34" charset="0"/>
                  <a:ea typeface="+mn-ea"/>
                </a:rPr>
                <a:t>Python </a:t>
              </a:r>
              <a:br>
                <a:rPr lang="en-US" altLang="zh-TW" b="1" dirty="0">
                  <a:latin typeface="Corbel" pitchFamily="34" charset="0"/>
                  <a:ea typeface="+mn-ea"/>
                </a:rPr>
              </a:br>
              <a:r>
                <a:rPr lang="zh-TW" altLang="en-US" b="1" dirty="0">
                  <a:latin typeface="Corbel" pitchFamily="34" charset="0"/>
                  <a:ea typeface="+mn-ea"/>
                </a:rPr>
                <a:t>爬蟲實戰</a:t>
              </a:r>
            </a:p>
          </p:txBody>
        </p:sp>
        <p:sp>
          <p:nvSpPr>
            <p:cNvPr id="22" name="文字方塊 21"/>
            <p:cNvSpPr txBox="1"/>
            <p:nvPr/>
          </p:nvSpPr>
          <p:spPr>
            <a:xfrm>
              <a:off x="2500247" y="2400140"/>
              <a:ext cx="1227769" cy="243463"/>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Autofit/>
            </a:bodyPr>
            <a:lstStyle/>
            <a:p>
              <a:pPr algn="ctr"/>
              <a:r>
                <a:rPr lang="en-US" altLang="zh-TW" b="1" dirty="0" err="1">
                  <a:latin typeface="Corbel" pitchFamily="34" charset="0"/>
                </a:rPr>
                <a:t>Session_A</a:t>
              </a:r>
              <a:endParaRPr lang="zh-TW" altLang="en-US" b="1" dirty="0">
                <a:latin typeface="Corbel" pitchFamily="34" charset="0"/>
              </a:endParaRPr>
            </a:p>
          </p:txBody>
        </p:sp>
      </p:grpSp>
      <p:sp>
        <p:nvSpPr>
          <p:cNvPr id="28" name="內容版面配置區 7"/>
          <p:cNvSpPr txBox="1">
            <a:spLocks/>
          </p:cNvSpPr>
          <p:nvPr/>
        </p:nvSpPr>
        <p:spPr bwMode="blackWhite">
          <a:xfrm>
            <a:off x="467544" y="4299546"/>
            <a:ext cx="8424614" cy="172174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10000"/>
              </a:spcBef>
              <a:spcAft>
                <a:spcPct val="10000"/>
              </a:spcAft>
              <a:buClr>
                <a:srgbClr val="FF7C80"/>
              </a:buClr>
              <a:buSzPct val="80000"/>
              <a:buFont typeface="Wingdings" panose="05000000000000000000" pitchFamily="2" charset="2"/>
              <a:buChar char="p"/>
              <a:defRPr sz="2800">
                <a:solidFill>
                  <a:schemeClr val="tx1"/>
                </a:solidFill>
                <a:latin typeface="Corbel" pitchFamily="34" charset="0"/>
                <a:ea typeface="+mn-ea"/>
                <a:cs typeface="+mn-cs"/>
              </a:defRPr>
            </a:lvl1pPr>
            <a:lvl2pPr marL="742950" indent="-285750" algn="l" rtl="0" eaLnBrk="0" fontAlgn="base" hangingPunct="0">
              <a:lnSpc>
                <a:spcPct val="120000"/>
              </a:lnSpc>
              <a:spcBef>
                <a:spcPct val="10000"/>
              </a:spcBef>
              <a:spcAft>
                <a:spcPct val="10000"/>
              </a:spcAft>
              <a:buClr>
                <a:srgbClr val="92D050"/>
              </a:buClr>
              <a:buSzPct val="70000"/>
              <a:buFont typeface="Wingdings" panose="05000000000000000000" pitchFamily="2" charset="2"/>
              <a:buChar char="p"/>
              <a:defRPr sz="2400">
                <a:solidFill>
                  <a:schemeClr val="tx1"/>
                </a:solidFill>
                <a:latin typeface="Corbel" pitchFamily="34" charset="0"/>
                <a:ea typeface="+mn-ea"/>
              </a:defRPr>
            </a:lvl2pPr>
            <a:lvl3pPr marL="1143000" indent="-228600" algn="l" rtl="0" eaLnBrk="0" fontAlgn="base" hangingPunct="0">
              <a:lnSpc>
                <a:spcPct val="120000"/>
              </a:lnSpc>
              <a:spcBef>
                <a:spcPct val="10000"/>
              </a:spcBef>
              <a:spcAft>
                <a:spcPct val="10000"/>
              </a:spcAft>
              <a:buClr>
                <a:srgbClr val="FF6600"/>
              </a:buClr>
              <a:buSzPct val="75000"/>
              <a:buFont typeface="Wingdings" panose="05000000000000000000" pitchFamily="2" charset="2"/>
              <a:buChar char="p"/>
              <a:defRPr sz="2000">
                <a:solidFill>
                  <a:schemeClr val="tx1"/>
                </a:solidFill>
                <a:latin typeface="Corbel" pitchFamily="34" charset="0"/>
                <a:ea typeface="+mn-ea"/>
              </a:defRPr>
            </a:lvl3pPr>
            <a:lvl4pPr marL="1600200" indent="-228600" algn="l" rtl="0" eaLnBrk="0" fontAlgn="base" hangingPunct="0">
              <a:lnSpc>
                <a:spcPct val="120000"/>
              </a:lnSpc>
              <a:spcBef>
                <a:spcPct val="10000"/>
              </a:spcBef>
              <a:spcAft>
                <a:spcPct val="10000"/>
              </a:spcAft>
              <a:buClr>
                <a:srgbClr val="0070C0"/>
              </a:buClr>
              <a:buSzPct val="75000"/>
              <a:buFont typeface="Wingdings" panose="05000000000000000000" pitchFamily="2" charset="2"/>
              <a:buChar char="p"/>
              <a:defRPr sz="2000">
                <a:solidFill>
                  <a:schemeClr val="tx1"/>
                </a:solidFill>
                <a:latin typeface="Corbel" pitchFamily="34" charset="0"/>
                <a:ea typeface="+mn-ea"/>
              </a:defRPr>
            </a:lvl4pPr>
            <a:lvl5pPr marL="2057400" indent="-228600" algn="l" rtl="0" eaLnBrk="0" fontAlgn="base" hangingPunct="0">
              <a:lnSpc>
                <a:spcPct val="120000"/>
              </a:lnSpc>
              <a:spcBef>
                <a:spcPct val="10000"/>
              </a:spcBef>
              <a:spcAft>
                <a:spcPct val="10000"/>
              </a:spcAft>
              <a:buClr>
                <a:srgbClr val="FFC000"/>
              </a:buClr>
              <a:buSzPct val="75000"/>
              <a:buFont typeface="Wingdings" panose="05000000000000000000" pitchFamily="2" charset="2"/>
              <a:buChar char="p"/>
              <a:defRPr sz="2000">
                <a:solidFill>
                  <a:schemeClr val="tx1"/>
                </a:solidFill>
                <a:latin typeface="Corbel" pitchFamily="34" charset="0"/>
                <a:ea typeface="+mn-ea"/>
              </a:defRPr>
            </a:lvl5pPr>
            <a:lvl6pPr marL="25146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6pPr>
            <a:lvl7pPr marL="29718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7pPr>
            <a:lvl8pPr marL="34290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8pPr>
            <a:lvl9pPr marL="38862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9pPr>
          </a:lstStyle>
          <a:p>
            <a:r>
              <a:rPr lang="zh-TW" altLang="en-US" kern="0" dirty="0"/>
              <a:t>課程會先由講師講解</a:t>
            </a:r>
            <a:r>
              <a:rPr lang="zh-TW" altLang="en-US" b="1" kern="0" dirty="0"/>
              <a:t>範例</a:t>
            </a:r>
            <a:r>
              <a:rPr lang="zh-TW" altLang="en-US" kern="0" dirty="0"/>
              <a:t>，在看到</a:t>
            </a:r>
            <a:r>
              <a:rPr lang="en-US" altLang="zh-TW" kern="0" dirty="0"/>
              <a:t/>
            </a:r>
            <a:br>
              <a:rPr lang="en-US" altLang="zh-TW" kern="0" dirty="0"/>
            </a:br>
            <a:r>
              <a:rPr lang="zh-TW" altLang="en-US" kern="0" dirty="0"/>
              <a:t>這個符號出現時，就代表是大家的練習時間囉</a:t>
            </a:r>
            <a:r>
              <a:rPr lang="en-US" altLang="zh-TW" kern="0" dirty="0"/>
              <a:t>!</a:t>
            </a:r>
            <a:br>
              <a:rPr lang="en-US" altLang="zh-TW" kern="0" dirty="0"/>
            </a:br>
            <a:r>
              <a:rPr lang="zh-TW" altLang="en-US" kern="0" dirty="0"/>
              <a:t>練習時有任何問題歡迎隨時舉手詢問旁邊的助教們</a:t>
            </a:r>
            <a:endParaRPr lang="en-US" altLang="zh-TW" kern="0" dirty="0"/>
          </a:p>
        </p:txBody>
      </p:sp>
      <p:pic>
        <p:nvPicPr>
          <p:cNvPr id="31" name="圖片 30" descr="畫面剪輯"/>
          <p:cNvPicPr>
            <a:picLocks noChangeAspect="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6732240" y="4010455"/>
            <a:ext cx="933572" cy="7883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文字方塊 31"/>
          <p:cNvSpPr txBox="1"/>
          <p:nvPr/>
        </p:nvSpPr>
        <p:spPr>
          <a:xfrm>
            <a:off x="4856397" y="2824716"/>
            <a:ext cx="1227769" cy="243463"/>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Autofit/>
          </a:bodyPr>
          <a:lstStyle/>
          <a:p>
            <a:pPr algn="ctr"/>
            <a:r>
              <a:rPr lang="en-US" altLang="zh-TW" b="1" dirty="0" err="1">
                <a:latin typeface="Corbel" pitchFamily="34" charset="0"/>
              </a:rPr>
              <a:t>Session_B</a:t>
            </a:r>
            <a:endParaRPr lang="zh-TW" altLang="en-US" b="1" dirty="0">
              <a:latin typeface="Corbel" pitchFamily="34" charset="0"/>
            </a:endParaRPr>
          </a:p>
        </p:txBody>
      </p:sp>
      <p:sp>
        <p:nvSpPr>
          <p:cNvPr id="33" name="文字方塊 32"/>
          <p:cNvSpPr txBox="1"/>
          <p:nvPr/>
        </p:nvSpPr>
        <p:spPr>
          <a:xfrm>
            <a:off x="4856397" y="3256092"/>
            <a:ext cx="1227769" cy="243463"/>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Autofit/>
          </a:bodyPr>
          <a:lstStyle/>
          <a:p>
            <a:pPr algn="ctr"/>
            <a:r>
              <a:rPr lang="en-US" altLang="zh-TW" b="1" dirty="0" err="1">
                <a:latin typeface="Corbel" pitchFamily="34" charset="0"/>
              </a:rPr>
              <a:t>Session_C</a:t>
            </a:r>
            <a:endParaRPr lang="zh-TW" altLang="en-US" b="1" dirty="0">
              <a:latin typeface="Corbel" pitchFamily="34" charset="0"/>
            </a:endParaRPr>
          </a:p>
        </p:txBody>
      </p:sp>
      <p:sp>
        <p:nvSpPr>
          <p:cNvPr id="34" name="文字方塊 33"/>
          <p:cNvSpPr txBox="1"/>
          <p:nvPr/>
        </p:nvSpPr>
        <p:spPr>
          <a:xfrm>
            <a:off x="4856396" y="3666914"/>
            <a:ext cx="1227769" cy="243463"/>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1">
            <a:noAutofit/>
          </a:bodyPr>
          <a:lstStyle/>
          <a:p>
            <a:pPr algn="ctr"/>
            <a:r>
              <a:rPr lang="en-US" altLang="zh-TW" b="1" dirty="0" err="1">
                <a:latin typeface="Corbel" pitchFamily="34" charset="0"/>
              </a:rPr>
              <a:t>Session_D</a:t>
            </a:r>
            <a:endParaRPr lang="zh-TW" altLang="en-US" b="1" dirty="0">
              <a:latin typeface="Corbel" pitchFamily="34" charset="0"/>
            </a:endParaRPr>
          </a:p>
        </p:txBody>
      </p:sp>
    </p:spTree>
    <p:extLst>
      <p:ext uri="{BB962C8B-B14F-4D97-AF65-F5344CB8AC3E}">
        <p14:creationId xmlns:p14="http://schemas.microsoft.com/office/powerpoint/2010/main" val="238644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 00: </a:t>
            </a:r>
            <a:r>
              <a:rPr lang="zh-TW" altLang="en-US" dirty="0"/>
              <a:t>第一支爬蟲程式</a:t>
            </a:r>
          </a:p>
        </p:txBody>
      </p:sp>
      <p:sp>
        <p:nvSpPr>
          <p:cNvPr id="3" name="內容版面配置區 2"/>
          <p:cNvSpPr>
            <a:spLocks noGrp="1"/>
          </p:cNvSpPr>
          <p:nvPr>
            <p:ph idx="1"/>
          </p:nvPr>
        </p:nvSpPr>
        <p:spPr>
          <a:xfrm>
            <a:off x="395536" y="1196975"/>
            <a:ext cx="8424614" cy="935881"/>
          </a:xfrm>
        </p:spPr>
        <p:txBody>
          <a:bodyPr/>
          <a:lstStyle/>
          <a:p>
            <a:r>
              <a:rPr lang="zh-TW" altLang="en-US" dirty="0"/>
              <a:t>如何透過程式，取出範例網頁中的大標題</a:t>
            </a:r>
            <a:r>
              <a:rPr lang="en-US" altLang="zh-TW" dirty="0"/>
              <a:t/>
            </a:r>
            <a:br>
              <a:rPr lang="en-US" altLang="zh-TW" dirty="0"/>
            </a:br>
            <a:r>
              <a:rPr lang="zh-TW" altLang="en-US" dirty="0"/>
              <a:t>「</a:t>
            </a:r>
            <a:r>
              <a:rPr lang="en-US" altLang="zh-TW" b="1" dirty="0"/>
              <a:t>Python </a:t>
            </a:r>
            <a:r>
              <a:rPr lang="zh-TW" altLang="en-US" b="1" dirty="0"/>
              <a:t>爬蟲實戰</a:t>
            </a:r>
            <a:r>
              <a:rPr lang="zh-TW" altLang="en-US" dirty="0"/>
              <a:t>」</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30</a:t>
            </a:fld>
            <a:endParaRPr lang="en-US" altLang="zh-TW" dirty="0"/>
          </a:p>
        </p:txBody>
      </p:sp>
      <p:sp>
        <p:nvSpPr>
          <p:cNvPr id="7" name="文字方塊 6"/>
          <p:cNvSpPr txBox="1"/>
          <p:nvPr/>
        </p:nvSpPr>
        <p:spPr>
          <a:xfrm>
            <a:off x="395536" y="2348880"/>
            <a:ext cx="8429399" cy="4104456"/>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en-US" altLang="zh-TW" sz="2000" dirty="0">
                <a:solidFill>
                  <a:srgbClr val="92D050"/>
                </a:solidFill>
                <a:latin typeface="Consolas" panose="020B0609020204030204" pitchFamily="49" charset="0"/>
                <a:ea typeface="+mn-ea"/>
                <a:cs typeface="Consolas" panose="020B0609020204030204" pitchFamily="49" charset="0"/>
              </a:rPr>
              <a:t>import </a:t>
            </a:r>
            <a:r>
              <a:rPr lang="zh-TW" altLang="en-US" sz="2000" dirty="0">
                <a:solidFill>
                  <a:srgbClr val="92D050"/>
                </a:solidFill>
                <a:latin typeface="Consolas" panose="020B0609020204030204" pitchFamily="49" charset="0"/>
                <a:ea typeface="+mn-ea"/>
                <a:cs typeface="Consolas" panose="020B0609020204030204" pitchFamily="49" charset="0"/>
              </a:rPr>
              <a:t>套件</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a:solidFill>
                  <a:srgbClr val="FF0000"/>
                </a:solidFill>
                <a:latin typeface="Consolas" panose="020B0609020204030204" pitchFamily="49" charset="0"/>
                <a:ea typeface="+mn-ea"/>
                <a:cs typeface="Consolas" panose="020B0609020204030204" pitchFamily="49" charset="0"/>
              </a:rPr>
              <a:t>import</a:t>
            </a:r>
            <a:r>
              <a:rPr lang="en-US" altLang="zh-TW" sz="2000" dirty="0">
                <a:solidFill>
                  <a:schemeClr val="bg1"/>
                </a:solidFill>
                <a:latin typeface="Consolas" panose="020B0609020204030204" pitchFamily="49" charset="0"/>
                <a:ea typeface="+mn-ea"/>
                <a:cs typeface="Consolas" panose="020B0609020204030204" pitchFamily="49" charset="0"/>
              </a:rPr>
              <a:t> requests</a:t>
            </a:r>
          </a:p>
          <a:p>
            <a:pPr marL="90000"/>
            <a:r>
              <a:rPr lang="en-US" altLang="zh-TW" sz="2000" dirty="0">
                <a:solidFill>
                  <a:srgbClr val="FF0000"/>
                </a:solidFill>
                <a:latin typeface="Consolas" panose="020B0609020204030204" pitchFamily="49" charset="0"/>
                <a:ea typeface="+mn-ea"/>
                <a:cs typeface="Consolas" panose="020B0609020204030204" pitchFamily="49" charset="0"/>
              </a:rPr>
              <a:t>from</a:t>
            </a:r>
            <a:r>
              <a:rPr lang="en-US" altLang="zh-TW" sz="2000" dirty="0">
                <a:solidFill>
                  <a:schemeClr val="bg1"/>
                </a:solidFill>
                <a:latin typeface="Consolas" panose="020B0609020204030204" pitchFamily="49" charset="0"/>
                <a:ea typeface="+mn-ea"/>
                <a:cs typeface="Consolas" panose="020B0609020204030204" pitchFamily="49" charset="0"/>
              </a:rPr>
              <a:t> bs4 </a:t>
            </a:r>
            <a:r>
              <a:rPr lang="en-US" altLang="zh-TW" sz="2000" dirty="0">
                <a:solidFill>
                  <a:srgbClr val="FF0000"/>
                </a:solidFill>
                <a:latin typeface="Consolas" panose="020B0609020204030204" pitchFamily="49" charset="0"/>
                <a:ea typeface="+mn-ea"/>
                <a:cs typeface="Consolas" panose="020B0609020204030204" pitchFamily="49" charset="0"/>
              </a:rPr>
              <a:t>import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BeatifulSoup</a:t>
            </a:r>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用 </a:t>
            </a:r>
            <a:r>
              <a:rPr lang="en-US" altLang="zh-TW" sz="2000" dirty="0">
                <a:solidFill>
                  <a:srgbClr val="92D050"/>
                </a:solidFill>
                <a:latin typeface="Consolas" panose="020B0609020204030204" pitchFamily="49" charset="0"/>
                <a:ea typeface="+mn-ea"/>
                <a:cs typeface="Consolas" panose="020B0609020204030204" pitchFamily="49" charset="0"/>
              </a:rPr>
              <a:t>requests </a:t>
            </a:r>
            <a:r>
              <a:rPr lang="zh-TW" altLang="en-US" sz="2000" dirty="0">
                <a:solidFill>
                  <a:srgbClr val="92D050"/>
                </a:solidFill>
                <a:latin typeface="Consolas" panose="020B0609020204030204" pitchFamily="49" charset="0"/>
                <a:ea typeface="+mn-ea"/>
                <a:cs typeface="Consolas" panose="020B0609020204030204" pitchFamily="49" charset="0"/>
              </a:rPr>
              <a:t>抓取網頁並存在 </a:t>
            </a:r>
            <a:r>
              <a:rPr lang="en-US" altLang="zh-TW" sz="2000" dirty="0">
                <a:solidFill>
                  <a:srgbClr val="92D050"/>
                </a:solidFill>
                <a:latin typeface="Consolas" panose="020B0609020204030204" pitchFamily="49" charset="0"/>
                <a:ea typeface="+mn-ea"/>
                <a:cs typeface="Consolas" panose="020B0609020204030204" pitchFamily="49" charset="0"/>
              </a:rPr>
              <a:t>response</a:t>
            </a:r>
          </a:p>
          <a:p>
            <a:pPr marL="90000"/>
            <a:r>
              <a:rPr lang="en-US" altLang="zh-TW" sz="2000" dirty="0">
                <a:solidFill>
                  <a:srgbClr val="FFFFFF"/>
                </a:solidFill>
                <a:latin typeface="Consolas" panose="020B0609020204030204" pitchFamily="49" charset="0"/>
                <a:ea typeface="+mn-ea"/>
                <a:cs typeface="Consolas" panose="020B0609020204030204" pitchFamily="49" charset="0"/>
              </a:rPr>
              <a:t>response =</a:t>
            </a:r>
            <a:r>
              <a:rPr lang="zh-TW" altLang="en-US" sz="2000" dirty="0">
                <a:solidFill>
                  <a:srgbClr val="FFFFFF"/>
                </a:solidFill>
                <a:latin typeface="Consolas" panose="020B0609020204030204" pitchFamily="49" charset="0"/>
                <a:ea typeface="+mn-ea"/>
                <a:cs typeface="Consolas" panose="020B0609020204030204" pitchFamily="49" charset="0"/>
              </a:rPr>
              <a:t> </a:t>
            </a:r>
            <a:r>
              <a:rPr lang="en-US" altLang="zh-TW" sz="2000" dirty="0" err="1">
                <a:solidFill>
                  <a:srgbClr val="FFFFFF"/>
                </a:solidFill>
                <a:latin typeface="Consolas" panose="020B0609020204030204" pitchFamily="49" charset="0"/>
                <a:ea typeface="+mn-ea"/>
                <a:cs typeface="Consolas" panose="020B0609020204030204" pitchFamily="49" charset="0"/>
              </a:rPr>
              <a:t>requests.get</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"https://jimmy15923.github.io/</a:t>
            </a:r>
            <a:br>
              <a:rPr lang="en-US" altLang="zh-TW" sz="2000" dirty="0">
                <a:solidFill>
                  <a:srgbClr val="FFC000"/>
                </a:solidFill>
                <a:latin typeface="Consolas" panose="020B0609020204030204" pitchFamily="49" charset="0"/>
                <a:ea typeface="+mn-ea"/>
                <a:cs typeface="Consolas" panose="020B0609020204030204" pitchFamily="49" charset="0"/>
              </a:rPr>
            </a:br>
            <a:r>
              <a:rPr lang="en-US" altLang="zh-TW" sz="2000" dirty="0" err="1">
                <a:solidFill>
                  <a:srgbClr val="FFC000"/>
                </a:solidFill>
                <a:latin typeface="Consolas" panose="020B0609020204030204" pitchFamily="49" charset="0"/>
                <a:ea typeface="+mn-ea"/>
                <a:cs typeface="Consolas" panose="020B0609020204030204" pitchFamily="49" charset="0"/>
              </a:rPr>
              <a:t>example_page</a:t>
            </a:r>
            <a:r>
              <a:rPr lang="en-US" altLang="zh-TW" sz="2000" dirty="0">
                <a:solidFill>
                  <a:srgbClr val="FFC000"/>
                </a:solidFill>
                <a:latin typeface="Consolas" panose="020B0609020204030204" pitchFamily="49" charset="0"/>
                <a:ea typeface="+mn-ea"/>
                <a:cs typeface="Consolas" panose="020B0609020204030204" pitchFamily="49" charset="0"/>
              </a:rPr>
              <a:t>"</a:t>
            </a:r>
            <a:r>
              <a:rPr lang="en-US" altLang="zh-TW" sz="2000" dirty="0">
                <a:solidFill>
                  <a:srgbClr val="FFFFFF"/>
                </a:solidFill>
                <a:latin typeface="Consolas" panose="020B0609020204030204" pitchFamily="49" charset="0"/>
                <a:ea typeface="+mn-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用 </a:t>
            </a:r>
            <a:r>
              <a:rPr lang="en-US" altLang="zh-TW" sz="2000" dirty="0">
                <a:solidFill>
                  <a:srgbClr val="92D050"/>
                </a:solidFill>
                <a:latin typeface="Consolas" panose="020B0609020204030204" pitchFamily="49" charset="0"/>
                <a:ea typeface="+mn-ea"/>
                <a:cs typeface="Consolas" panose="020B0609020204030204" pitchFamily="49" charset="0"/>
              </a:rPr>
              <a:t>BS4</a:t>
            </a:r>
            <a:r>
              <a:rPr lang="zh-TW" altLang="en-US" sz="2000" dirty="0">
                <a:solidFill>
                  <a:srgbClr val="92D050"/>
                </a:solidFill>
                <a:latin typeface="Consolas" panose="020B0609020204030204" pitchFamily="49" charset="0"/>
                <a:ea typeface="+mn-ea"/>
                <a:cs typeface="Consolas" panose="020B0609020204030204" pitchFamily="49" charset="0"/>
              </a:rPr>
              <a:t> 解析 </a:t>
            </a:r>
            <a:r>
              <a:rPr lang="en-US" altLang="zh-TW" sz="2000" dirty="0">
                <a:solidFill>
                  <a:srgbClr val="92D050"/>
                </a:solidFill>
                <a:latin typeface="Consolas" panose="020B0609020204030204" pitchFamily="49" charset="0"/>
                <a:ea typeface="+mn-ea"/>
                <a:cs typeface="Consolas" panose="020B0609020204030204" pitchFamily="49" charset="0"/>
              </a:rPr>
              <a:t>HTML</a:t>
            </a:r>
            <a:r>
              <a:rPr lang="zh-TW" altLang="en-US" sz="2000" dirty="0">
                <a:solidFill>
                  <a:srgbClr val="92D050"/>
                </a:solidFill>
                <a:latin typeface="Consolas" panose="020B0609020204030204" pitchFamily="49" charset="0"/>
                <a:ea typeface="+mn-ea"/>
                <a:cs typeface="Consolas" panose="020B0609020204030204" pitchFamily="49" charset="0"/>
              </a:rPr>
              <a:t> 並把結果回傳 </a:t>
            </a:r>
            <a:r>
              <a:rPr lang="en-US" altLang="zh-TW" sz="2000" dirty="0">
                <a:solidFill>
                  <a:srgbClr val="92D050"/>
                </a:solidFill>
                <a:latin typeface="Consolas" panose="020B0609020204030204" pitchFamily="49" charset="0"/>
                <a:ea typeface="+mn-ea"/>
                <a:cs typeface="Consolas" panose="020B0609020204030204" pitchFamily="49" charset="0"/>
              </a:rPr>
              <a:t>soup </a:t>
            </a:r>
          </a:p>
          <a:p>
            <a:pPr marL="90000"/>
            <a:r>
              <a:rPr lang="en-US" altLang="zh-TW" sz="2000" dirty="0">
                <a:solidFill>
                  <a:srgbClr val="FFFFFF"/>
                </a:solidFill>
                <a:latin typeface="Consolas" panose="020B0609020204030204" pitchFamily="49" charset="0"/>
                <a:ea typeface="+mn-ea"/>
                <a:cs typeface="Consolas" panose="020B0609020204030204" pitchFamily="49" charset="0"/>
              </a:rPr>
              <a:t>soup = </a:t>
            </a:r>
            <a:r>
              <a:rPr lang="en-US" altLang="zh-TW" sz="2000" dirty="0" err="1">
                <a:solidFill>
                  <a:srgbClr val="FFFFFF"/>
                </a:solidFill>
                <a:latin typeface="Consolas" panose="020B0609020204030204" pitchFamily="49" charset="0"/>
                <a:ea typeface="+mn-ea"/>
                <a:cs typeface="Consolas" panose="020B0609020204030204" pitchFamily="49" charset="0"/>
              </a:rPr>
              <a:t>BeautifulSoup</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response.text</a:t>
            </a:r>
            <a:r>
              <a:rPr lang="en-US" altLang="zh-TW" sz="2000" dirty="0">
                <a:solidFill>
                  <a:srgbClr val="FFFFFF"/>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lxml</a:t>
            </a:r>
            <a:r>
              <a:rPr lang="en-US" altLang="zh-TW" sz="2000" dirty="0">
                <a:solidFill>
                  <a:srgbClr val="FFC000"/>
                </a:solidFill>
                <a:latin typeface="Consolas" panose="020B0609020204030204" pitchFamily="49" charset="0"/>
                <a:ea typeface="+mn-ea"/>
                <a:cs typeface="Consolas" panose="020B0609020204030204" pitchFamily="49" charset="0"/>
              </a:rPr>
              <a:t>"</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印出</a:t>
            </a:r>
            <a:r>
              <a:rPr lang="zh-TW" altLang="en-US" sz="2000" i="1" dirty="0">
                <a:solidFill>
                  <a:srgbClr val="92D050"/>
                </a:solidFill>
                <a:latin typeface="Consolas" panose="020B0609020204030204" pitchFamily="49" charset="0"/>
                <a:ea typeface="+mn-ea"/>
                <a:cs typeface="Consolas" panose="020B0609020204030204" pitchFamily="49" charset="0"/>
              </a:rPr>
              <a:t> </a:t>
            </a:r>
            <a:r>
              <a:rPr lang="en-US" altLang="zh-TW" sz="2000" dirty="0">
                <a:solidFill>
                  <a:srgbClr val="92D050"/>
                </a:solidFill>
                <a:latin typeface="Consolas" panose="020B0609020204030204" pitchFamily="49" charset="0"/>
                <a:ea typeface="+mn-ea"/>
                <a:cs typeface="Consolas" panose="020B0609020204030204" pitchFamily="49" charset="0"/>
              </a:rPr>
              <a:t>h1</a:t>
            </a:r>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標籤</a:t>
            </a:r>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soup.find</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"h1"</a:t>
            </a:r>
            <a:r>
              <a:rPr lang="en-US" altLang="zh-TW" sz="2000" dirty="0">
                <a:solidFill>
                  <a:srgbClr val="FFFFFF"/>
                </a:solidFill>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41879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7" end="7"/>
                                            </p:txEl>
                                          </p:spTgt>
                                        </p:tgtEl>
                                        <p:attrNameLst>
                                          <p:attrName>style.visibility</p:attrName>
                                        </p:attrNameLst>
                                      </p:cBhvr>
                                      <p:to>
                                        <p:strVal val="visible"/>
                                      </p:to>
                                    </p:set>
                                    <p:animEffect transition="in" filter="fade">
                                      <p:cBhvr>
                                        <p:cTn id="26" dur="500"/>
                                        <p:tgtEl>
                                          <p:spTgt spid="7">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animEffect transition="in" filter="fade">
                                      <p:cBhvr>
                                        <p:cTn id="29" dur="500"/>
                                        <p:tgtEl>
                                          <p:spTgt spid="7">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10" end="10"/>
                                            </p:txEl>
                                          </p:spTgt>
                                        </p:tgtEl>
                                        <p:attrNameLst>
                                          <p:attrName>style.visibility</p:attrName>
                                        </p:attrNameLst>
                                      </p:cBhvr>
                                      <p:to>
                                        <p:strVal val="visible"/>
                                      </p:to>
                                    </p:set>
                                    <p:animEffect transition="in" filter="fade">
                                      <p:cBhvr>
                                        <p:cTn id="34" dur="500"/>
                                        <p:tgtEl>
                                          <p:spTgt spid="7">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animEffect transition="in" filter="fade">
                                      <p:cBhvr>
                                        <p:cTn id="3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Requests </a:t>
            </a:r>
            <a:r>
              <a:rPr lang="zh-TW" altLang="en-US" sz="3600" dirty="0"/>
              <a:t>的功能</a:t>
            </a:r>
          </a:p>
        </p:txBody>
      </p:sp>
      <p:sp>
        <p:nvSpPr>
          <p:cNvPr id="10" name="內容版面配置區 9"/>
          <p:cNvSpPr>
            <a:spLocks noGrp="1"/>
          </p:cNvSpPr>
          <p:nvPr>
            <p:ph sz="half" idx="1"/>
          </p:nvPr>
        </p:nvSpPr>
        <p:spPr>
          <a:xfrm>
            <a:off x="107504" y="1196975"/>
            <a:ext cx="8856984" cy="5256213"/>
          </a:xfrm>
        </p:spPr>
        <p:txBody>
          <a:bodyPr/>
          <a:lstStyle/>
          <a:p>
            <a:r>
              <a:rPr lang="en-US" altLang="zh-TW" dirty="0"/>
              <a:t>Requests: HTTP for Humans</a:t>
            </a:r>
          </a:p>
          <a:p>
            <a:endParaRPr lang="en-US" altLang="zh-TW" dirty="0"/>
          </a:p>
          <a:p>
            <a:endParaRPr lang="en-US" altLang="zh-TW" dirty="0"/>
          </a:p>
          <a:p>
            <a:endParaRPr lang="en-US" altLang="zh-TW" dirty="0"/>
          </a:p>
          <a:p>
            <a:endParaRPr lang="en-US" altLang="zh-TW" dirty="0"/>
          </a:p>
          <a:p>
            <a:r>
              <a:rPr lang="zh-TW" altLang="en-US" dirty="0"/>
              <a:t>最常用的兩個方法</a:t>
            </a:r>
            <a:endParaRPr lang="en-US" altLang="zh-TW" dirty="0"/>
          </a:p>
          <a:p>
            <a:pPr lvl="1"/>
            <a:r>
              <a:rPr lang="en-US" altLang="zh-TW" dirty="0"/>
              <a:t>GET	</a:t>
            </a:r>
          </a:p>
          <a:p>
            <a:pPr lvl="1"/>
            <a:r>
              <a:rPr lang="en-US" altLang="zh-TW" dirty="0"/>
              <a:t>POST</a:t>
            </a:r>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31</a:t>
            </a:fld>
            <a:endParaRPr lang="en-US" altLang="zh-TW" dirty="0"/>
          </a:p>
        </p:txBody>
      </p:sp>
      <p:pic>
        <p:nvPicPr>
          <p:cNvPr id="6" name="Picture 10" descr="「request respon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509104"/>
            <a:ext cx="4976441" cy="168357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272543" y="1893104"/>
            <a:ext cx="5574000" cy="360000"/>
          </a:xfrm>
          <a:prstGeom prst="rect">
            <a:avLst/>
          </a:prstGeom>
          <a:solidFill>
            <a:schemeClr val="tx1"/>
          </a:solidFill>
        </p:spPr>
        <p:txBody>
          <a:bodyPr wrap="square" rtlCol="0" anchor="t" anchorCtr="0">
            <a:noAutofit/>
          </a:bodyPr>
          <a:lstStyle/>
          <a:p>
            <a:pPr marL="90000"/>
            <a:r>
              <a:rPr lang="en-US" altLang="zh-TW" dirty="0">
                <a:solidFill>
                  <a:srgbClr val="FFFFFF"/>
                </a:solidFill>
                <a:latin typeface="Consolas" panose="020B0609020204030204" pitchFamily="49" charset="0"/>
                <a:cs typeface="Consolas" panose="020B0609020204030204" pitchFamily="49" charset="0"/>
              </a:rPr>
              <a:t>response = </a:t>
            </a:r>
            <a:r>
              <a:rPr lang="en-US" altLang="zh-TW" dirty="0" err="1">
                <a:solidFill>
                  <a:srgbClr val="FFFFFF"/>
                </a:solidFill>
                <a:latin typeface="Consolas" panose="020B0609020204030204" pitchFamily="49" charset="0"/>
                <a:cs typeface="Consolas" panose="020B0609020204030204" pitchFamily="49" charset="0"/>
              </a:rPr>
              <a:t>requests.get</a:t>
            </a:r>
            <a:r>
              <a:rPr lang="en-US" altLang="zh-TW" dirty="0">
                <a:solidFill>
                  <a:srgbClr val="FFFFFF"/>
                </a:solidFill>
                <a:latin typeface="Consolas" panose="020B0609020204030204" pitchFamily="49" charset="0"/>
                <a:cs typeface="Consolas" panose="020B0609020204030204" pitchFamily="49" charset="0"/>
              </a:rPr>
              <a:t>(</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rgbClr val="FFC000"/>
                </a:solidFill>
                <a:latin typeface="Corbel" pitchFamily="34" charset="0"/>
              </a:rPr>
              <a:t>www.yahoo.com.tw</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rgbClr val="FFFFFF"/>
                </a:solidFill>
                <a:latin typeface="Consolas" panose="020B0609020204030204" pitchFamily="49" charset="0"/>
                <a:cs typeface="Consolas" panose="020B0609020204030204" pitchFamily="49" charset="0"/>
              </a:rPr>
              <a:t>)</a:t>
            </a:r>
          </a:p>
        </p:txBody>
      </p:sp>
      <p:sp>
        <p:nvSpPr>
          <p:cNvPr id="3" name="等於 2"/>
          <p:cNvSpPr/>
          <p:nvPr/>
        </p:nvSpPr>
        <p:spPr bwMode="auto">
          <a:xfrm>
            <a:off x="6084168" y="1865968"/>
            <a:ext cx="432626" cy="350665"/>
          </a:xfrm>
          <a:prstGeom prst="mathEqual">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i="0" u="none" strike="noStrike" normalizeH="0" baseline="0">
              <a:ln w="0"/>
              <a:effectLst>
                <a:outerShdw blurRad="38100" dist="19050" dir="2700000" algn="tl" rotWithShape="0">
                  <a:schemeClr val="dk1">
                    <a:alpha val="40000"/>
                  </a:schemeClr>
                </a:outerShdw>
              </a:effectLst>
              <a:latin typeface="Calibri" pitchFamily="34" charset="0"/>
              <a:ea typeface="華康粗黑體" pitchFamily="49" charset="-120"/>
            </a:endParaRPr>
          </a:p>
        </p:txBody>
      </p:sp>
      <p:sp>
        <p:nvSpPr>
          <p:cNvPr id="5" name="文字方塊 4"/>
          <p:cNvSpPr txBox="1"/>
          <p:nvPr/>
        </p:nvSpPr>
        <p:spPr>
          <a:xfrm>
            <a:off x="6663929" y="1865968"/>
            <a:ext cx="2480071" cy="360040"/>
          </a:xfrm>
          <a:prstGeom prst="rect">
            <a:avLst/>
          </a:prstGeom>
          <a:noFill/>
        </p:spPr>
        <p:txBody>
          <a:bodyPr wrap="square" rtlCol="0" anchor="ctr" anchorCtr="1">
            <a:noAutofit/>
          </a:bodyPr>
          <a:lstStyle/>
          <a:p>
            <a:r>
              <a:rPr lang="en-US" altLang="zh-TW" sz="2000" b="1" dirty="0">
                <a:latin typeface="Corbel" pitchFamily="34" charset="0"/>
                <a:ea typeface="+mn-ea"/>
                <a:hlinkClick r:id="rId3"/>
              </a:rPr>
              <a:t>www.yahoo.com.tw</a:t>
            </a:r>
            <a:endParaRPr lang="zh-TW" altLang="en-US" sz="2000" b="1" dirty="0">
              <a:latin typeface="Corbel" pitchFamily="34" charset="0"/>
              <a:ea typeface="+mn-ea"/>
            </a:endParaRPr>
          </a:p>
        </p:txBody>
      </p:sp>
      <p:pic>
        <p:nvPicPr>
          <p:cNvPr id="7" name="Picture 2" descr="「click」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067" y="2156207"/>
            <a:ext cx="705793" cy="705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9140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t>Requests </a:t>
            </a:r>
            <a:r>
              <a:rPr lang="zh-TW" altLang="en-US" dirty="0"/>
              <a:t>的常用函數</a:t>
            </a:r>
          </a:p>
        </p:txBody>
      </p:sp>
      <p:sp>
        <p:nvSpPr>
          <p:cNvPr id="7" name="內容版面配置區 6"/>
          <p:cNvSpPr>
            <a:spLocks noGrp="1"/>
          </p:cNvSpPr>
          <p:nvPr>
            <p:ph idx="1"/>
          </p:nvPr>
        </p:nvSpPr>
        <p:spPr/>
        <p:txBody>
          <a:bodyPr/>
          <a:lstStyle/>
          <a:p>
            <a:r>
              <a:rPr lang="en-US" altLang="zh-TW" dirty="0" err="1"/>
              <a:t>response.status_code</a:t>
            </a:r>
            <a:endParaRPr lang="en-US" altLang="zh-TW" dirty="0"/>
          </a:p>
          <a:p>
            <a:pPr lvl="1"/>
            <a:r>
              <a:rPr lang="en-US" altLang="zh-TW" dirty="0"/>
              <a:t>200 </a:t>
            </a:r>
          </a:p>
          <a:p>
            <a:pPr lvl="1"/>
            <a:r>
              <a:rPr lang="en-US" altLang="zh-TW" dirty="0"/>
              <a:t>403 Forbidden</a:t>
            </a:r>
          </a:p>
          <a:p>
            <a:pPr lvl="1"/>
            <a:r>
              <a:rPr lang="en-US" altLang="zh-TW" dirty="0"/>
              <a:t>404 Not Found</a:t>
            </a:r>
          </a:p>
          <a:p>
            <a:r>
              <a:rPr lang="en-US" altLang="zh-TW" dirty="0" err="1"/>
              <a:t>response.encoding</a:t>
            </a:r>
            <a:endParaRPr lang="en-US" altLang="zh-TW" dirty="0"/>
          </a:p>
          <a:p>
            <a:pPr lvl="1"/>
            <a:r>
              <a:rPr lang="zh-TW" altLang="en-US" dirty="0"/>
              <a:t>如果是中文網站要特別注意編碼的問題</a:t>
            </a:r>
            <a:endParaRPr lang="en-US" altLang="zh-TW" dirty="0"/>
          </a:p>
          <a:p>
            <a:r>
              <a:rPr lang="en-US" altLang="zh-TW" dirty="0" err="1"/>
              <a:t>response.text</a:t>
            </a:r>
            <a:endParaRPr lang="en-US" altLang="zh-TW" dirty="0"/>
          </a:p>
          <a:p>
            <a:pPr lvl="1"/>
            <a:r>
              <a:rPr lang="zh-TW" altLang="en-US" dirty="0"/>
              <a:t>目標網頁的 </a:t>
            </a:r>
            <a:r>
              <a:rPr lang="en-US" altLang="zh-TW" dirty="0"/>
              <a:t>HTML</a:t>
            </a:r>
            <a:r>
              <a:rPr lang="zh-TW" altLang="en-US" dirty="0"/>
              <a:t> 文字</a:t>
            </a:r>
          </a:p>
          <a:p>
            <a:endParaRPr lang="zh-TW" altLang="en-US" dirty="0"/>
          </a:p>
        </p:txBody>
      </p:sp>
      <p:sp>
        <p:nvSpPr>
          <p:cNvPr id="5" name="投影片編號版面配置區 4"/>
          <p:cNvSpPr>
            <a:spLocks noGrp="1"/>
          </p:cNvSpPr>
          <p:nvPr>
            <p:ph type="sldNum" sz="quarter" idx="11"/>
          </p:nvPr>
        </p:nvSpPr>
        <p:spPr/>
        <p:txBody>
          <a:bodyPr/>
          <a:lstStyle/>
          <a:p>
            <a:pPr>
              <a:defRPr/>
            </a:pPr>
            <a:fld id="{276C4026-DD38-40CF-AB91-CAEF762FE348}" type="slidenum">
              <a:rPr lang="zh-TW" altLang="en-US" smtClean="0"/>
              <a:pPr>
                <a:defRPr/>
              </a:pPr>
              <a:t>32</a:t>
            </a:fld>
            <a:endParaRPr lang="en-US" altLang="zh-TW" dirty="0"/>
          </a:p>
        </p:txBody>
      </p:sp>
      <p:pic>
        <p:nvPicPr>
          <p:cNvPr id="9" name="Picture 2" descr="「Spider like」的圖片搜尋結果"/>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406" b="90355" l="0" r="100000"/>
                    </a14:imgEffect>
                  </a14:imgLayer>
                </a14:imgProps>
              </a:ext>
              <a:ext uri="{28A0092B-C50C-407E-A947-70E740481C1C}">
                <a14:useLocalDpi xmlns:a14="http://schemas.microsoft.com/office/drawing/2010/main" val="0"/>
              </a:ext>
            </a:extLst>
          </a:blip>
          <a:srcRect l="1919" t="10000" r="-1919" b="18000"/>
          <a:stretch/>
        </p:blipFill>
        <p:spPr bwMode="auto">
          <a:xfrm>
            <a:off x="1979712" y="1628800"/>
            <a:ext cx="720080" cy="59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4057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拿到目標網頁的 </a:t>
            </a:r>
            <a:r>
              <a:rPr lang="en-US" altLang="zh-TW" dirty="0"/>
              <a:t>HTML</a:t>
            </a:r>
            <a:r>
              <a:rPr lang="zh-TW" altLang="en-US" dirty="0"/>
              <a:t>了</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33</a:t>
            </a:fld>
            <a:endParaRPr lang="en-US" altLang="zh-TW" dirty="0"/>
          </a:p>
        </p:txBody>
      </p:sp>
      <p:pic>
        <p:nvPicPr>
          <p:cNvPr id="7" name="內容版面配置區 6"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784" y="1196752"/>
            <a:ext cx="9036496" cy="2857976"/>
          </a:xfrm>
        </p:spPr>
      </p:pic>
      <p:pic>
        <p:nvPicPr>
          <p:cNvPr id="1026" name="Picture 2" descr="「可達鴨」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1260">
            <a:off x="6328953" y="4229707"/>
            <a:ext cx="1878066" cy="1878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問號」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6054" y="4295567"/>
            <a:ext cx="864096" cy="86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9885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BeautifulSoup</a:t>
            </a:r>
            <a:r>
              <a:rPr lang="zh-TW" altLang="en-US" dirty="0"/>
              <a:t> 登場</a:t>
            </a:r>
            <a:r>
              <a:rPr lang="en-US" altLang="zh-TW" dirty="0"/>
              <a:t>! </a:t>
            </a:r>
            <a:endParaRPr lang="zh-TW" altLang="en-US" dirty="0"/>
          </a:p>
        </p:txBody>
      </p:sp>
      <p:sp>
        <p:nvSpPr>
          <p:cNvPr id="3" name="內容版面配置區 2"/>
          <p:cNvSpPr>
            <a:spLocks noGrp="1"/>
          </p:cNvSpPr>
          <p:nvPr>
            <p:ph idx="1"/>
          </p:nvPr>
        </p:nvSpPr>
        <p:spPr/>
        <p:txBody>
          <a:bodyPr/>
          <a:lstStyle/>
          <a:p>
            <a:r>
              <a:rPr lang="zh-TW" altLang="en-US" dirty="0"/>
              <a:t>強大且簡單易學的 </a:t>
            </a:r>
            <a:r>
              <a:rPr lang="en-US" altLang="zh-TW" dirty="0"/>
              <a:t>HTML</a:t>
            </a:r>
            <a:r>
              <a:rPr lang="zh-TW" altLang="en-US" dirty="0"/>
              <a:t> 解析器</a:t>
            </a:r>
            <a:endParaRPr lang="en-US" altLang="zh-TW" dirty="0"/>
          </a:p>
          <a:p>
            <a:r>
              <a:rPr lang="zh-TW" altLang="en-US" dirty="0"/>
              <a:t>將 </a:t>
            </a:r>
            <a:r>
              <a:rPr lang="en-US" altLang="zh-TW" dirty="0"/>
              <a:t>HTML</a:t>
            </a:r>
            <a:r>
              <a:rPr lang="zh-TW" altLang="en-US" dirty="0"/>
              <a:t> 轉變成 </a:t>
            </a:r>
            <a:r>
              <a:rPr lang="en-US" altLang="zh-TW" dirty="0" err="1"/>
              <a:t>BeautifulSoup</a:t>
            </a:r>
            <a:r>
              <a:rPr lang="zh-TW" altLang="en-US" dirty="0"/>
              <a:t> 物件</a:t>
            </a:r>
            <a:endParaRPr lang="en-US" altLang="zh-TW" dirty="0"/>
          </a:p>
          <a:p>
            <a:r>
              <a:rPr lang="zh-TW" altLang="en-US" dirty="0"/>
              <a:t>再用 </a:t>
            </a:r>
            <a:r>
              <a:rPr lang="en-US" altLang="zh-TW" dirty="0" err="1"/>
              <a:t>BeautifulSoup</a:t>
            </a:r>
            <a:r>
              <a:rPr lang="en-US" altLang="zh-TW" dirty="0"/>
              <a:t> </a:t>
            </a:r>
            <a:r>
              <a:rPr lang="zh-TW" altLang="en-US" dirty="0"/>
              <a:t>的函數取得想要的標籤資訊</a:t>
            </a:r>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34</a:t>
            </a:fld>
            <a:endParaRPr lang="en-US" altLang="zh-TW" dirty="0"/>
          </a:p>
        </p:txBody>
      </p:sp>
      <p:pic>
        <p:nvPicPr>
          <p:cNvPr id="31" name="圖片 30"/>
          <p:cNvPicPr>
            <a:picLocks noChangeAspect="1"/>
          </p:cNvPicPr>
          <p:nvPr/>
        </p:nvPicPr>
        <p:blipFill rotWithShape="1">
          <a:blip r:embed="rId3">
            <a:extLst>
              <a:ext uri="{BEBA8EAE-BF5A-486C-A8C5-ECC9F3942E4B}">
                <a14:imgProps xmlns:a14="http://schemas.microsoft.com/office/drawing/2010/main">
                  <a14:imgLayer r:embed="rId4">
                    <a14:imgEffect>
                      <a14:backgroundRemoval t="35783" b="61502" l="36901" r="63738"/>
                    </a14:imgEffect>
                  </a14:imgLayer>
                </a14:imgProps>
              </a:ext>
            </a:extLst>
          </a:blip>
          <a:srcRect l="33783" t="35014" r="34075" b="35293"/>
          <a:stretch/>
        </p:blipFill>
        <p:spPr>
          <a:xfrm>
            <a:off x="5951399" y="3542815"/>
            <a:ext cx="2397974" cy="2215198"/>
          </a:xfrm>
          <a:prstGeom prst="rect">
            <a:avLst/>
          </a:prstGeom>
        </p:spPr>
      </p:pic>
      <p:sp>
        <p:nvSpPr>
          <p:cNvPr id="5" name="向右箭號 4"/>
          <p:cNvSpPr/>
          <p:nvPr/>
        </p:nvSpPr>
        <p:spPr bwMode="auto">
          <a:xfrm>
            <a:off x="5480621" y="4465511"/>
            <a:ext cx="490705" cy="369803"/>
          </a:xfrm>
          <a:prstGeom prst="rightArrow">
            <a:avLst/>
          </a:prstGeom>
          <a:solidFill>
            <a:srgbClr val="C0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pic>
        <p:nvPicPr>
          <p:cNvPr id="32" name="內容版面配置區 6" descr="畫面剪輯"/>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blackWhite">
          <a:xfrm>
            <a:off x="107504" y="3542815"/>
            <a:ext cx="5012796" cy="2123313"/>
          </a:xfrm>
          <a:prstGeom prst="rect">
            <a:avLst/>
          </a:prstGeom>
          <a:noFill/>
          <a:ln w="9525">
            <a:noFill/>
            <a:miter lim="800000"/>
            <a:headEnd/>
            <a:tailEnd/>
          </a:ln>
        </p:spPr>
      </p:pic>
    </p:spTree>
    <p:extLst>
      <p:ext uri="{BB962C8B-B14F-4D97-AF65-F5344CB8AC3E}">
        <p14:creationId xmlns:p14="http://schemas.microsoft.com/office/powerpoint/2010/main" val="409988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188640"/>
            <a:ext cx="8280598" cy="719137"/>
          </a:xfrm>
        </p:spPr>
        <p:txBody>
          <a:bodyPr/>
          <a:lstStyle/>
          <a:p>
            <a:r>
              <a:rPr lang="zh-TW" altLang="en-US" dirty="0"/>
              <a:t>練習 </a:t>
            </a:r>
            <a:r>
              <a:rPr lang="en-US" altLang="zh-TW" dirty="0"/>
              <a:t>00: </a:t>
            </a:r>
            <a:r>
              <a:rPr lang="zh-TW" altLang="en-US" dirty="0"/>
              <a:t>淺嘗 </a:t>
            </a:r>
            <a:r>
              <a:rPr lang="en-US" altLang="zh-TW" dirty="0" err="1"/>
              <a:t>BeautifulSoup</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35</a:t>
            </a:fld>
            <a:endParaRPr lang="en-US" altLang="zh-TW" dirty="0"/>
          </a:p>
        </p:txBody>
      </p:sp>
      <p:sp>
        <p:nvSpPr>
          <p:cNvPr id="5" name="內容版面配置區 4"/>
          <p:cNvSpPr>
            <a:spLocks noGrp="1"/>
          </p:cNvSpPr>
          <p:nvPr>
            <p:ph idx="1"/>
          </p:nvPr>
        </p:nvSpPr>
        <p:spPr>
          <a:xfrm>
            <a:off x="395536" y="4221088"/>
            <a:ext cx="8424614" cy="2232100"/>
          </a:xfrm>
        </p:spPr>
        <p:txBody>
          <a:bodyPr/>
          <a:lstStyle/>
          <a:p>
            <a:r>
              <a:rPr lang="en-US" altLang="zh-TW" dirty="0" err="1"/>
              <a:t>BeautifulSoup</a:t>
            </a:r>
            <a:r>
              <a:rPr lang="en-US" altLang="zh-TW" dirty="0"/>
              <a:t> </a:t>
            </a:r>
            <a:r>
              <a:rPr lang="zh-TW" altLang="en-US" dirty="0"/>
              <a:t>可以直接找出你想要的 </a:t>
            </a:r>
            <a:r>
              <a:rPr lang="en-US" altLang="zh-TW" dirty="0"/>
              <a:t>tags</a:t>
            </a:r>
            <a:r>
              <a:rPr lang="zh-TW" altLang="en-US" dirty="0"/>
              <a:t> </a:t>
            </a:r>
            <a:r>
              <a:rPr lang="en-US" altLang="zh-TW" dirty="0"/>
              <a:t/>
            </a:r>
            <a:br>
              <a:rPr lang="en-US" altLang="zh-TW" dirty="0"/>
            </a:br>
            <a:r>
              <a:rPr lang="zh-TW" altLang="en-US" dirty="0"/>
              <a:t>而不需告訴他路徑</a:t>
            </a:r>
          </a:p>
        </p:txBody>
      </p:sp>
      <p:sp>
        <p:nvSpPr>
          <p:cNvPr id="7" name="文字方塊 6"/>
          <p:cNvSpPr txBox="1"/>
          <p:nvPr/>
        </p:nvSpPr>
        <p:spPr>
          <a:xfrm>
            <a:off x="755576" y="1700808"/>
            <a:ext cx="7920000" cy="2304256"/>
          </a:xfrm>
          <a:prstGeom prst="rect">
            <a:avLst/>
          </a:prstGeom>
          <a:solidFill>
            <a:schemeClr val="tx1"/>
          </a:solidFill>
        </p:spPr>
        <p:txBody>
          <a:bodyPr wrap="square" rtlCol="0" anchor="t" anchorCtr="0">
            <a:noAutofit/>
          </a:bodyPr>
          <a:lstStyle/>
          <a:p>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請輸入以下的 </a:t>
            </a:r>
            <a:r>
              <a:rPr lang="en-US" altLang="zh-TW" sz="2000" dirty="0">
                <a:solidFill>
                  <a:srgbClr val="92D050"/>
                </a:solidFill>
                <a:latin typeface="Consolas" panose="020B0609020204030204" pitchFamily="49" charset="0"/>
                <a:ea typeface="+mn-ea"/>
                <a:cs typeface="Consolas" panose="020B0609020204030204" pitchFamily="49" charset="0"/>
              </a:rPr>
              <a:t>codes</a:t>
            </a:r>
            <a:r>
              <a:rPr lang="zh-TW" altLang="en-US" sz="2000" dirty="0">
                <a:solidFill>
                  <a:srgbClr val="92D050"/>
                </a:solidFill>
                <a:latin typeface="Consolas" panose="020B0609020204030204" pitchFamily="49" charset="0"/>
                <a:ea typeface="+mn-ea"/>
                <a:cs typeface="Consolas" panose="020B0609020204030204" pitchFamily="49" charset="0"/>
              </a:rPr>
              <a:t> 並 </a:t>
            </a:r>
            <a:r>
              <a:rPr lang="en-US" altLang="zh-TW" sz="2000" dirty="0">
                <a:solidFill>
                  <a:srgbClr val="92D050"/>
                </a:solidFill>
                <a:latin typeface="Consolas" panose="020B0609020204030204" pitchFamily="49" charset="0"/>
                <a:ea typeface="+mn-ea"/>
                <a:cs typeface="Consolas" panose="020B0609020204030204" pitchFamily="49" charset="0"/>
              </a:rPr>
              <a:t>print</a:t>
            </a:r>
            <a:r>
              <a:rPr lang="zh-TW" altLang="en-US" sz="2000" dirty="0">
                <a:solidFill>
                  <a:srgbClr val="92D050"/>
                </a:solidFill>
                <a:latin typeface="Consolas" panose="020B0609020204030204" pitchFamily="49" charset="0"/>
                <a:ea typeface="+mn-ea"/>
                <a:cs typeface="Consolas" panose="020B0609020204030204" pitchFamily="49" charset="0"/>
              </a:rPr>
              <a:t> 出結果</a:t>
            </a:r>
            <a:endParaRPr lang="en-US" altLang="zh-TW" sz="2000" dirty="0">
              <a:solidFill>
                <a:srgbClr val="92D050"/>
              </a:solidFill>
              <a:latin typeface="Consolas" panose="020B0609020204030204" pitchFamily="49" charset="0"/>
              <a:ea typeface="+mn-ea"/>
              <a:cs typeface="Consolas" panose="020B0609020204030204" pitchFamily="49" charset="0"/>
            </a:endParaRPr>
          </a:p>
          <a:p>
            <a:r>
              <a:rPr lang="en-US" altLang="zh-TW" sz="2000" dirty="0"/>
              <a:t>.</a:t>
            </a:r>
          </a:p>
          <a:p>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cs typeface="Consolas" panose="020B0609020204030204" pitchFamily="49" charset="0"/>
              </a:rPr>
              <a:t>(</a:t>
            </a:r>
            <a:r>
              <a:rPr lang="en-US" altLang="zh-TW" sz="2000" dirty="0" err="1">
                <a:solidFill>
                  <a:srgbClr val="FFFFFF"/>
                </a:solidFill>
                <a:latin typeface="Consolas" panose="020B0609020204030204" pitchFamily="49" charset="0"/>
                <a:cs typeface="Consolas" panose="020B0609020204030204" pitchFamily="49" charset="0"/>
              </a:rPr>
              <a:t>soup.find</a:t>
            </a:r>
            <a:r>
              <a:rPr lang="en-US" altLang="zh-TW" sz="2000" dirty="0">
                <a:solidFill>
                  <a:srgbClr val="FFFFFF"/>
                </a:solidFill>
                <a:latin typeface="Consolas" panose="020B0609020204030204" pitchFamily="49" charset="0"/>
                <a:cs typeface="Consolas" panose="020B0609020204030204" pitchFamily="49" charset="0"/>
              </a:rPr>
              <a:t>(</a:t>
            </a:r>
            <a:r>
              <a:rPr lang="en-US" altLang="zh-TW" sz="2000" dirty="0">
                <a:solidFill>
                  <a:schemeClr val="bg1"/>
                </a:solidFill>
                <a:latin typeface="Times New Roman" panose="02020603050405020304" pitchFamily="18" charset="0"/>
                <a:cs typeface="Times New Roman" panose="02020603050405020304" pitchFamily="18" charset="0"/>
              </a:rPr>
              <a:t>"</a:t>
            </a:r>
            <a:r>
              <a:rPr lang="en-US" altLang="zh-TW" sz="2000" dirty="0">
                <a:solidFill>
                  <a:srgbClr val="FFC000"/>
                </a:solidFill>
                <a:latin typeface="Consolas" panose="020B0609020204030204" pitchFamily="49" charset="0"/>
                <a:cs typeface="Consolas" panose="020B0609020204030204" pitchFamily="49" charset="0"/>
              </a:rPr>
              <a:t>h1</a:t>
            </a:r>
            <a:r>
              <a:rPr lang="en-US" altLang="zh-TW" sz="2000" dirty="0">
                <a:solidFill>
                  <a:schemeClr val="bg1"/>
                </a:solidFill>
                <a:latin typeface="Times New Roman" panose="02020603050405020304" pitchFamily="18" charset="0"/>
                <a:cs typeface="Times New Roman" panose="02020603050405020304" pitchFamily="18" charset="0"/>
              </a:rPr>
              <a:t>"</a:t>
            </a:r>
            <a:r>
              <a:rPr lang="en-US" altLang="zh-TW" sz="2000" dirty="0">
                <a:solidFill>
                  <a:srgbClr val="FFFFFF"/>
                </a:solidFill>
                <a:latin typeface="Consolas" panose="020B0609020204030204" pitchFamily="49" charset="0"/>
                <a:cs typeface="Consolas" panose="020B0609020204030204" pitchFamily="49" charset="0"/>
              </a:rPr>
              <a:t>)</a:t>
            </a:r>
            <a:endParaRPr lang="en-US" altLang="zh-TW" sz="2000" i="1" dirty="0">
              <a:solidFill>
                <a:srgbClr val="92D050"/>
              </a:solidFill>
              <a:latin typeface="Consolas" panose="020B0609020204030204" pitchFamily="49" charset="0"/>
              <a:cs typeface="Consolas" panose="020B0609020204030204" pitchFamily="49" charset="0"/>
            </a:endParaRPr>
          </a:p>
          <a:p>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(soup.h1)</a:t>
            </a:r>
          </a:p>
          <a:p>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(soup.html.h1)</a:t>
            </a:r>
          </a:p>
          <a:p>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(soup.body.h1)</a:t>
            </a:r>
          </a:p>
          <a:p>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(soup.html.body.h1)</a:t>
            </a:r>
          </a:p>
        </p:txBody>
      </p:sp>
      <p:pic>
        <p:nvPicPr>
          <p:cNvPr id="6" name="圖片 5" descr="畫面剪輯"/>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7825805" y="147255"/>
            <a:ext cx="1112389" cy="9393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326691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Outline</a:t>
            </a:r>
            <a:endParaRPr lang="zh-TW" altLang="en-US" dirty="0"/>
          </a:p>
        </p:txBody>
      </p:sp>
      <p:sp>
        <p:nvSpPr>
          <p:cNvPr id="4" name="內容版面配置區 3"/>
          <p:cNvSpPr>
            <a:spLocks noGrp="1"/>
          </p:cNvSpPr>
          <p:nvPr>
            <p:ph idx="1"/>
          </p:nvPr>
        </p:nvSpPr>
        <p:spPr>
          <a:xfrm>
            <a:off x="395536" y="1094490"/>
            <a:ext cx="8424614" cy="5256213"/>
          </a:xfrm>
          <a:effectLst/>
        </p:spPr>
        <p:txBody>
          <a:bodyPr/>
          <a:lstStyle/>
          <a:p>
            <a:pPr marL="514350" indent="-514350">
              <a:buClr>
                <a:srgbClr val="FF0066"/>
              </a:buClr>
              <a:buFont typeface="+mj-lt"/>
              <a:buAutoNum type="alphaUcPeriod"/>
            </a:pPr>
            <a:r>
              <a:rPr lang="zh-TW" altLang="en-US" dirty="0"/>
              <a:t>爬蟲基本介紹</a:t>
            </a:r>
            <a:endParaRPr lang="en-US" altLang="zh-TW" dirty="0"/>
          </a:p>
          <a:p>
            <a:pPr marL="914400" lvl="1" indent="-514350">
              <a:buClr>
                <a:schemeClr val="bg1">
                  <a:lumMod val="75000"/>
                </a:schemeClr>
              </a:buClr>
            </a:pPr>
            <a:r>
              <a:rPr lang="zh-TW" altLang="en-US" dirty="0">
                <a:solidFill>
                  <a:schemeClr val="bg1">
                    <a:lumMod val="75000"/>
                  </a:schemeClr>
                </a:solidFill>
              </a:rPr>
              <a:t>爬蟲介紹與 </a:t>
            </a:r>
            <a:r>
              <a:rPr lang="en-US" altLang="zh-TW" dirty="0">
                <a:solidFill>
                  <a:schemeClr val="bg1">
                    <a:lumMod val="75000"/>
                  </a:schemeClr>
                </a:solidFill>
              </a:rPr>
              <a:t>HTML</a:t>
            </a:r>
            <a:r>
              <a:rPr lang="zh-TW" altLang="en-US" dirty="0">
                <a:solidFill>
                  <a:schemeClr val="bg1">
                    <a:lumMod val="75000"/>
                  </a:schemeClr>
                </a:solidFill>
              </a:rPr>
              <a:t> 初次見面</a:t>
            </a:r>
            <a:endParaRPr lang="en-US" altLang="zh-TW" dirty="0">
              <a:solidFill>
                <a:schemeClr val="bg1">
                  <a:lumMod val="75000"/>
                </a:schemeClr>
              </a:solidFill>
            </a:endParaRPr>
          </a:p>
          <a:p>
            <a:pPr marL="914400" lvl="1" indent="-514350">
              <a:buClr>
                <a:schemeClr val="bg1">
                  <a:lumMod val="75000"/>
                </a:schemeClr>
              </a:buClr>
            </a:pPr>
            <a:r>
              <a:rPr lang="zh-TW" altLang="en-US" dirty="0">
                <a:solidFill>
                  <a:schemeClr val="bg1">
                    <a:lumMod val="75000"/>
                  </a:schemeClr>
                </a:solidFill>
              </a:rPr>
              <a:t>第一支爬蟲程式</a:t>
            </a:r>
            <a:endParaRPr lang="en-US" altLang="zh-TW" dirty="0">
              <a:solidFill>
                <a:schemeClr val="bg1">
                  <a:lumMod val="75000"/>
                </a:schemeClr>
              </a:solidFill>
            </a:endParaRPr>
          </a:p>
          <a:p>
            <a:pPr marL="914400" lvl="1" indent="-514350"/>
            <a:r>
              <a:rPr lang="en-US" altLang="zh-TW" dirty="0" err="1"/>
              <a:t>BeautifulSoup</a:t>
            </a:r>
            <a:r>
              <a:rPr lang="zh-TW" altLang="en-US" dirty="0"/>
              <a:t> 的常用函數</a:t>
            </a:r>
            <a:endParaRPr lang="en-US" altLang="zh-TW" dirty="0"/>
          </a:p>
          <a:p>
            <a:pPr marL="914400" lvl="1" indent="-514350">
              <a:buClr>
                <a:schemeClr val="bg1">
                  <a:lumMod val="75000"/>
                </a:schemeClr>
              </a:buClr>
            </a:pPr>
            <a:r>
              <a:rPr lang="zh-TW" altLang="en-US" dirty="0">
                <a:solidFill>
                  <a:schemeClr val="bg1">
                    <a:lumMod val="75000"/>
                  </a:schemeClr>
                </a:solidFill>
              </a:rPr>
              <a:t>正則表達式 </a:t>
            </a:r>
            <a:r>
              <a:rPr lang="en-US" altLang="zh-TW" dirty="0">
                <a:solidFill>
                  <a:schemeClr val="bg1">
                    <a:lumMod val="75000"/>
                  </a:schemeClr>
                </a:solidFill>
              </a:rPr>
              <a:t>(regular expression)</a:t>
            </a:r>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36</a:t>
            </a:fld>
            <a:endParaRPr lang="en-US" altLang="zh-TW" dirty="0"/>
          </a:p>
        </p:txBody>
      </p:sp>
    </p:spTree>
    <p:extLst>
      <p:ext uri="{BB962C8B-B14F-4D97-AF65-F5344CB8AC3E}">
        <p14:creationId xmlns:p14="http://schemas.microsoft.com/office/powerpoint/2010/main" val="37849196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讓 </a:t>
            </a:r>
            <a:r>
              <a:rPr lang="en-US" altLang="zh-TW" dirty="0" err="1"/>
              <a:t>BeautifulSoup</a:t>
            </a:r>
            <a:r>
              <a:rPr lang="zh-TW" altLang="en-US" dirty="0"/>
              <a:t> 更好喝的函數 </a:t>
            </a:r>
            <a:r>
              <a:rPr lang="en-US" altLang="zh-TW" dirty="0"/>
              <a:t>- find()</a:t>
            </a:r>
            <a:endParaRPr lang="zh-TW" altLang="en-US" dirty="0"/>
          </a:p>
        </p:txBody>
      </p:sp>
      <p:sp>
        <p:nvSpPr>
          <p:cNvPr id="3" name="內容版面配置區 2"/>
          <p:cNvSpPr>
            <a:spLocks noGrp="1"/>
          </p:cNvSpPr>
          <p:nvPr>
            <p:ph idx="1"/>
          </p:nvPr>
        </p:nvSpPr>
        <p:spPr>
          <a:xfrm>
            <a:off x="395536" y="1196975"/>
            <a:ext cx="8640960" cy="3096121"/>
          </a:xfrm>
        </p:spPr>
        <p:txBody>
          <a:bodyPr/>
          <a:lstStyle/>
          <a:p>
            <a:r>
              <a:rPr lang="en-US" altLang="zh-TW" dirty="0"/>
              <a:t>find(tag, attribute, recursive, text, keywords)</a:t>
            </a:r>
          </a:p>
          <a:p>
            <a:endParaRPr lang="en-US" altLang="zh-TW" dirty="0"/>
          </a:p>
          <a:p>
            <a:endParaRPr lang="en-US" altLang="zh-TW" dirty="0"/>
          </a:p>
          <a:p>
            <a:r>
              <a:rPr lang="zh-TW" altLang="en-US" dirty="0"/>
              <a:t>當你想要找一個標籤</a:t>
            </a:r>
            <a:endParaRPr lang="en-US" altLang="zh-TW" dirty="0"/>
          </a:p>
          <a:p>
            <a:pPr marL="0" indent="0">
              <a:buNone/>
            </a:pPr>
            <a:endParaRPr lang="en-US" altLang="zh-TW" dirty="0"/>
          </a:p>
          <a:p>
            <a:endParaRPr lang="en-US" altLang="zh-TW" dirty="0"/>
          </a:p>
          <a:p>
            <a:endParaRPr lang="en-US" altLang="zh-TW" dirty="0"/>
          </a:p>
          <a:p>
            <a:endParaRPr lang="en-US" altLang="zh-TW" dirty="0"/>
          </a:p>
          <a:p>
            <a:pPr lvl="1"/>
            <a:endParaRPr lang="en-US" altLang="zh-TW" dirty="0"/>
          </a:p>
          <a:p>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37</a:t>
            </a:fld>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916832"/>
            <a:ext cx="8352928" cy="864096"/>
          </a:xfrm>
          <a:prstGeom prst="rect">
            <a:avLst/>
          </a:prstGeom>
        </p:spPr>
      </p:pic>
      <p:grpSp>
        <p:nvGrpSpPr>
          <p:cNvPr id="13" name="群組 12"/>
          <p:cNvGrpSpPr/>
          <p:nvPr/>
        </p:nvGrpSpPr>
        <p:grpSpPr>
          <a:xfrm>
            <a:off x="1331640" y="3813289"/>
            <a:ext cx="5184576" cy="360000"/>
            <a:chOff x="1547664" y="3140968"/>
            <a:chExt cx="5184576" cy="360000"/>
          </a:xfrm>
        </p:grpSpPr>
        <p:sp>
          <p:nvSpPr>
            <p:cNvPr id="6" name="文字方塊 5"/>
            <p:cNvSpPr txBox="1"/>
            <p:nvPr/>
          </p:nvSpPr>
          <p:spPr>
            <a:xfrm>
              <a:off x="1547664" y="3140968"/>
              <a:ext cx="2304256" cy="360000"/>
            </a:xfrm>
            <a:prstGeom prst="rect">
              <a:avLst/>
            </a:prstGeom>
            <a:solidFill>
              <a:schemeClr val="tx1"/>
            </a:solidFill>
          </p:spPr>
          <p:txBody>
            <a:bodyPr wrap="square" rtlCol="0" anchor="t" anchorCtr="0">
              <a:noAutofit/>
            </a:bodyPr>
            <a:lstStyle/>
            <a:p>
              <a:pPr marL="90000"/>
              <a:r>
                <a:rPr lang="en-US" altLang="zh-TW" dirty="0" err="1">
                  <a:solidFill>
                    <a:srgbClr val="FFFFFF"/>
                  </a:solidFill>
                  <a:latin typeface="Consolas" panose="020B0609020204030204" pitchFamily="49" charset="0"/>
                  <a:cs typeface="Consolas" panose="020B0609020204030204" pitchFamily="49" charset="0"/>
                </a:rPr>
                <a:t>soup.find</a:t>
              </a:r>
              <a:r>
                <a:rPr lang="en-US" altLang="zh-TW" dirty="0">
                  <a:solidFill>
                    <a:srgbClr val="FFFFFF"/>
                  </a:solidFill>
                  <a:latin typeface="Consolas" panose="020B0609020204030204" pitchFamily="49" charset="0"/>
                  <a:cs typeface="Consolas" panose="020B0609020204030204" pitchFamily="49" charset="0"/>
                </a:rPr>
                <a:t>(</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rgbClr val="FFC000"/>
                  </a:solidFill>
                  <a:latin typeface="Consolas" panose="020B0609020204030204" pitchFamily="49" charset="0"/>
                  <a:cs typeface="Consolas" panose="020B0609020204030204" pitchFamily="49" charset="0"/>
                </a:rPr>
                <a:t>tag</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rgbClr val="FFFFFF"/>
                  </a:solidFill>
                  <a:latin typeface="Consolas" panose="020B0609020204030204" pitchFamily="49" charset="0"/>
                  <a:cs typeface="Consolas" panose="020B0609020204030204" pitchFamily="49" charset="0"/>
                </a:rPr>
                <a:t>)</a:t>
              </a:r>
            </a:p>
          </p:txBody>
        </p:sp>
        <p:sp>
          <p:nvSpPr>
            <p:cNvPr id="7" name="文字方塊 6"/>
            <p:cNvSpPr txBox="1"/>
            <p:nvPr/>
          </p:nvSpPr>
          <p:spPr>
            <a:xfrm>
              <a:off x="5364088" y="3140968"/>
              <a:ext cx="1368152" cy="360000"/>
            </a:xfrm>
            <a:prstGeom prst="rect">
              <a:avLst/>
            </a:prstGeom>
            <a:solidFill>
              <a:schemeClr val="tx1"/>
            </a:solidFill>
          </p:spPr>
          <p:txBody>
            <a:bodyPr wrap="square" rtlCol="0" anchor="t" anchorCtr="0">
              <a:noAutofit/>
            </a:bodyPr>
            <a:lstStyle/>
            <a:p>
              <a:pPr marL="90000"/>
              <a:r>
                <a:rPr lang="en-US" altLang="zh-TW" dirty="0" err="1">
                  <a:solidFill>
                    <a:srgbClr val="FFFFFF"/>
                  </a:solidFill>
                  <a:latin typeface="Consolas" panose="020B0609020204030204" pitchFamily="49" charset="0"/>
                  <a:cs typeface="Consolas" panose="020B0609020204030204" pitchFamily="49" charset="0"/>
                </a:rPr>
                <a:t>soup.tag</a:t>
              </a:r>
              <a:endParaRPr lang="en-US" altLang="zh-TW" dirty="0">
                <a:solidFill>
                  <a:srgbClr val="FFFFFF"/>
                </a:solidFill>
                <a:latin typeface="Consolas" panose="020B0609020204030204" pitchFamily="49" charset="0"/>
                <a:cs typeface="Consolas" panose="020B0609020204030204" pitchFamily="49" charset="0"/>
              </a:endParaRPr>
            </a:p>
          </p:txBody>
        </p:sp>
        <p:sp>
          <p:nvSpPr>
            <p:cNvPr id="8" name="等於 7"/>
            <p:cNvSpPr/>
            <p:nvPr/>
          </p:nvSpPr>
          <p:spPr bwMode="auto">
            <a:xfrm>
              <a:off x="4463538" y="3140968"/>
              <a:ext cx="432626" cy="350665"/>
            </a:xfrm>
            <a:prstGeom prst="mathEqual">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i="0" u="none" strike="noStrike" normalizeH="0" baseline="0" dirty="0">
                <a:ln w="0"/>
                <a:effectLst>
                  <a:outerShdw blurRad="38100" dist="19050" dir="2700000" algn="tl" rotWithShape="0">
                    <a:schemeClr val="dk1">
                      <a:alpha val="40000"/>
                    </a:schemeClr>
                  </a:outerShdw>
                </a:effectLst>
                <a:latin typeface="Calibri" pitchFamily="34" charset="0"/>
                <a:ea typeface="華康粗黑體" pitchFamily="49" charset="-120"/>
              </a:endParaRPr>
            </a:p>
          </p:txBody>
        </p:sp>
      </p:grpSp>
      <p:grpSp>
        <p:nvGrpSpPr>
          <p:cNvPr id="12" name="群組 11"/>
          <p:cNvGrpSpPr/>
          <p:nvPr/>
        </p:nvGrpSpPr>
        <p:grpSpPr>
          <a:xfrm>
            <a:off x="323528" y="5589240"/>
            <a:ext cx="8712968" cy="360000"/>
            <a:chOff x="322632" y="4427910"/>
            <a:chExt cx="8821368" cy="360000"/>
          </a:xfrm>
        </p:grpSpPr>
        <p:sp>
          <p:nvSpPr>
            <p:cNvPr id="9" name="文字方塊 8"/>
            <p:cNvSpPr txBox="1"/>
            <p:nvPr/>
          </p:nvSpPr>
          <p:spPr>
            <a:xfrm>
              <a:off x="322632" y="4427910"/>
              <a:ext cx="3872352" cy="360000"/>
            </a:xfrm>
            <a:prstGeom prst="rect">
              <a:avLst/>
            </a:prstGeom>
            <a:solidFill>
              <a:schemeClr val="tx1"/>
            </a:solidFill>
          </p:spPr>
          <p:txBody>
            <a:bodyPr wrap="square" rtlCol="0" anchor="t" anchorCtr="0">
              <a:noAutofit/>
            </a:bodyPr>
            <a:lstStyle/>
            <a:p>
              <a:pPr marL="90000"/>
              <a:r>
                <a:rPr lang="en-US" altLang="zh-TW" dirty="0" err="1">
                  <a:solidFill>
                    <a:srgbClr val="FFFFFF"/>
                  </a:solidFill>
                  <a:latin typeface="Consolas" panose="020B0609020204030204" pitchFamily="49" charset="0"/>
                  <a:cs typeface="Consolas" panose="020B0609020204030204" pitchFamily="49" charset="0"/>
                </a:rPr>
                <a:t>soup.find</a:t>
              </a:r>
              <a:r>
                <a:rPr lang="en-US" altLang="zh-TW" dirty="0">
                  <a:solidFill>
                    <a:srgbClr val="FFFFFF"/>
                  </a:solidFill>
                  <a:latin typeface="Consolas" panose="020B0609020204030204" pitchFamily="49" charset="0"/>
                  <a:cs typeface="Consolas" panose="020B0609020204030204" pitchFamily="49" charset="0"/>
                </a:rPr>
                <a:t>(</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rgbClr val="FFC000"/>
                  </a:solidFill>
                  <a:latin typeface="Consolas" panose="020B0609020204030204" pitchFamily="49" charset="0"/>
                  <a:cs typeface="Consolas" panose="020B0609020204030204" pitchFamily="49" charset="0"/>
                </a:rPr>
                <a:t>tag</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chemeClr val="bg1"/>
                  </a:solidFill>
                  <a:latin typeface="Consolas" panose="020B0609020204030204" pitchFamily="49" charset="0"/>
                  <a:cs typeface="Consolas" panose="020B0609020204030204" pitchFamily="49" charset="0"/>
                </a:rPr>
                <a:t>,</a:t>
              </a:r>
              <a:r>
                <a:rPr lang="en-US" altLang="zh-TW" dirty="0" err="1">
                  <a:solidFill>
                    <a:schemeClr val="bg1"/>
                  </a:solidFill>
                  <a:latin typeface="Consolas" panose="020B0609020204030204" pitchFamily="49" charset="0"/>
                  <a:cs typeface="Consolas" panose="020B0609020204030204" pitchFamily="49" charset="0"/>
                </a:rPr>
                <a:t>attr</a:t>
              </a:r>
              <a:r>
                <a:rPr lang="en-US" altLang="zh-TW" dirty="0">
                  <a:solidFill>
                    <a:schemeClr val="bg1"/>
                  </a:solidFill>
                  <a:latin typeface="Consolas" panose="020B0609020204030204" pitchFamily="49" charset="0"/>
                  <a:cs typeface="Consolas" panose="020B0609020204030204" pitchFamily="49" charset="0"/>
                </a:rPr>
                <a:t>=</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rgbClr val="FFC000"/>
                  </a:solidFill>
                  <a:latin typeface="Consolas" panose="020B0609020204030204" pitchFamily="49" charset="0"/>
                  <a:cs typeface="Consolas" panose="020B0609020204030204" pitchFamily="49" charset="0"/>
                </a:rPr>
                <a:t>value</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rgbClr val="FFFFFF"/>
                  </a:solidFill>
                  <a:latin typeface="Consolas" panose="020B0609020204030204" pitchFamily="49" charset="0"/>
                  <a:cs typeface="Consolas" panose="020B0609020204030204" pitchFamily="49" charset="0"/>
                </a:rPr>
                <a:t>)</a:t>
              </a:r>
            </a:p>
          </p:txBody>
        </p:sp>
        <p:sp>
          <p:nvSpPr>
            <p:cNvPr id="10" name="等於 9"/>
            <p:cNvSpPr/>
            <p:nvPr/>
          </p:nvSpPr>
          <p:spPr bwMode="auto">
            <a:xfrm>
              <a:off x="4303769" y="4437245"/>
              <a:ext cx="432626" cy="350665"/>
            </a:xfrm>
            <a:prstGeom prst="mathEqual">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i="0" u="none" strike="noStrike" normalizeH="0" baseline="0">
                <a:ln w="0"/>
                <a:effectLst>
                  <a:outerShdw blurRad="38100" dist="19050" dir="2700000" algn="tl" rotWithShape="0">
                    <a:schemeClr val="dk1">
                      <a:alpha val="40000"/>
                    </a:schemeClr>
                  </a:outerShdw>
                </a:effectLst>
                <a:latin typeface="Calibri" pitchFamily="34" charset="0"/>
                <a:ea typeface="華康粗黑體" pitchFamily="49" charset="-120"/>
              </a:endParaRPr>
            </a:p>
          </p:txBody>
        </p:sp>
        <p:sp>
          <p:nvSpPr>
            <p:cNvPr id="11" name="文字方塊 10"/>
            <p:cNvSpPr txBox="1"/>
            <p:nvPr/>
          </p:nvSpPr>
          <p:spPr>
            <a:xfrm>
              <a:off x="4815829" y="4427910"/>
              <a:ext cx="4328171" cy="360000"/>
            </a:xfrm>
            <a:prstGeom prst="rect">
              <a:avLst/>
            </a:prstGeom>
            <a:solidFill>
              <a:schemeClr val="tx1"/>
            </a:solidFill>
          </p:spPr>
          <p:txBody>
            <a:bodyPr wrap="square" rtlCol="0" anchor="t" anchorCtr="0">
              <a:noAutofit/>
            </a:bodyPr>
            <a:lstStyle/>
            <a:p>
              <a:pPr marL="90000"/>
              <a:r>
                <a:rPr lang="en-US" altLang="zh-TW" dirty="0" err="1">
                  <a:solidFill>
                    <a:srgbClr val="FFFFFF"/>
                  </a:solidFill>
                  <a:latin typeface="Consolas" panose="020B0609020204030204" pitchFamily="49" charset="0"/>
                  <a:cs typeface="Consolas" panose="020B0609020204030204" pitchFamily="49" charset="0"/>
                </a:rPr>
                <a:t>soup.find</a:t>
              </a:r>
              <a:r>
                <a:rPr lang="en-US" altLang="zh-TW" dirty="0">
                  <a:solidFill>
                    <a:srgbClr val="FFFFFF"/>
                  </a:solidFill>
                  <a:latin typeface="Consolas" panose="020B0609020204030204" pitchFamily="49" charset="0"/>
                  <a:cs typeface="Consolas" panose="020B0609020204030204" pitchFamily="49" charset="0"/>
                </a:rPr>
                <a:t>(</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rgbClr val="FFC000"/>
                  </a:solidFill>
                  <a:latin typeface="Consolas" panose="020B0609020204030204" pitchFamily="49" charset="0"/>
                  <a:cs typeface="Consolas" panose="020B0609020204030204" pitchFamily="49" charset="0"/>
                </a:rPr>
                <a:t>tag</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chemeClr val="bg1"/>
                  </a:solidFill>
                  <a:latin typeface="Consolas" panose="020B0609020204030204" pitchFamily="49" charset="0"/>
                  <a:cs typeface="Consolas" panose="020B0609020204030204" pitchFamily="49" charset="0"/>
                </a:rPr>
                <a:t>,{</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err="1">
                  <a:solidFill>
                    <a:srgbClr val="FFC000"/>
                  </a:solidFill>
                  <a:latin typeface="Consolas" panose="020B0609020204030204" pitchFamily="49" charset="0"/>
                  <a:cs typeface="Consolas" panose="020B0609020204030204" pitchFamily="49" charset="0"/>
                </a:rPr>
                <a:t>attr</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chemeClr val="bg1"/>
                  </a:solidFill>
                  <a:latin typeface="Consolas" panose="020B0609020204030204" pitchFamily="49" charset="0"/>
                  <a:cs typeface="Consolas" panose="020B0609020204030204" pitchFamily="49" charset="0"/>
                </a:rPr>
                <a:t>:</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rgbClr val="FFC000"/>
                  </a:solidFill>
                  <a:latin typeface="Consolas" panose="020B0609020204030204" pitchFamily="49" charset="0"/>
                  <a:cs typeface="Consolas" panose="020B0609020204030204" pitchFamily="49" charset="0"/>
                </a:rPr>
                <a:t>value</a:t>
              </a:r>
              <a:r>
                <a:rPr lang="en-US" altLang="zh-TW" dirty="0">
                  <a:solidFill>
                    <a:schemeClr val="bg1"/>
                  </a:solidFill>
                  <a:latin typeface="Times New Roman" panose="02020603050405020304" pitchFamily="18" charset="0"/>
                  <a:cs typeface="Times New Roman" panose="02020603050405020304" pitchFamily="18" charset="0"/>
                </a:rPr>
                <a:t>"</a:t>
              </a:r>
              <a:r>
                <a:rPr lang="en-US" altLang="zh-TW" dirty="0">
                  <a:solidFill>
                    <a:schemeClr val="bg1"/>
                  </a:solidFill>
                  <a:latin typeface="Consolas" panose="020B0609020204030204" pitchFamily="49" charset="0"/>
                  <a:cs typeface="Consolas" panose="020B0609020204030204" pitchFamily="49" charset="0"/>
                </a:rPr>
                <a:t>}</a:t>
              </a:r>
              <a:r>
                <a:rPr lang="en-US" altLang="zh-TW" dirty="0">
                  <a:solidFill>
                    <a:srgbClr val="FFFFFF"/>
                  </a:solidFill>
                  <a:latin typeface="Consolas" panose="020B0609020204030204" pitchFamily="49" charset="0"/>
                  <a:cs typeface="Consolas" panose="020B0609020204030204" pitchFamily="49" charset="0"/>
                </a:rPr>
                <a:t>)</a:t>
              </a:r>
            </a:p>
          </p:txBody>
        </p:sp>
      </p:grpSp>
      <p:sp>
        <p:nvSpPr>
          <p:cNvPr id="14" name="內容版面配置區 2"/>
          <p:cNvSpPr txBox="1">
            <a:spLocks/>
          </p:cNvSpPr>
          <p:nvPr/>
        </p:nvSpPr>
        <p:spPr bwMode="blackWhite">
          <a:xfrm>
            <a:off x="395536" y="4643500"/>
            <a:ext cx="8640960" cy="73989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10000"/>
              </a:spcBef>
              <a:spcAft>
                <a:spcPct val="10000"/>
              </a:spcAft>
              <a:buClr>
                <a:srgbClr val="FF7C80"/>
              </a:buClr>
              <a:buSzPct val="80000"/>
              <a:buFont typeface="Wingdings" panose="05000000000000000000" pitchFamily="2" charset="2"/>
              <a:buChar char="p"/>
              <a:defRPr sz="2800">
                <a:solidFill>
                  <a:schemeClr val="tx1"/>
                </a:solidFill>
                <a:latin typeface="Corbel" pitchFamily="34" charset="0"/>
                <a:ea typeface="+mn-ea"/>
                <a:cs typeface="+mn-cs"/>
              </a:defRPr>
            </a:lvl1pPr>
            <a:lvl2pPr marL="742950" indent="-285750" algn="l" rtl="0" eaLnBrk="0" fontAlgn="base" hangingPunct="0">
              <a:lnSpc>
                <a:spcPct val="120000"/>
              </a:lnSpc>
              <a:spcBef>
                <a:spcPct val="10000"/>
              </a:spcBef>
              <a:spcAft>
                <a:spcPct val="10000"/>
              </a:spcAft>
              <a:buClr>
                <a:srgbClr val="92D050"/>
              </a:buClr>
              <a:buSzPct val="70000"/>
              <a:buFont typeface="Wingdings" panose="05000000000000000000" pitchFamily="2" charset="2"/>
              <a:buChar char="p"/>
              <a:defRPr sz="2400">
                <a:solidFill>
                  <a:schemeClr val="tx1"/>
                </a:solidFill>
                <a:latin typeface="Corbel" pitchFamily="34" charset="0"/>
                <a:ea typeface="+mn-ea"/>
              </a:defRPr>
            </a:lvl2pPr>
            <a:lvl3pPr marL="1143000" indent="-228600" algn="l" rtl="0" eaLnBrk="0" fontAlgn="base" hangingPunct="0">
              <a:lnSpc>
                <a:spcPct val="120000"/>
              </a:lnSpc>
              <a:spcBef>
                <a:spcPct val="10000"/>
              </a:spcBef>
              <a:spcAft>
                <a:spcPct val="10000"/>
              </a:spcAft>
              <a:buClr>
                <a:srgbClr val="FF6600"/>
              </a:buClr>
              <a:buSzPct val="75000"/>
              <a:buFont typeface="Wingdings" panose="05000000000000000000" pitchFamily="2" charset="2"/>
              <a:buChar char="p"/>
              <a:defRPr sz="2000">
                <a:solidFill>
                  <a:schemeClr val="tx1"/>
                </a:solidFill>
                <a:latin typeface="Corbel" pitchFamily="34" charset="0"/>
                <a:ea typeface="+mn-ea"/>
              </a:defRPr>
            </a:lvl3pPr>
            <a:lvl4pPr marL="1600200" indent="-228600" algn="l" rtl="0" eaLnBrk="0" fontAlgn="base" hangingPunct="0">
              <a:lnSpc>
                <a:spcPct val="120000"/>
              </a:lnSpc>
              <a:spcBef>
                <a:spcPct val="10000"/>
              </a:spcBef>
              <a:spcAft>
                <a:spcPct val="10000"/>
              </a:spcAft>
              <a:buClr>
                <a:srgbClr val="0070C0"/>
              </a:buClr>
              <a:buSzPct val="75000"/>
              <a:buFont typeface="Wingdings" panose="05000000000000000000" pitchFamily="2" charset="2"/>
              <a:buChar char="p"/>
              <a:defRPr sz="2000">
                <a:solidFill>
                  <a:schemeClr val="tx1"/>
                </a:solidFill>
                <a:latin typeface="Corbel" pitchFamily="34" charset="0"/>
                <a:ea typeface="+mn-ea"/>
              </a:defRPr>
            </a:lvl4pPr>
            <a:lvl5pPr marL="2057400" indent="-228600" algn="l" rtl="0" eaLnBrk="0" fontAlgn="base" hangingPunct="0">
              <a:lnSpc>
                <a:spcPct val="120000"/>
              </a:lnSpc>
              <a:spcBef>
                <a:spcPct val="10000"/>
              </a:spcBef>
              <a:spcAft>
                <a:spcPct val="10000"/>
              </a:spcAft>
              <a:buClr>
                <a:srgbClr val="FFC000"/>
              </a:buClr>
              <a:buSzPct val="75000"/>
              <a:buFont typeface="Wingdings" panose="05000000000000000000" pitchFamily="2" charset="2"/>
              <a:buChar char="p"/>
              <a:defRPr sz="2000">
                <a:solidFill>
                  <a:schemeClr val="tx1"/>
                </a:solidFill>
                <a:latin typeface="Corbel" pitchFamily="34" charset="0"/>
                <a:ea typeface="+mn-ea"/>
              </a:defRPr>
            </a:lvl5pPr>
            <a:lvl6pPr marL="25146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6pPr>
            <a:lvl7pPr marL="29718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7pPr>
            <a:lvl8pPr marL="34290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8pPr>
            <a:lvl9pPr marL="3886200" indent="-228600" algn="l" rtl="0" fontAlgn="base">
              <a:lnSpc>
                <a:spcPct val="120000"/>
              </a:lnSpc>
              <a:spcBef>
                <a:spcPct val="10000"/>
              </a:spcBef>
              <a:spcAft>
                <a:spcPct val="10000"/>
              </a:spcAft>
              <a:buClr>
                <a:schemeClr val="tx1"/>
              </a:buClr>
              <a:buSzPct val="75000"/>
              <a:buChar char="•"/>
              <a:defRPr sz="2000">
                <a:solidFill>
                  <a:schemeClr val="tx1"/>
                </a:solidFill>
                <a:latin typeface="+mn-lt"/>
                <a:ea typeface="+mn-ea"/>
              </a:defRPr>
            </a:lvl9pPr>
          </a:lstStyle>
          <a:p>
            <a:r>
              <a:rPr lang="zh-TW" altLang="en-US" kern="0" dirty="0"/>
              <a:t>當你想要找一個標籤且屬性為特定值</a:t>
            </a:r>
            <a:endParaRPr lang="en-US" altLang="zh-TW" kern="0" dirty="0"/>
          </a:p>
          <a:p>
            <a:endParaRPr lang="en-US" altLang="zh-TW" kern="0" dirty="0"/>
          </a:p>
          <a:p>
            <a:endParaRPr lang="en-US" altLang="zh-TW" kern="0" dirty="0"/>
          </a:p>
          <a:p>
            <a:endParaRPr lang="en-US" altLang="zh-TW" kern="0" dirty="0"/>
          </a:p>
          <a:p>
            <a:pPr lvl="1"/>
            <a:endParaRPr lang="en-US" altLang="zh-TW" kern="0" dirty="0"/>
          </a:p>
          <a:p>
            <a:endParaRPr lang="en-US" altLang="zh-TW" kern="0" dirty="0"/>
          </a:p>
          <a:p>
            <a:endParaRPr lang="en-US" altLang="zh-TW" kern="0" dirty="0"/>
          </a:p>
          <a:p>
            <a:endParaRPr lang="en-US" altLang="zh-TW" kern="0" dirty="0"/>
          </a:p>
          <a:p>
            <a:endParaRPr lang="zh-TW" altLang="en-US" kern="0" dirty="0"/>
          </a:p>
        </p:txBody>
      </p:sp>
    </p:spTree>
    <p:extLst>
      <p:ext uri="{BB962C8B-B14F-4D97-AF65-F5344CB8AC3E}">
        <p14:creationId xmlns:p14="http://schemas.microsoft.com/office/powerpoint/2010/main" val="1862181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1432" y="189663"/>
            <a:ext cx="8496944" cy="719137"/>
          </a:xfrm>
        </p:spPr>
        <p:txBody>
          <a:bodyPr/>
          <a:lstStyle/>
          <a:p>
            <a:r>
              <a:rPr lang="zh-TW" altLang="en-US" dirty="0"/>
              <a:t>讓 </a:t>
            </a:r>
            <a:r>
              <a:rPr lang="en-US" altLang="zh-TW" dirty="0" err="1"/>
              <a:t>BeautifulSoup</a:t>
            </a:r>
            <a:r>
              <a:rPr lang="zh-TW" altLang="en-US" dirty="0"/>
              <a:t> 更好喝的函數 </a:t>
            </a:r>
            <a:r>
              <a:rPr lang="en-US" altLang="zh-TW" dirty="0"/>
              <a:t>- </a:t>
            </a:r>
            <a:r>
              <a:rPr lang="en-US" altLang="zh-TW" dirty="0" err="1"/>
              <a:t>find_all</a:t>
            </a:r>
            <a:r>
              <a:rPr lang="en-US" altLang="zh-TW" dirty="0"/>
              <a:t>()</a:t>
            </a:r>
            <a:endParaRPr lang="zh-TW" altLang="en-US" dirty="0"/>
          </a:p>
        </p:txBody>
      </p:sp>
      <p:sp>
        <p:nvSpPr>
          <p:cNvPr id="3" name="內容版面配置區 2"/>
          <p:cNvSpPr>
            <a:spLocks noGrp="1"/>
          </p:cNvSpPr>
          <p:nvPr>
            <p:ph idx="1"/>
          </p:nvPr>
        </p:nvSpPr>
        <p:spPr>
          <a:xfrm>
            <a:off x="434504" y="1175375"/>
            <a:ext cx="8424614" cy="3168129"/>
          </a:xfrm>
        </p:spPr>
        <p:txBody>
          <a:bodyPr/>
          <a:lstStyle/>
          <a:p>
            <a:r>
              <a:rPr lang="zh-TW" altLang="en-US" dirty="0"/>
              <a:t>一個 </a:t>
            </a:r>
            <a:r>
              <a:rPr lang="en-US" altLang="zh-TW" dirty="0"/>
              <a:t>tag</a:t>
            </a:r>
            <a:r>
              <a:rPr lang="zh-TW" altLang="en-US" dirty="0"/>
              <a:t> 不夠，想找多個怎麼辦</a:t>
            </a:r>
            <a:r>
              <a:rPr lang="en-US" altLang="zh-TW" dirty="0"/>
              <a:t>?</a:t>
            </a:r>
          </a:p>
          <a:p>
            <a:r>
              <a:rPr lang="en-US" altLang="zh-TW" dirty="0" err="1"/>
              <a:t>find_all</a:t>
            </a:r>
            <a:r>
              <a:rPr lang="en-US" altLang="zh-TW" dirty="0"/>
              <a:t>() </a:t>
            </a:r>
            <a:r>
              <a:rPr lang="zh-TW" altLang="en-US" dirty="0"/>
              <a:t>可以幫上忙</a:t>
            </a:r>
            <a:endParaRPr lang="en-US" altLang="zh-TW" dirty="0"/>
          </a:p>
          <a:p>
            <a:endParaRPr lang="en-US" altLang="zh-TW" dirty="0"/>
          </a:p>
          <a:p>
            <a:endParaRPr lang="en-US" altLang="zh-TW" dirty="0"/>
          </a:p>
          <a:p>
            <a:endParaRPr lang="en-US" altLang="zh-TW" dirty="0"/>
          </a:p>
          <a:p>
            <a:r>
              <a:rPr lang="zh-TW" altLang="en-US" dirty="0"/>
              <a:t>用法跟 </a:t>
            </a:r>
            <a:r>
              <a:rPr lang="en-US" altLang="zh-TW" dirty="0"/>
              <a:t>find()</a:t>
            </a:r>
            <a:r>
              <a:rPr lang="zh-TW" altLang="en-US" dirty="0"/>
              <a:t> 一樣，但是回傳的是 </a:t>
            </a:r>
            <a:r>
              <a:rPr lang="en-US" altLang="zh-TW" dirty="0"/>
              <a:t>Python</a:t>
            </a:r>
            <a:r>
              <a:rPr lang="zh-TW" altLang="en-US" dirty="0"/>
              <a:t> 的 </a:t>
            </a:r>
            <a:r>
              <a:rPr lang="en-US" altLang="zh-TW" dirty="0"/>
              <a:t>list</a:t>
            </a:r>
          </a:p>
          <a:p>
            <a:endParaRPr lang="en-US" altLang="zh-TW" dirty="0"/>
          </a:p>
        </p:txBody>
      </p:sp>
      <p:sp>
        <p:nvSpPr>
          <p:cNvPr id="4" name="投影片編號版面配置區 3"/>
          <p:cNvSpPr>
            <a:spLocks noGrp="1"/>
          </p:cNvSpPr>
          <p:nvPr>
            <p:ph type="sldNum" sz="quarter" idx="11"/>
          </p:nvPr>
        </p:nvSpPr>
        <p:spPr>
          <a:xfrm>
            <a:off x="8414360" y="6528921"/>
            <a:ext cx="762000" cy="333375"/>
          </a:xfrm>
        </p:spPr>
        <p:txBody>
          <a:bodyPr/>
          <a:lstStyle/>
          <a:p>
            <a:pPr>
              <a:defRPr/>
            </a:pPr>
            <a:fld id="{E8DC7176-3B0F-40D0-88B0-E5F127300873}" type="slidenum">
              <a:rPr lang="zh-TW" altLang="en-US" smtClean="0"/>
              <a:pPr>
                <a:defRPr/>
              </a:pPr>
              <a:t>38</a:t>
            </a:fld>
            <a:endParaRPr lang="en-US" altLang="zh-TW" dirty="0"/>
          </a:p>
        </p:txBody>
      </p:sp>
      <p:pic>
        <p:nvPicPr>
          <p:cNvPr id="3074" name="Picture 2" descr="「give me more」的圖片搜尋結果"/>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84032" y="1175375"/>
            <a:ext cx="2622168" cy="1184714"/>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54" y="2587062"/>
            <a:ext cx="8740897" cy="1066892"/>
          </a:xfrm>
          <a:prstGeom prst="rect">
            <a:avLst/>
          </a:prstGeom>
        </p:spPr>
      </p:pic>
      <p:grpSp>
        <p:nvGrpSpPr>
          <p:cNvPr id="8" name="群組 7"/>
          <p:cNvGrpSpPr/>
          <p:nvPr/>
        </p:nvGrpSpPr>
        <p:grpSpPr>
          <a:xfrm>
            <a:off x="1619672" y="4984737"/>
            <a:ext cx="5584264" cy="877182"/>
            <a:chOff x="1580024" y="4509649"/>
            <a:chExt cx="5584264" cy="1001140"/>
          </a:xfrm>
        </p:grpSpPr>
        <p:sp>
          <p:nvSpPr>
            <p:cNvPr id="7" name="文字方塊 6"/>
            <p:cNvSpPr txBox="1"/>
            <p:nvPr/>
          </p:nvSpPr>
          <p:spPr>
            <a:xfrm>
              <a:off x="1580024" y="4540128"/>
              <a:ext cx="5584264" cy="792088"/>
            </a:xfrm>
            <a:prstGeom prst="rect">
              <a:avLst/>
            </a:prstGeom>
            <a:noFill/>
          </p:spPr>
          <p:txBody>
            <a:bodyPr wrap="square" rtlCol="0" anchor="ctr" anchorCtr="1">
              <a:noAutofit/>
            </a:bodyPr>
            <a:lstStyle/>
            <a:p>
              <a:r>
                <a:rPr lang="en-US" altLang="zh-TW" sz="6600" dirty="0"/>
                <a:t>[      ,      ,     </a:t>
              </a:r>
              <a:r>
                <a:rPr lang="zh-TW" altLang="en-US" sz="6600" dirty="0"/>
                <a:t>  </a:t>
              </a:r>
              <a:r>
                <a:rPr lang="en-US" altLang="zh-TW" sz="6600" dirty="0"/>
                <a:t>...</a:t>
              </a:r>
              <a:r>
                <a:rPr lang="zh-TW" altLang="en-US" sz="6600" dirty="0"/>
                <a:t> </a:t>
              </a:r>
              <a:r>
                <a:rPr lang="en-US" altLang="zh-TW" sz="6600" dirty="0"/>
                <a:t>]</a:t>
              </a:r>
              <a:endParaRPr lang="zh-TW" altLang="en-US" sz="6600" dirty="0"/>
            </a:p>
          </p:txBody>
        </p:sp>
        <p:pic>
          <p:nvPicPr>
            <p:cNvPr id="9" name="Picture 2" descr="相關圖片"/>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1374" y="4524693"/>
              <a:ext cx="864000" cy="986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相關圖片"/>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1998" y="4522568"/>
              <a:ext cx="864000" cy="98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相關圖片"/>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2622" y="4509649"/>
              <a:ext cx="864000" cy="9860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1738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找到標籤了</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其實我們不在乎標籤本身，我們要的是那個躲在標籤裡面的內容或是屬性</a:t>
            </a:r>
            <a:r>
              <a:rPr lang="en-US" altLang="zh-TW" dirty="0"/>
              <a:t>!</a:t>
            </a:r>
          </a:p>
          <a:p>
            <a:pPr marL="0" indent="0">
              <a:buNone/>
            </a:pPr>
            <a:endParaRPr lang="en-US" altLang="zh-TW" dirty="0"/>
          </a:p>
          <a:p>
            <a:pPr marL="0" indent="0">
              <a:buNone/>
            </a:pPr>
            <a:endParaRPr lang="en-US" altLang="zh-TW" dirty="0"/>
          </a:p>
          <a:p>
            <a:pPr marL="0" indent="0">
              <a:buNone/>
            </a:pPr>
            <a:endParaRPr lang="en-US" altLang="zh-TW" dirty="0"/>
          </a:p>
          <a:p>
            <a:r>
              <a:rPr lang="zh-TW" altLang="en-US" dirty="0"/>
              <a:t>加上 </a:t>
            </a:r>
            <a:r>
              <a:rPr lang="en-US" altLang="zh-TW" dirty="0"/>
              <a:t>.text</a:t>
            </a:r>
            <a:r>
              <a:rPr lang="zh-TW" altLang="en-US" dirty="0"/>
              <a:t> 後，成功拿到這個標籤的內容</a:t>
            </a:r>
            <a:endParaRPr lang="en-US" altLang="zh-TW" dirty="0"/>
          </a:p>
          <a:p>
            <a:pPr marL="0"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39</a:t>
            </a:fld>
            <a:endParaRPr lang="en-US" altLang="zh-TW" dirty="0"/>
          </a:p>
        </p:txBody>
      </p:sp>
      <p:pic>
        <p:nvPicPr>
          <p:cNvPr id="7" name="圖片 6"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420888"/>
            <a:ext cx="5904656" cy="1296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圖片 7"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1" y="4797152"/>
            <a:ext cx="5904657" cy="12241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6129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Outline</a:t>
            </a:r>
            <a:r>
              <a:rPr lang="zh-TW" altLang="en-US" dirty="0"/>
              <a:t> </a:t>
            </a:r>
            <a:r>
              <a:rPr lang="en-US" altLang="zh-TW" dirty="0"/>
              <a:t>–</a:t>
            </a:r>
            <a:r>
              <a:rPr lang="zh-TW" altLang="en-US" dirty="0"/>
              <a:t> 上午</a:t>
            </a:r>
          </a:p>
        </p:txBody>
      </p:sp>
      <p:sp>
        <p:nvSpPr>
          <p:cNvPr id="4" name="內容版面配置區 3"/>
          <p:cNvSpPr>
            <a:spLocks noGrp="1"/>
          </p:cNvSpPr>
          <p:nvPr>
            <p:ph idx="1"/>
          </p:nvPr>
        </p:nvSpPr>
        <p:spPr>
          <a:xfrm>
            <a:off x="395536" y="1086458"/>
            <a:ext cx="8424614" cy="5256213"/>
          </a:xfrm>
        </p:spPr>
        <p:txBody>
          <a:bodyPr/>
          <a:lstStyle/>
          <a:p>
            <a:pPr marL="514350" indent="-514350">
              <a:buFont typeface="+mj-lt"/>
              <a:buAutoNum type="alphaUcPeriod"/>
            </a:pPr>
            <a:r>
              <a:rPr lang="zh-TW" altLang="en-US" dirty="0"/>
              <a:t>爬蟲基本介紹</a:t>
            </a:r>
            <a:endParaRPr lang="en-US" altLang="zh-TW" dirty="0"/>
          </a:p>
          <a:p>
            <a:pPr marL="914400" lvl="1" indent="-514350"/>
            <a:r>
              <a:rPr lang="en-US" altLang="zh-TW" dirty="0"/>
              <a:t>HTML</a:t>
            </a:r>
            <a:r>
              <a:rPr lang="zh-TW" altLang="en-US" dirty="0"/>
              <a:t> 初次見面</a:t>
            </a:r>
            <a:endParaRPr lang="en-US" altLang="zh-TW" dirty="0"/>
          </a:p>
          <a:p>
            <a:pPr marL="914400" lvl="1" indent="-514350"/>
            <a:r>
              <a:rPr lang="zh-TW" altLang="en-US" dirty="0"/>
              <a:t>第一支爬蟲程式</a:t>
            </a:r>
            <a:endParaRPr lang="en-US" altLang="zh-TW" dirty="0"/>
          </a:p>
          <a:p>
            <a:pPr marL="914400" lvl="1" indent="-514350"/>
            <a:r>
              <a:rPr lang="en-US" altLang="zh-TW" dirty="0" err="1"/>
              <a:t>BeautifulSoup</a:t>
            </a:r>
            <a:r>
              <a:rPr lang="zh-TW" altLang="en-US" dirty="0"/>
              <a:t> 的常用函數</a:t>
            </a:r>
            <a:endParaRPr lang="en-US" altLang="zh-TW" dirty="0"/>
          </a:p>
          <a:p>
            <a:pPr marL="914400" lvl="1" indent="-514350"/>
            <a:r>
              <a:rPr lang="zh-TW" altLang="en-US" dirty="0"/>
              <a:t>正則表達式 </a:t>
            </a:r>
            <a:r>
              <a:rPr lang="en-US" altLang="zh-TW" dirty="0"/>
              <a:t>(regular expression)</a:t>
            </a:r>
          </a:p>
          <a:p>
            <a:pPr marL="514350" indent="-514350">
              <a:buFont typeface="+mj-lt"/>
              <a:buAutoNum type="alphaUcPeriod"/>
            </a:pPr>
            <a:r>
              <a:rPr lang="zh-TW" altLang="en-US" dirty="0"/>
              <a:t>爬蟲實戰與資料分析</a:t>
            </a:r>
            <a:endParaRPr lang="en-US" altLang="zh-TW" dirty="0"/>
          </a:p>
          <a:p>
            <a:pPr marL="914400" lvl="1" indent="-514350"/>
            <a:r>
              <a:rPr lang="en-US" altLang="zh-TW" dirty="0" err="1"/>
              <a:t>BeautifulSoup</a:t>
            </a:r>
            <a:r>
              <a:rPr lang="en-US" altLang="zh-TW" dirty="0"/>
              <a:t> + regular expression</a:t>
            </a:r>
          </a:p>
          <a:p>
            <a:pPr marL="914400" lvl="1" indent="-514350"/>
            <a:r>
              <a:rPr lang="en-US" altLang="zh-TW" dirty="0"/>
              <a:t>GET</a:t>
            </a:r>
            <a:r>
              <a:rPr lang="zh-TW" altLang="en-US" dirty="0"/>
              <a:t> </a:t>
            </a:r>
            <a:r>
              <a:rPr lang="en-US" altLang="zh-TW" dirty="0"/>
              <a:t>vs.</a:t>
            </a:r>
            <a:r>
              <a:rPr lang="zh-TW" altLang="en-US" dirty="0"/>
              <a:t> </a:t>
            </a:r>
            <a:r>
              <a:rPr lang="en-US" altLang="zh-TW" dirty="0"/>
              <a:t>POST</a:t>
            </a:r>
          </a:p>
          <a:p>
            <a:pPr marL="914400" lvl="1" indent="-514350"/>
            <a:r>
              <a:rPr lang="zh-TW" altLang="en-US" dirty="0"/>
              <a:t>使用 </a:t>
            </a:r>
            <a:r>
              <a:rPr lang="en-US" altLang="zh-TW" dirty="0"/>
              <a:t>pandas</a:t>
            </a:r>
            <a:r>
              <a:rPr lang="zh-TW" altLang="en-US" dirty="0"/>
              <a:t> 儲存資料</a:t>
            </a:r>
            <a:endParaRPr lang="en-US" altLang="zh-TW" dirty="0"/>
          </a:p>
          <a:p>
            <a:pPr marL="914400" lvl="1" indent="-514350"/>
            <a:r>
              <a:rPr lang="zh-TW" altLang="en-US" dirty="0"/>
              <a:t>文字探勘與資料分析</a:t>
            </a:r>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4</a:t>
            </a:fld>
            <a:endParaRPr lang="en-US" altLang="zh-TW" dirty="0"/>
          </a:p>
        </p:txBody>
      </p:sp>
    </p:spTree>
    <p:extLst>
      <p:ext uri="{BB962C8B-B14F-4D97-AF65-F5344CB8AC3E}">
        <p14:creationId xmlns:p14="http://schemas.microsoft.com/office/powerpoint/2010/main" val="15343276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 01:</a:t>
            </a:r>
            <a:r>
              <a:rPr lang="zh-TW" altLang="en-US" dirty="0"/>
              <a:t> </a:t>
            </a:r>
            <a:r>
              <a:rPr lang="en-US" altLang="zh-TW" dirty="0" err="1"/>
              <a:t>BeautifulSoup</a:t>
            </a:r>
            <a:r>
              <a:rPr lang="en-US" altLang="zh-TW" dirty="0"/>
              <a:t> </a:t>
            </a:r>
            <a:r>
              <a:rPr lang="zh-TW" altLang="en-US" dirty="0"/>
              <a:t>的常用函數</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40</a:t>
            </a:fld>
            <a:endParaRPr lang="en-US" altLang="zh-TW" dirty="0"/>
          </a:p>
        </p:txBody>
      </p:sp>
      <p:sp>
        <p:nvSpPr>
          <p:cNvPr id="6" name="文字方塊 5"/>
          <p:cNvSpPr txBox="1"/>
          <p:nvPr/>
        </p:nvSpPr>
        <p:spPr>
          <a:xfrm>
            <a:off x="571804" y="1196752"/>
            <a:ext cx="8248346" cy="5184576"/>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a:t>
            </a:r>
            <a:r>
              <a:rPr lang="zh-TW" altLang="en-US"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找出第一個 </a:t>
            </a:r>
            <a:r>
              <a:rPr lang="en-US" altLang="zh-TW" sz="2000" dirty="0">
                <a:solidFill>
                  <a:srgbClr val="92D050"/>
                </a:solidFill>
                <a:latin typeface="Consolas" panose="020B0609020204030204" pitchFamily="49" charset="0"/>
                <a:ea typeface="+mn-ea"/>
                <a:cs typeface="Consolas" panose="020B0609020204030204" pitchFamily="49" charset="0"/>
              </a:rPr>
              <a:t>td </a:t>
            </a:r>
            <a:r>
              <a:rPr lang="zh-TW" altLang="en-US" sz="2000" dirty="0">
                <a:solidFill>
                  <a:srgbClr val="92D050"/>
                </a:solidFill>
                <a:latin typeface="Consolas" panose="020B0609020204030204" pitchFamily="49" charset="0"/>
                <a:ea typeface="+mn-ea"/>
                <a:cs typeface="Consolas" panose="020B0609020204030204" pitchFamily="49" charset="0"/>
              </a:rPr>
              <a:t>的標籤</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soup.find</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td</a:t>
            </a:r>
            <a:r>
              <a:rPr lang="en-US" altLang="zh-TW" sz="2000" dirty="0">
                <a:solidFill>
                  <a:srgbClr val="FFFFFF"/>
                </a:solidFill>
                <a:latin typeface="Consolas" panose="020B0609020204030204" pitchFamily="49" charset="0"/>
                <a:ea typeface="+mn-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a:t>
            </a:r>
            <a:r>
              <a:rPr lang="zh-TW" altLang="en-US"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找出第一個 </a:t>
            </a:r>
            <a:r>
              <a:rPr lang="en-US" altLang="zh-TW" sz="2000" dirty="0">
                <a:solidFill>
                  <a:srgbClr val="92D050"/>
                </a:solidFill>
                <a:latin typeface="Consolas" panose="020B0609020204030204" pitchFamily="49" charset="0"/>
                <a:ea typeface="+mn-ea"/>
                <a:cs typeface="Consolas" panose="020B0609020204030204" pitchFamily="49" charset="0"/>
              </a:rPr>
              <a:t>td </a:t>
            </a:r>
            <a:r>
              <a:rPr lang="zh-TW" altLang="en-US" sz="2000" dirty="0">
                <a:solidFill>
                  <a:srgbClr val="92D050"/>
                </a:solidFill>
                <a:latin typeface="Consolas" panose="020B0609020204030204" pitchFamily="49" charset="0"/>
                <a:ea typeface="+mn-ea"/>
                <a:cs typeface="Consolas" panose="020B0609020204030204" pitchFamily="49" charset="0"/>
              </a:rPr>
              <a:t>的標籤並印出其文字內容</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soup.find</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td</a:t>
            </a:r>
            <a:r>
              <a:rPr lang="en-US" altLang="zh-TW" sz="2000" dirty="0">
                <a:solidFill>
                  <a:srgbClr val="FFFFFF"/>
                </a:solidFill>
                <a:latin typeface="Consolas" panose="020B0609020204030204" pitchFamily="49" charset="0"/>
                <a:ea typeface="+mn-ea"/>
                <a:cs typeface="Consolas" panose="020B0609020204030204" pitchFamily="49" charset="0"/>
              </a:rPr>
              <a:t>").text)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a:t>
            </a:r>
            <a:r>
              <a:rPr lang="zh-TW" altLang="en-US"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找出所有 </a:t>
            </a:r>
            <a:r>
              <a:rPr lang="en-US" altLang="zh-TW" sz="2000" dirty="0">
                <a:solidFill>
                  <a:srgbClr val="92D050"/>
                </a:solidFill>
                <a:latin typeface="Consolas" panose="020B0609020204030204" pitchFamily="49" charset="0"/>
                <a:ea typeface="+mn-ea"/>
                <a:cs typeface="Consolas" panose="020B0609020204030204" pitchFamily="49" charset="0"/>
              </a:rPr>
              <a:t>td </a:t>
            </a:r>
            <a:r>
              <a:rPr lang="zh-TW" altLang="en-US" sz="2000" dirty="0">
                <a:solidFill>
                  <a:srgbClr val="92D050"/>
                </a:solidFill>
                <a:latin typeface="Consolas" panose="020B0609020204030204" pitchFamily="49" charset="0"/>
                <a:ea typeface="+mn-ea"/>
                <a:cs typeface="Consolas" panose="020B0609020204030204" pitchFamily="49" charset="0"/>
              </a:rPr>
              <a:t>的標籤</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soup.find_all</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td</a:t>
            </a:r>
            <a:r>
              <a:rPr lang="en-US" altLang="zh-TW" sz="2000" dirty="0">
                <a:solidFill>
                  <a:srgbClr val="FFFFFF"/>
                </a:solidFill>
                <a:latin typeface="Consolas" panose="020B0609020204030204" pitchFamily="49" charset="0"/>
                <a:ea typeface="+mn-ea"/>
                <a:cs typeface="Consolas" panose="020B0609020204030204" pitchFamily="49" charset="0"/>
              </a:rPr>
              <a:t>")) </a:t>
            </a:r>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255" y="1988840"/>
            <a:ext cx="2134423" cy="3595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圖片 6"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55" y="3206788"/>
            <a:ext cx="883209" cy="3420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圖片 9"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55" y="4438480"/>
            <a:ext cx="6271803" cy="1798831"/>
          </a:xfrm>
          <a:prstGeom prst="rect">
            <a:avLst/>
          </a:prstGeom>
          <a:noFill/>
          <a:ln>
            <a:noFill/>
          </a:ln>
        </p:spPr>
      </p:pic>
    </p:spTree>
    <p:extLst>
      <p:ext uri="{BB962C8B-B14F-4D97-AF65-F5344CB8AC3E}">
        <p14:creationId xmlns:p14="http://schemas.microsoft.com/office/powerpoint/2010/main" val="10064312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 01:</a:t>
            </a:r>
            <a:r>
              <a:rPr lang="zh-TW" altLang="en-US" dirty="0"/>
              <a:t> </a:t>
            </a:r>
            <a:r>
              <a:rPr lang="en-US" altLang="zh-TW" dirty="0" err="1"/>
              <a:t>BeautifulSoup</a:t>
            </a:r>
            <a:r>
              <a:rPr lang="en-US" altLang="zh-TW" dirty="0"/>
              <a:t> </a:t>
            </a:r>
            <a:r>
              <a:rPr lang="zh-TW" altLang="en-US" dirty="0"/>
              <a:t>的常用函數</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41</a:t>
            </a:fld>
            <a:endParaRPr lang="en-US" altLang="zh-TW" dirty="0"/>
          </a:p>
        </p:txBody>
      </p:sp>
      <p:grpSp>
        <p:nvGrpSpPr>
          <p:cNvPr id="3" name="群組 2">
            <a:extLst>
              <a:ext uri="{FF2B5EF4-FFF2-40B4-BE49-F238E27FC236}">
                <a16:creationId xmlns:a16="http://schemas.microsoft.com/office/drawing/2014/main" xmlns="" id="{E0DBD6F4-BB14-451B-802C-16E5F8301C12}"/>
              </a:ext>
            </a:extLst>
          </p:cNvPr>
          <p:cNvGrpSpPr/>
          <p:nvPr/>
        </p:nvGrpSpPr>
        <p:grpSpPr>
          <a:xfrm>
            <a:off x="447827" y="1520788"/>
            <a:ext cx="8248346" cy="3816424"/>
            <a:chOff x="539552" y="1196752"/>
            <a:chExt cx="8248346" cy="3816424"/>
          </a:xfrm>
        </p:grpSpPr>
        <p:sp>
          <p:nvSpPr>
            <p:cNvPr id="6" name="文字方塊 5"/>
            <p:cNvSpPr txBox="1"/>
            <p:nvPr/>
          </p:nvSpPr>
          <p:spPr>
            <a:xfrm>
              <a:off x="539552" y="1196752"/>
              <a:ext cx="8248346" cy="3816424"/>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j-ea"/>
                  <a:cs typeface="Consolas" panose="020B0609020204030204" pitchFamily="49" charset="0"/>
                </a:rPr>
                <a:t>#</a:t>
              </a:r>
              <a:r>
                <a:rPr lang="zh-TW" altLang="en-US"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不指定標籤，但找出所有屬性 </a:t>
              </a:r>
              <a:r>
                <a:rPr lang="en-US" altLang="zh-TW" sz="2000" dirty="0">
                  <a:solidFill>
                    <a:srgbClr val="92D050"/>
                  </a:solidFill>
                  <a:latin typeface="Consolas" panose="020B0609020204030204" pitchFamily="49" charset="0"/>
                  <a:ea typeface="+mj-ea"/>
                  <a:cs typeface="Consolas" panose="020B0609020204030204" pitchFamily="49" charset="0"/>
                </a:rPr>
                <a:t>class = "</a:t>
              </a:r>
              <a:r>
                <a:rPr lang="en-US" altLang="zh-TW" sz="2000" dirty="0" err="1">
                  <a:solidFill>
                    <a:srgbClr val="92D050"/>
                  </a:solidFill>
                  <a:latin typeface="Consolas" panose="020B0609020204030204" pitchFamily="49" charset="0"/>
                  <a:ea typeface="+mj-ea"/>
                  <a:cs typeface="Consolas" panose="020B0609020204030204" pitchFamily="49" charset="0"/>
                </a:rPr>
                <a:t>zzz</a:t>
              </a:r>
              <a:r>
                <a:rPr lang="en-US" altLang="zh-TW" sz="2000"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的標籤</a:t>
              </a:r>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j-ea"/>
                  <a:cs typeface="Consolas" panose="020B0609020204030204" pitchFamily="49" charset="0"/>
                </a:rPr>
                <a:t>(</a:t>
              </a:r>
              <a:r>
                <a:rPr lang="en-US" altLang="zh-TW" sz="2000" dirty="0" err="1">
                  <a:solidFill>
                    <a:srgbClr val="FFFFFF"/>
                  </a:solidFill>
                  <a:latin typeface="Consolas" panose="020B0609020204030204" pitchFamily="49" charset="0"/>
                  <a:ea typeface="+mj-ea"/>
                  <a:cs typeface="Consolas" panose="020B0609020204030204" pitchFamily="49" charset="0"/>
                </a:rPr>
                <a:t>soup.find_all</a:t>
              </a:r>
              <a:r>
                <a:rPr lang="en-US" altLang="zh-TW" sz="2000" dirty="0">
                  <a:solidFill>
                    <a:srgbClr val="FFFFFF"/>
                  </a:solidFill>
                  <a:latin typeface="Consolas" panose="020B0609020204030204" pitchFamily="49" charset="0"/>
                  <a:ea typeface="+mj-ea"/>
                  <a:cs typeface="Consolas" panose="020B0609020204030204" pitchFamily="49" charset="0"/>
                </a:rPr>
                <a:t>("", {"</a:t>
              </a:r>
              <a:r>
                <a:rPr lang="en-US" altLang="zh-TW" sz="2000" dirty="0">
                  <a:solidFill>
                    <a:srgbClr val="FFC000"/>
                  </a:solidFill>
                  <a:latin typeface="Consolas" panose="020B0609020204030204" pitchFamily="49" charset="0"/>
                  <a:ea typeface="+mj-ea"/>
                  <a:cs typeface="Consolas" panose="020B0609020204030204" pitchFamily="49" charset="0"/>
                </a:rPr>
                <a:t>class</a:t>
              </a:r>
              <a:r>
                <a:rPr lang="en-US" altLang="zh-TW" sz="2000" dirty="0">
                  <a:solidFill>
                    <a:srgbClr val="FFFFFF"/>
                  </a:solidFill>
                  <a:latin typeface="Consolas" panose="020B0609020204030204" pitchFamily="49" charset="0"/>
                  <a:ea typeface="+mj-ea"/>
                  <a:cs typeface="Consolas" panose="020B0609020204030204" pitchFamily="49" charset="0"/>
                </a:rPr>
                <a:t>":"</a:t>
              </a:r>
              <a:r>
                <a:rPr lang="en-US" altLang="zh-TW" sz="2000" dirty="0" err="1">
                  <a:solidFill>
                    <a:srgbClr val="FFC000"/>
                  </a:solidFill>
                  <a:latin typeface="Consolas" panose="020B0609020204030204" pitchFamily="49" charset="0"/>
                  <a:ea typeface="+mj-ea"/>
                  <a:cs typeface="Consolas" panose="020B0609020204030204" pitchFamily="49" charset="0"/>
                </a:rPr>
                <a:t>zzz</a:t>
              </a:r>
              <a:r>
                <a:rPr lang="en-US" altLang="zh-TW" sz="2000" dirty="0">
                  <a:solidFill>
                    <a:srgbClr val="FFFFFF"/>
                  </a:solidFill>
                  <a:latin typeface="Consolas" panose="020B0609020204030204" pitchFamily="49" charset="0"/>
                  <a:ea typeface="+mj-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j-ea"/>
                  <a:cs typeface="Consolas" panose="020B0609020204030204" pitchFamily="49" charset="0"/>
                </a:rPr>
                <a:t>#</a:t>
              </a:r>
              <a:r>
                <a:rPr lang="zh-TW" altLang="en-US"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找出所有 </a:t>
              </a:r>
              <a:r>
                <a:rPr lang="en-US" altLang="zh-TW" sz="2000" dirty="0">
                  <a:solidFill>
                    <a:srgbClr val="92D050"/>
                  </a:solidFill>
                  <a:latin typeface="Consolas" panose="020B0609020204030204" pitchFamily="49" charset="0"/>
                  <a:ea typeface="+mj-ea"/>
                  <a:cs typeface="Consolas" panose="020B0609020204030204" pitchFamily="49" charset="0"/>
                </a:rPr>
                <a:t>td </a:t>
              </a:r>
              <a:r>
                <a:rPr lang="zh-TW" altLang="en-US" sz="2000" dirty="0">
                  <a:solidFill>
                    <a:srgbClr val="92D050"/>
                  </a:solidFill>
                  <a:latin typeface="Consolas" panose="020B0609020204030204" pitchFamily="49" charset="0"/>
                  <a:ea typeface="+mj-ea"/>
                  <a:cs typeface="Consolas" panose="020B0609020204030204" pitchFamily="49" charset="0"/>
                </a:rPr>
                <a:t>標籤的第三個並找出其中的 </a:t>
              </a:r>
              <a:r>
                <a:rPr lang="en-US" altLang="zh-TW" sz="2000" dirty="0">
                  <a:solidFill>
                    <a:srgbClr val="92D050"/>
                  </a:solidFill>
                  <a:latin typeface="Consolas" panose="020B0609020204030204" pitchFamily="49" charset="0"/>
                  <a:ea typeface="+mj-ea"/>
                  <a:cs typeface="Consolas" panose="020B0609020204030204" pitchFamily="49" charset="0"/>
                </a:rPr>
                <a:t>a</a:t>
              </a:r>
              <a:r>
                <a:rPr lang="zh-TW" altLang="en-US" sz="2000" dirty="0">
                  <a:solidFill>
                    <a:srgbClr val="92D050"/>
                  </a:solidFill>
                  <a:latin typeface="Consolas" panose="020B0609020204030204" pitchFamily="49" charset="0"/>
                  <a:ea typeface="+mj-ea"/>
                  <a:cs typeface="Consolas" panose="020B0609020204030204" pitchFamily="49" charset="0"/>
                </a:rPr>
                <a:t> 標籤</a:t>
              </a:r>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j-ea"/>
                  <a:cs typeface="Consolas" panose="020B0609020204030204" pitchFamily="49" charset="0"/>
                </a:rPr>
                <a:t>(</a:t>
              </a:r>
              <a:r>
                <a:rPr lang="en-US" altLang="zh-TW" sz="2000" dirty="0" err="1">
                  <a:solidFill>
                    <a:srgbClr val="FFFFFF"/>
                  </a:solidFill>
                  <a:latin typeface="Consolas" panose="020B0609020204030204" pitchFamily="49" charset="0"/>
                  <a:ea typeface="+mj-ea"/>
                  <a:cs typeface="Consolas" panose="020B0609020204030204" pitchFamily="49" charset="0"/>
                </a:rPr>
                <a:t>soup.find_all</a:t>
              </a:r>
              <a:r>
                <a:rPr lang="en-US" altLang="zh-TW" sz="2000" dirty="0">
                  <a:solidFill>
                    <a:srgbClr val="FFFFFF"/>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td</a:t>
              </a:r>
              <a:r>
                <a:rPr lang="en-US" altLang="zh-TW" sz="2000" dirty="0">
                  <a:solidFill>
                    <a:srgbClr val="FFFFFF"/>
                  </a:solidFill>
                  <a:latin typeface="Consolas" panose="020B0609020204030204" pitchFamily="49" charset="0"/>
                  <a:ea typeface="+mj-ea"/>
                  <a:cs typeface="Consolas" panose="020B0609020204030204" pitchFamily="49" charset="0"/>
                </a:rPr>
                <a:t>")[2].find("</a:t>
              </a:r>
              <a:r>
                <a:rPr lang="en-US" altLang="zh-TW" sz="2000" dirty="0">
                  <a:solidFill>
                    <a:srgbClr val="FFC000"/>
                  </a:solidFill>
                  <a:latin typeface="Consolas" panose="020B0609020204030204" pitchFamily="49" charset="0"/>
                  <a:ea typeface="+mj-ea"/>
                  <a:cs typeface="Consolas" panose="020B0609020204030204" pitchFamily="49" charset="0"/>
                </a:rPr>
                <a:t>a</a:t>
              </a:r>
              <a:r>
                <a:rPr lang="en-US" altLang="zh-TW" sz="2000" dirty="0">
                  <a:solidFill>
                    <a:srgbClr val="FFFFFF"/>
                  </a:solidFill>
                  <a:latin typeface="Consolas" panose="020B0609020204030204" pitchFamily="49" charset="0"/>
                  <a:ea typeface="+mj-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p:txBody>
        </p:sp>
        <p:pic>
          <p:nvPicPr>
            <p:cNvPr id="8" name="圖片 7"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132856"/>
              <a:ext cx="6888474" cy="720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pic>
          <p:nvPicPr>
            <p:cNvPr id="9" name="圖片 8"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4293096"/>
              <a:ext cx="5832648" cy="412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17087994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 01:</a:t>
            </a:r>
            <a:r>
              <a:rPr lang="zh-TW" altLang="en-US" dirty="0"/>
              <a:t> </a:t>
            </a:r>
            <a:r>
              <a:rPr lang="en-US" altLang="zh-TW" dirty="0" err="1"/>
              <a:t>BeautifulSoup</a:t>
            </a:r>
            <a:r>
              <a:rPr lang="en-US" altLang="zh-TW" dirty="0"/>
              <a:t> </a:t>
            </a:r>
            <a:r>
              <a:rPr lang="zh-TW" altLang="en-US" dirty="0"/>
              <a:t>的常用函數</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42</a:t>
            </a:fld>
            <a:endParaRPr lang="en-US" altLang="zh-TW" dirty="0"/>
          </a:p>
        </p:txBody>
      </p:sp>
      <p:grpSp>
        <p:nvGrpSpPr>
          <p:cNvPr id="7" name="群組 6">
            <a:extLst>
              <a:ext uri="{FF2B5EF4-FFF2-40B4-BE49-F238E27FC236}">
                <a16:creationId xmlns:a16="http://schemas.microsoft.com/office/drawing/2014/main" xmlns="" id="{D639B2B1-EC43-42F3-8F3C-329F95A60237}"/>
              </a:ext>
            </a:extLst>
          </p:cNvPr>
          <p:cNvGrpSpPr/>
          <p:nvPr/>
        </p:nvGrpSpPr>
        <p:grpSpPr>
          <a:xfrm>
            <a:off x="447827" y="1448780"/>
            <a:ext cx="8248346" cy="3960440"/>
            <a:chOff x="571804" y="1196752"/>
            <a:chExt cx="8248346" cy="3960440"/>
          </a:xfrm>
        </p:grpSpPr>
        <p:sp>
          <p:nvSpPr>
            <p:cNvPr id="6" name="文字方塊 5"/>
            <p:cNvSpPr txBox="1"/>
            <p:nvPr/>
          </p:nvSpPr>
          <p:spPr>
            <a:xfrm>
              <a:off x="571804" y="1196752"/>
              <a:ext cx="8248346" cy="3960440"/>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a:t>
              </a:r>
              <a:r>
                <a:rPr lang="zh-TW" altLang="en-US"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找出所有內容等於 </a:t>
              </a:r>
              <a:r>
                <a:rPr lang="en-US" altLang="zh-TW" sz="2000" dirty="0" err="1">
                  <a:solidFill>
                    <a:srgbClr val="92D050"/>
                  </a:solidFill>
                  <a:latin typeface="Consolas" panose="020B0609020204030204" pitchFamily="49" charset="0"/>
                  <a:ea typeface="+mn-ea"/>
                  <a:cs typeface="Consolas" panose="020B0609020204030204" pitchFamily="49" charset="0"/>
                </a:rPr>
                <a:t>python_crawler</a:t>
              </a:r>
              <a:r>
                <a:rPr lang="zh-TW" altLang="en-US" sz="2000" dirty="0">
                  <a:solidFill>
                    <a:srgbClr val="92D050"/>
                  </a:solidFill>
                  <a:latin typeface="Consolas" panose="020B0609020204030204" pitchFamily="49" charset="0"/>
                  <a:ea typeface="+mn-ea"/>
                  <a:cs typeface="Consolas" panose="020B0609020204030204" pitchFamily="49" charset="0"/>
                </a:rPr>
                <a:t> 的文字</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soup.find_all</a:t>
              </a:r>
              <a:r>
                <a:rPr lang="en-US" altLang="zh-TW" sz="2000" dirty="0">
                  <a:solidFill>
                    <a:srgbClr val="FFFFFF"/>
                  </a:solidFill>
                  <a:latin typeface="Consolas" panose="020B0609020204030204" pitchFamily="49" charset="0"/>
                  <a:ea typeface="+mn-ea"/>
                  <a:cs typeface="Consolas" panose="020B0609020204030204" pitchFamily="49" charset="0"/>
                </a:rPr>
                <a:t>(text="</a:t>
              </a:r>
              <a:r>
                <a:rPr lang="en-US" altLang="zh-TW" sz="2000" dirty="0" err="1">
                  <a:solidFill>
                    <a:srgbClr val="FFC000"/>
                  </a:solidFill>
                  <a:latin typeface="Consolas" panose="020B0609020204030204" pitchFamily="49" charset="0"/>
                  <a:ea typeface="+mn-ea"/>
                  <a:cs typeface="Consolas" panose="020B0609020204030204" pitchFamily="49" charset="0"/>
                </a:rPr>
                <a:t>python_crawler</a:t>
              </a:r>
              <a:r>
                <a:rPr lang="en-US" altLang="zh-TW" sz="2000" dirty="0">
                  <a:solidFill>
                    <a:srgbClr val="FFFFFF"/>
                  </a:solidFill>
                  <a:latin typeface="Consolas" panose="020B0609020204030204" pitchFamily="49" charset="0"/>
                  <a:ea typeface="+mn-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a:t>
              </a:r>
              <a:r>
                <a:rPr lang="zh-TW" altLang="en-US"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找出第一個 </a:t>
              </a:r>
              <a:r>
                <a:rPr lang="en-US" altLang="zh-TW" sz="2000" dirty="0">
                  <a:solidFill>
                    <a:srgbClr val="92D050"/>
                  </a:solidFill>
                  <a:latin typeface="Consolas" panose="020B0609020204030204" pitchFamily="49" charset="0"/>
                  <a:ea typeface="+mn-ea"/>
                  <a:cs typeface="Consolas" panose="020B0609020204030204" pitchFamily="49" charset="0"/>
                </a:rPr>
                <a:t>a</a:t>
              </a:r>
              <a:r>
                <a:rPr lang="zh-TW" altLang="en-US" sz="2000" dirty="0">
                  <a:solidFill>
                    <a:srgbClr val="92D050"/>
                  </a:solidFill>
                  <a:latin typeface="Consolas" panose="020B0609020204030204" pitchFamily="49" charset="0"/>
                  <a:ea typeface="+mn-ea"/>
                  <a:cs typeface="Consolas" panose="020B0609020204030204" pitchFamily="49" charset="0"/>
                </a:rPr>
                <a:t> 標籤並印出屬性</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soup.find</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a</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attrs</a:t>
              </a:r>
              <a:r>
                <a:rPr lang="en-US" altLang="zh-TW" sz="2000" dirty="0">
                  <a:solidFill>
                    <a:srgbClr val="FFFFFF"/>
                  </a:solidFill>
                  <a:latin typeface="Consolas" panose="020B0609020204030204" pitchFamily="49" charset="0"/>
                  <a:ea typeface="+mn-ea"/>
                  <a:cs typeface="Consolas" panose="020B0609020204030204" pitchFamily="49" charset="0"/>
                </a:rPr>
                <a:t>)</a:t>
              </a:r>
            </a:p>
            <a:p>
              <a:pPr marL="90000"/>
              <a:r>
                <a:rPr lang="zh-TW" altLang="zh-TW" sz="2000" dirty="0">
                  <a:solidFill>
                    <a:srgbClr val="00FFFF"/>
                  </a:solidFill>
                  <a:latin typeface="Consolas"/>
                  <a:ea typeface="Consolas"/>
                  <a:cs typeface="Consolas"/>
                  <a:sym typeface="Consolas"/>
                </a:rPr>
                <a:t>print</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soup.find</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a</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href</a:t>
              </a:r>
              <a:r>
                <a:rPr lang="en-US" altLang="zh-TW" sz="2000" dirty="0">
                  <a:solidFill>
                    <a:srgbClr val="FFFFFF"/>
                  </a:solidFill>
                  <a:latin typeface="Consolas" panose="020B0609020204030204" pitchFamily="49" charset="0"/>
                  <a:ea typeface="+mn-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p:txBody>
        </p:sp>
        <p:pic>
          <p:nvPicPr>
            <p:cNvPr id="3" name="圖片 2"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534" y="2168860"/>
              <a:ext cx="4421491" cy="360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圖片 4"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34" y="4257092"/>
              <a:ext cx="5213579" cy="6480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6586562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打電腦」的圖片搜尋結果">
            <a:extLst>
              <a:ext uri="{FF2B5EF4-FFF2-40B4-BE49-F238E27FC236}">
                <a16:creationId xmlns:a16="http://schemas.microsoft.com/office/drawing/2014/main" xmlns="" id="{40B148CA-015A-4B5F-B1C6-DCD3BD072E7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308" b="97308" l="8462" r="98462"/>
                    </a14:imgEffect>
                  </a14:imgLayer>
                </a14:imgProps>
              </a:ext>
              <a:ext uri="{28A0092B-C50C-407E-A947-70E740481C1C}">
                <a14:useLocalDpi xmlns:a14="http://schemas.microsoft.com/office/drawing/2010/main" val="0"/>
              </a:ext>
            </a:extLst>
          </a:blip>
          <a:srcRect/>
          <a:stretch>
            <a:fillRect/>
          </a:stretch>
        </p:blipFill>
        <p:spPr bwMode="auto">
          <a:xfrm>
            <a:off x="6948264" y="4581128"/>
            <a:ext cx="1958330" cy="195833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539552" y="260648"/>
            <a:ext cx="8280598" cy="719137"/>
          </a:xfrm>
        </p:spPr>
        <p:txBody>
          <a:bodyPr/>
          <a:lstStyle/>
          <a:p>
            <a:r>
              <a:rPr lang="zh-TW" altLang="en-US" dirty="0"/>
              <a:t>練習 </a:t>
            </a:r>
            <a:r>
              <a:rPr lang="en-US" altLang="zh-TW" dirty="0"/>
              <a:t>01: </a:t>
            </a:r>
            <a:r>
              <a:rPr lang="en-US" altLang="zh-TW" dirty="0" err="1"/>
              <a:t>BeautifulSoup</a:t>
            </a:r>
            <a:r>
              <a:rPr lang="en-US" altLang="zh-TW" dirty="0"/>
              <a:t> </a:t>
            </a:r>
            <a:r>
              <a:rPr lang="zh-TW" altLang="en-US" dirty="0"/>
              <a:t>的常用函數</a:t>
            </a:r>
            <a:r>
              <a:rPr lang="en-US" altLang="zh-TW" dirty="0"/>
              <a:t/>
            </a:r>
            <a:br>
              <a:rPr lang="en-US" altLang="zh-TW" dirty="0"/>
            </a:br>
            <a:r>
              <a:rPr lang="en-US" altLang="zh-TW" dirty="0"/>
              <a:t>(8 mins)</a:t>
            </a:r>
            <a:endParaRPr lang="zh-TW" altLang="en-US" dirty="0"/>
          </a:p>
        </p:txBody>
      </p:sp>
      <p:sp>
        <p:nvSpPr>
          <p:cNvPr id="3" name="內容版面配置區 2"/>
          <p:cNvSpPr>
            <a:spLocks noGrp="1"/>
          </p:cNvSpPr>
          <p:nvPr>
            <p:ph idx="1"/>
          </p:nvPr>
        </p:nvSpPr>
        <p:spPr/>
        <p:txBody>
          <a:bodyPr/>
          <a:lstStyle/>
          <a:p>
            <a:r>
              <a:rPr lang="zh-TW" altLang="en-US" dirty="0"/>
              <a:t>請觀察</a:t>
            </a:r>
            <a:r>
              <a:rPr lang="zh-TW" altLang="en-US" dirty="0">
                <a:hlinkClick r:id="rId4"/>
              </a:rPr>
              <a:t>範例網頁</a:t>
            </a:r>
            <a:r>
              <a:rPr lang="zh-TW" altLang="en-US" dirty="0"/>
              <a:t>後，嘗試回答以下的問題</a:t>
            </a:r>
            <a:endParaRPr lang="en-US" altLang="zh-TW" dirty="0"/>
          </a:p>
          <a:p>
            <a:pPr marL="914400" lvl="1" indent="-457200">
              <a:buFont typeface="+mj-lt"/>
              <a:buAutoNum type="arabicPeriod"/>
            </a:pPr>
            <a:r>
              <a:rPr lang="zh-TW" altLang="en-US" dirty="0"/>
              <a:t>請計算範例網頁中，共含有幾個 </a:t>
            </a:r>
            <a:r>
              <a:rPr lang="en-US" altLang="zh-TW" dirty="0"/>
              <a:t>"td" </a:t>
            </a:r>
            <a:r>
              <a:rPr lang="zh-TW" altLang="en-US" dirty="0"/>
              <a:t>的標籤 </a:t>
            </a:r>
            <a:r>
              <a:rPr lang="en-US" altLang="zh-TW" dirty="0"/>
              <a:t>(tags)?</a:t>
            </a:r>
          </a:p>
          <a:p>
            <a:pPr marL="914400" lvl="1" indent="-457200">
              <a:buFont typeface="+mj-lt"/>
              <a:buAutoNum type="arabicPeriod"/>
            </a:pPr>
            <a:r>
              <a:rPr lang="zh-TW" altLang="en-US" dirty="0"/>
              <a:t>請找出</a:t>
            </a:r>
            <a:r>
              <a:rPr lang="en-US" altLang="zh-TW" dirty="0"/>
              <a:t>“div”</a:t>
            </a:r>
            <a:r>
              <a:rPr lang="zh-TW" altLang="en-US" dirty="0"/>
              <a:t>標籤，且屬性 </a:t>
            </a:r>
            <a:r>
              <a:rPr lang="en-US" altLang="zh-TW" dirty="0"/>
              <a:t>(attributes) id = "</a:t>
            </a:r>
            <a:r>
              <a:rPr lang="en-US" altLang="zh-TW" dirty="0" err="1"/>
              <a:t>i</a:t>
            </a:r>
            <a:r>
              <a:rPr lang="en-US" altLang="zh-TW" dirty="0"/>
              <a:t>-am-id" </a:t>
            </a:r>
            <a:r>
              <a:rPr lang="zh-TW" altLang="en-US" dirty="0"/>
              <a:t>的文字內容</a:t>
            </a:r>
            <a:r>
              <a:rPr lang="en-US" altLang="zh-TW" dirty="0"/>
              <a:t>?</a:t>
            </a:r>
          </a:p>
          <a:p>
            <a:pPr marL="914400" lvl="1" indent="-457200">
              <a:buFont typeface="+mj-lt"/>
              <a:buAutoNum type="arabicPeriod"/>
            </a:pPr>
            <a:r>
              <a:rPr lang="zh-TW" altLang="en-US" dirty="0"/>
              <a:t>請找出列 </a:t>
            </a:r>
            <a:r>
              <a:rPr lang="en-US" altLang="zh-TW" dirty="0"/>
              <a:t>3</a:t>
            </a:r>
            <a:r>
              <a:rPr lang="zh-TW" altLang="en-US" dirty="0"/>
              <a:t> 欄 </a:t>
            </a:r>
            <a:r>
              <a:rPr lang="en-US" altLang="zh-TW" dirty="0"/>
              <a:t>3</a:t>
            </a:r>
            <a:r>
              <a:rPr lang="zh-TW" altLang="en-US" dirty="0"/>
              <a:t> 背後的超連結網址</a:t>
            </a:r>
            <a:r>
              <a:rPr lang="en-US" altLang="zh-TW" dirty="0"/>
              <a:t>?</a:t>
            </a:r>
            <a:r>
              <a:rPr lang="zh-TW" altLang="en-US" dirty="0"/>
              <a:t> </a:t>
            </a:r>
            <a:r>
              <a:rPr lang="en-US" altLang="zh-TW" dirty="0"/>
              <a:t>(</a:t>
            </a:r>
            <a:r>
              <a:rPr lang="zh-TW" altLang="en-US" dirty="0"/>
              <a:t>在網頁上面按右鍵→檢查，有哪些輔助資訊可以幫我們找到這個標籤</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43</a:t>
            </a:fld>
            <a:endParaRPr lang="en-US" altLang="zh-TW" dirty="0"/>
          </a:p>
        </p:txBody>
      </p:sp>
      <p:pic>
        <p:nvPicPr>
          <p:cNvPr id="5" name="圖片 4" descr="畫面剪輯"/>
          <p:cNvPicPr>
            <a:picLocks noChangeAspect="1"/>
          </p:cNvPicPr>
          <p:nvPr/>
        </p:nvPicPr>
        <p:blipFill>
          <a:blip r:embed="rId5">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7825805" y="147255"/>
            <a:ext cx="1112389" cy="9393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417158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01:</a:t>
            </a:r>
            <a:r>
              <a:rPr lang="zh-TW" altLang="en-US" dirty="0"/>
              <a:t> 答案</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44</a:t>
            </a:fld>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24744"/>
            <a:ext cx="8588484" cy="4787038"/>
          </a:xfrm>
          <a:prstGeom prst="rect">
            <a:avLst/>
          </a:prstGeom>
        </p:spPr>
      </p:pic>
    </p:spTree>
    <p:extLst>
      <p:ext uri="{BB962C8B-B14F-4D97-AF65-F5344CB8AC3E}">
        <p14:creationId xmlns:p14="http://schemas.microsoft.com/office/powerpoint/2010/main" val="38922441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Outline</a:t>
            </a:r>
            <a:endParaRPr lang="zh-TW" altLang="en-US" dirty="0"/>
          </a:p>
        </p:txBody>
      </p:sp>
      <p:sp>
        <p:nvSpPr>
          <p:cNvPr id="4" name="內容版面配置區 3"/>
          <p:cNvSpPr>
            <a:spLocks noGrp="1"/>
          </p:cNvSpPr>
          <p:nvPr>
            <p:ph idx="1"/>
          </p:nvPr>
        </p:nvSpPr>
        <p:spPr>
          <a:xfrm>
            <a:off x="395536" y="1094490"/>
            <a:ext cx="8424614" cy="5256213"/>
          </a:xfrm>
          <a:effectLst/>
        </p:spPr>
        <p:txBody>
          <a:bodyPr/>
          <a:lstStyle/>
          <a:p>
            <a:pPr marL="514350" indent="-514350">
              <a:buClr>
                <a:srgbClr val="FF0066"/>
              </a:buClr>
              <a:buFont typeface="+mj-lt"/>
              <a:buAutoNum type="alphaUcPeriod"/>
            </a:pPr>
            <a:r>
              <a:rPr lang="zh-TW" altLang="en-US" dirty="0"/>
              <a:t>爬蟲基本介紹</a:t>
            </a:r>
            <a:endParaRPr lang="en-US" altLang="zh-TW" dirty="0"/>
          </a:p>
          <a:p>
            <a:pPr marL="914400" lvl="1" indent="-514350">
              <a:buClr>
                <a:schemeClr val="bg1">
                  <a:lumMod val="75000"/>
                </a:schemeClr>
              </a:buClr>
            </a:pPr>
            <a:r>
              <a:rPr lang="zh-TW" altLang="en-US" dirty="0">
                <a:solidFill>
                  <a:schemeClr val="bg1">
                    <a:lumMod val="75000"/>
                  </a:schemeClr>
                </a:solidFill>
              </a:rPr>
              <a:t>爬蟲介紹與 </a:t>
            </a:r>
            <a:r>
              <a:rPr lang="en-US" altLang="zh-TW" dirty="0">
                <a:solidFill>
                  <a:schemeClr val="bg1">
                    <a:lumMod val="75000"/>
                  </a:schemeClr>
                </a:solidFill>
              </a:rPr>
              <a:t>HTML</a:t>
            </a:r>
            <a:r>
              <a:rPr lang="zh-TW" altLang="en-US" dirty="0">
                <a:solidFill>
                  <a:schemeClr val="bg1">
                    <a:lumMod val="75000"/>
                  </a:schemeClr>
                </a:solidFill>
              </a:rPr>
              <a:t> 初次見面</a:t>
            </a:r>
            <a:endParaRPr lang="en-US" altLang="zh-TW" dirty="0">
              <a:solidFill>
                <a:schemeClr val="bg1">
                  <a:lumMod val="75000"/>
                </a:schemeClr>
              </a:solidFill>
            </a:endParaRPr>
          </a:p>
          <a:p>
            <a:pPr marL="914400" lvl="1" indent="-514350">
              <a:buClr>
                <a:schemeClr val="bg1">
                  <a:lumMod val="75000"/>
                </a:schemeClr>
              </a:buClr>
            </a:pPr>
            <a:r>
              <a:rPr lang="zh-TW" altLang="en-US" dirty="0">
                <a:solidFill>
                  <a:schemeClr val="bg1">
                    <a:lumMod val="75000"/>
                  </a:schemeClr>
                </a:solidFill>
              </a:rPr>
              <a:t>第一支爬蟲程式</a:t>
            </a:r>
            <a:endParaRPr lang="en-US" altLang="zh-TW" dirty="0">
              <a:solidFill>
                <a:schemeClr val="bg1">
                  <a:lumMod val="75000"/>
                </a:schemeClr>
              </a:solidFill>
            </a:endParaRPr>
          </a:p>
          <a:p>
            <a:pPr marL="914400" lvl="1" indent="-514350">
              <a:buClr>
                <a:schemeClr val="bg1">
                  <a:lumMod val="75000"/>
                </a:schemeClr>
              </a:buClr>
            </a:pPr>
            <a:r>
              <a:rPr lang="en-US" altLang="zh-TW" dirty="0" err="1">
                <a:solidFill>
                  <a:schemeClr val="bg1">
                    <a:lumMod val="75000"/>
                  </a:schemeClr>
                </a:solidFill>
              </a:rPr>
              <a:t>BeautifulSoup</a:t>
            </a:r>
            <a:r>
              <a:rPr lang="zh-TW" altLang="en-US" dirty="0">
                <a:solidFill>
                  <a:schemeClr val="bg1">
                    <a:lumMod val="75000"/>
                  </a:schemeClr>
                </a:solidFill>
              </a:rPr>
              <a:t> 的常用函數</a:t>
            </a:r>
            <a:endParaRPr lang="en-US" altLang="zh-TW" dirty="0">
              <a:solidFill>
                <a:schemeClr val="bg1">
                  <a:lumMod val="75000"/>
                </a:schemeClr>
              </a:solidFill>
            </a:endParaRPr>
          </a:p>
          <a:p>
            <a:pPr marL="914400" lvl="1" indent="-514350"/>
            <a:r>
              <a:rPr lang="zh-TW" altLang="en-US" dirty="0"/>
              <a:t>正則表達式 </a:t>
            </a:r>
            <a:r>
              <a:rPr lang="en-US" altLang="zh-TW" dirty="0"/>
              <a:t>(regular expression)</a:t>
            </a:r>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45</a:t>
            </a:fld>
            <a:endParaRPr lang="en-US" altLang="zh-TW" dirty="0"/>
          </a:p>
        </p:txBody>
      </p:sp>
    </p:spTree>
    <p:extLst>
      <p:ext uri="{BB962C8B-B14F-4D97-AF65-F5344CB8AC3E}">
        <p14:creationId xmlns:p14="http://schemas.microsoft.com/office/powerpoint/2010/main" val="9882936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情境</a:t>
            </a:r>
          </a:p>
        </p:txBody>
      </p:sp>
      <p:sp>
        <p:nvSpPr>
          <p:cNvPr id="3" name="內容版面配置區 2"/>
          <p:cNvSpPr>
            <a:spLocks noGrp="1"/>
          </p:cNvSpPr>
          <p:nvPr>
            <p:ph idx="1"/>
          </p:nvPr>
        </p:nvSpPr>
        <p:spPr/>
        <p:txBody>
          <a:bodyPr/>
          <a:lstStyle/>
          <a:p>
            <a:r>
              <a:rPr lang="zh-TW" altLang="en-US" dirty="0"/>
              <a:t>慣老闆一大清早就跑過來，交給你上百份文件，要你從這些文件裡面，整理出所有客戶的 </a:t>
            </a:r>
            <a:r>
              <a:rPr lang="en-US" altLang="zh-TW" dirty="0"/>
              <a:t>Email</a:t>
            </a:r>
            <a:r>
              <a:rPr lang="zh-TW" altLang="en-US" dirty="0"/>
              <a:t> 清單，怎麼辦</a:t>
            </a:r>
            <a:r>
              <a:rPr lang="en-US" altLang="zh-TW" dirty="0"/>
              <a:t>?</a:t>
            </a:r>
          </a:p>
          <a:p>
            <a:endParaRPr lang="en-US" altLang="zh-TW" dirty="0"/>
          </a:p>
          <a:p>
            <a:endParaRPr lang="en-US" altLang="zh-TW" dirty="0"/>
          </a:p>
          <a:p>
            <a:r>
              <a:rPr lang="zh-TW" altLang="en-US" dirty="0"/>
              <a:t>而這對剛上完 </a:t>
            </a:r>
            <a:r>
              <a:rPr lang="en-US" altLang="zh-TW" dirty="0"/>
              <a:t>Python</a:t>
            </a:r>
            <a:r>
              <a:rPr lang="zh-TW" altLang="en-US" dirty="0"/>
              <a:t> 爬蟲實戰的你，毫無困難</a:t>
            </a:r>
            <a:endParaRPr lang="en-US" altLang="zh-TW" dirty="0"/>
          </a:p>
          <a:p>
            <a:endParaRPr lang="en-US" altLang="zh-TW" dirty="0"/>
          </a:p>
          <a:p>
            <a:pPr marL="0" indent="0">
              <a:buNone/>
            </a:pPr>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46</a:t>
            </a:fld>
            <a:endParaRPr lang="en-US" altLang="zh-TW" dirty="0"/>
          </a:p>
        </p:txBody>
      </p:sp>
      <p:pic>
        <p:nvPicPr>
          <p:cNvPr id="6148" name="Picture 4" descr="「文件」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601" y="2620117"/>
            <a:ext cx="1440159" cy="1080120"/>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email」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2492896"/>
            <a:ext cx="1393274" cy="11593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1681" y="4653136"/>
            <a:ext cx="1672324" cy="1656036"/>
          </a:xfrm>
          <a:prstGeom prst="rect">
            <a:avLst/>
          </a:prstGeom>
        </p:spPr>
      </p:pic>
      <p:sp>
        <p:nvSpPr>
          <p:cNvPr id="8" name="向右箭號 7"/>
          <p:cNvSpPr/>
          <p:nvPr/>
        </p:nvSpPr>
        <p:spPr bwMode="auto">
          <a:xfrm>
            <a:off x="4788024" y="2975275"/>
            <a:ext cx="490705" cy="36980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Tree>
    <p:extLst>
      <p:ext uri="{BB962C8B-B14F-4D97-AF65-F5344CB8AC3E}">
        <p14:creationId xmlns:p14="http://schemas.microsoft.com/office/powerpoint/2010/main" val="15687031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BeautifulSoup</a:t>
            </a:r>
            <a:r>
              <a:rPr lang="en-US" altLang="zh-TW" dirty="0"/>
              <a:t> </a:t>
            </a:r>
            <a:r>
              <a:rPr lang="zh-TW" altLang="en-US" dirty="0"/>
              <a:t>的調味料</a:t>
            </a:r>
            <a:r>
              <a:rPr lang="en-US" altLang="zh-TW" dirty="0"/>
              <a:t>:</a:t>
            </a:r>
            <a:r>
              <a:rPr lang="zh-TW" altLang="en-US" dirty="0"/>
              <a:t> 正則表達式</a:t>
            </a:r>
          </a:p>
        </p:txBody>
      </p:sp>
      <p:sp>
        <p:nvSpPr>
          <p:cNvPr id="3" name="內容版面配置區 2"/>
          <p:cNvSpPr>
            <a:spLocks noGrp="1"/>
          </p:cNvSpPr>
          <p:nvPr>
            <p:ph idx="1"/>
          </p:nvPr>
        </p:nvSpPr>
        <p:spPr>
          <a:xfrm>
            <a:off x="395536" y="1196975"/>
            <a:ext cx="8424614" cy="4896321"/>
          </a:xfrm>
        </p:spPr>
        <p:txBody>
          <a:bodyPr/>
          <a:lstStyle/>
          <a:p>
            <a:r>
              <a:rPr lang="zh-TW" altLang="en-US" dirty="0"/>
              <a:t>甚麼是 </a:t>
            </a:r>
            <a:r>
              <a:rPr lang="en-US" altLang="zh-TW" dirty="0"/>
              <a:t>regular expression?</a:t>
            </a:r>
          </a:p>
          <a:p>
            <a:pPr marL="0" indent="0">
              <a:buNone/>
            </a:pPr>
            <a:endParaRPr lang="en-US" altLang="zh-TW" dirty="0"/>
          </a:p>
          <a:p>
            <a:pPr marL="0" indent="0">
              <a:buNone/>
            </a:pPr>
            <a:r>
              <a:rPr lang="en-US" altLang="zh-TW" dirty="0"/>
              <a:t>[A-Za-z0-9._]+@[A-</a:t>
            </a:r>
            <a:r>
              <a:rPr lang="en-US" altLang="zh-TW" dirty="0" err="1"/>
              <a:t>Za</a:t>
            </a:r>
            <a:r>
              <a:rPr lang="en-US" altLang="zh-TW" dirty="0"/>
              <a:t>-z.]+\.(</a:t>
            </a:r>
            <a:r>
              <a:rPr lang="en-US" altLang="zh-TW" dirty="0" err="1"/>
              <a:t>com|edu</a:t>
            </a:r>
            <a:r>
              <a:rPr lang="en-US" altLang="zh-TW" dirty="0"/>
              <a:t>)+\.tw</a:t>
            </a:r>
          </a:p>
          <a:p>
            <a:pPr marL="0" indent="0">
              <a:buNone/>
            </a:pPr>
            <a:endParaRPr lang="en-US" altLang="zh-TW" dirty="0"/>
          </a:p>
          <a:p>
            <a:endParaRPr lang="en-US" altLang="zh-TW" dirty="0"/>
          </a:p>
          <a:p>
            <a:endParaRPr lang="en-US" altLang="zh-TW" dirty="0"/>
          </a:p>
          <a:p>
            <a:endParaRPr lang="en-US" altLang="zh-TW" dirty="0"/>
          </a:p>
          <a:p>
            <a:r>
              <a:rPr lang="zh-TW" altLang="en-US" dirty="0"/>
              <a:t>別害怕</a:t>
            </a:r>
            <a:r>
              <a:rPr lang="en-US" altLang="zh-TW" dirty="0"/>
              <a:t>!</a:t>
            </a:r>
            <a:r>
              <a:rPr lang="zh-TW" altLang="en-US" dirty="0"/>
              <a:t> 我們一步一步來</a:t>
            </a:r>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47</a:t>
            </a:fld>
            <a:endParaRPr lang="en-US" altLang="zh-TW" dirty="0"/>
          </a:p>
        </p:txBody>
      </p:sp>
      <p:pic>
        <p:nvPicPr>
          <p:cNvPr id="1028" name="Picture 4" descr="「黑人問號」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212976"/>
            <a:ext cx="1691680" cy="169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1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 expression</a:t>
            </a:r>
            <a:r>
              <a:rPr lang="zh-TW" altLang="en-US" dirty="0"/>
              <a:t> 的威力</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48</a:t>
            </a:fld>
            <a:endParaRPr lang="en-US" altLang="zh-TW" dirty="0"/>
          </a:p>
        </p:txBody>
      </p:sp>
      <p:pic>
        <p:nvPicPr>
          <p:cNvPr id="6" name="內容版面配置區 5"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499" y="968708"/>
            <a:ext cx="6336704" cy="5471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6446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 expression </a:t>
            </a:r>
            <a:r>
              <a:rPr lang="zh-TW" altLang="en-US" dirty="0"/>
              <a:t>常用符號</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49</a:t>
            </a:fld>
            <a:endParaRPr lang="en-US" altLang="zh-TW" dirty="0"/>
          </a:p>
        </p:txBody>
      </p:sp>
      <p:graphicFrame>
        <p:nvGraphicFramePr>
          <p:cNvPr id="8" name="內容版面配置區 3"/>
          <p:cNvGraphicFramePr>
            <a:graphicFrameLocks noGrp="1"/>
          </p:cNvGraphicFramePr>
          <p:nvPr>
            <p:ph sz="quarter" idx="4294967295"/>
            <p:extLst>
              <p:ext uri="{D42A27DB-BD31-4B8C-83A1-F6EECF244321}">
                <p14:modId xmlns:p14="http://schemas.microsoft.com/office/powerpoint/2010/main" val="1062311870"/>
              </p:ext>
            </p:extLst>
          </p:nvPr>
        </p:nvGraphicFramePr>
        <p:xfrm>
          <a:off x="359371" y="2348880"/>
          <a:ext cx="8640960" cy="3672840"/>
        </p:xfrm>
        <a:graphic>
          <a:graphicData uri="http://schemas.openxmlformats.org/drawingml/2006/table">
            <a:tbl>
              <a:tblPr firstRow="1" bandRow="1">
                <a:tableStyleId>{7E9639D4-E3E2-4D34-9284-5A2195B3D0D7}</a:tableStyleId>
              </a:tblPr>
              <a:tblGrid>
                <a:gridCol w="842948">
                  <a:extLst>
                    <a:ext uri="{9D8B030D-6E8A-4147-A177-3AD203B41FA5}">
                      <a16:colId xmlns:a16="http://schemas.microsoft.com/office/drawing/2014/main" xmlns="" val="20000"/>
                    </a:ext>
                  </a:extLst>
                </a:gridCol>
                <a:gridCol w="3549540">
                  <a:extLst>
                    <a:ext uri="{9D8B030D-6E8A-4147-A177-3AD203B41FA5}">
                      <a16:colId xmlns:a16="http://schemas.microsoft.com/office/drawing/2014/main" xmlns="" val="20001"/>
                    </a:ext>
                  </a:extLst>
                </a:gridCol>
                <a:gridCol w="1944216">
                  <a:extLst>
                    <a:ext uri="{9D8B030D-6E8A-4147-A177-3AD203B41FA5}">
                      <a16:colId xmlns:a16="http://schemas.microsoft.com/office/drawing/2014/main" xmlns="" val="20002"/>
                    </a:ext>
                  </a:extLst>
                </a:gridCol>
                <a:gridCol w="2304256">
                  <a:extLst>
                    <a:ext uri="{9D8B030D-6E8A-4147-A177-3AD203B41FA5}">
                      <a16:colId xmlns:a16="http://schemas.microsoft.com/office/drawing/2014/main" xmlns="" val="20003"/>
                    </a:ext>
                  </a:extLst>
                </a:gridCol>
              </a:tblGrid>
              <a:tr h="370840">
                <a:tc>
                  <a:txBody>
                    <a:bodyPr/>
                    <a:lstStyle/>
                    <a:p>
                      <a:pPr algn="ctr"/>
                      <a:r>
                        <a:rPr lang="zh-TW" altLang="en-US" dirty="0"/>
                        <a:t>符號</a:t>
                      </a:r>
                    </a:p>
                  </a:txBody>
                  <a:tcPr/>
                </a:tc>
                <a:tc>
                  <a:txBody>
                    <a:bodyPr/>
                    <a:lstStyle/>
                    <a:p>
                      <a:pPr lvl="1"/>
                      <a:r>
                        <a:rPr lang="zh-TW" altLang="en-US" dirty="0"/>
                        <a:t>意義</a:t>
                      </a:r>
                    </a:p>
                  </a:txBody>
                  <a:tcPr/>
                </a:tc>
                <a:tc>
                  <a:txBody>
                    <a:bodyPr/>
                    <a:lstStyle/>
                    <a:p>
                      <a:pPr lvl="1"/>
                      <a:r>
                        <a:rPr lang="zh-TW" altLang="en-US" dirty="0"/>
                        <a:t>範例</a:t>
                      </a:r>
                    </a:p>
                  </a:txBody>
                  <a:tcPr/>
                </a:tc>
                <a:tc>
                  <a:txBody>
                    <a:bodyPr/>
                    <a:lstStyle/>
                    <a:p>
                      <a:pPr lvl="1"/>
                      <a:r>
                        <a:rPr lang="zh-TW" altLang="en-US" dirty="0"/>
                        <a:t>符合範例的字串</a:t>
                      </a:r>
                    </a:p>
                  </a:txBody>
                  <a:tcPr/>
                </a:tc>
                <a:extLst>
                  <a:ext uri="{0D108BD9-81ED-4DB2-BD59-A6C34878D82A}">
                    <a16:rowId xmlns:a16="http://schemas.microsoft.com/office/drawing/2014/main" xmlns="" val="10000"/>
                  </a:ext>
                </a:extLst>
              </a:tr>
              <a:tr h="370840">
                <a:tc>
                  <a:txBody>
                    <a:bodyPr/>
                    <a:lstStyle/>
                    <a:p>
                      <a:pPr algn="ctr"/>
                      <a:r>
                        <a:rPr lang="zh-TW" altLang="en-US" dirty="0"/>
                        <a:t>*</a:t>
                      </a:r>
                    </a:p>
                  </a:txBody>
                  <a:tcPr/>
                </a:tc>
                <a:tc>
                  <a:txBody>
                    <a:bodyPr/>
                    <a:lstStyle/>
                    <a:p>
                      <a:pPr lvl="1"/>
                      <a:r>
                        <a:rPr lang="zh-TW" altLang="en-US" dirty="0"/>
                        <a:t>前一字元或括號內字元出現 </a:t>
                      </a:r>
                      <a:r>
                        <a:rPr lang="en-US" altLang="zh-TW" dirty="0"/>
                        <a:t/>
                      </a:r>
                      <a:br>
                        <a:rPr lang="en-US" altLang="zh-TW" dirty="0"/>
                      </a:br>
                      <a:r>
                        <a:rPr lang="en-US" altLang="zh-TW" dirty="0"/>
                        <a:t>0</a:t>
                      </a:r>
                      <a:r>
                        <a:rPr lang="zh-TW" altLang="en-US" dirty="0"/>
                        <a:t>次或多次</a:t>
                      </a:r>
                    </a:p>
                  </a:txBody>
                  <a:tcPr/>
                </a:tc>
                <a:tc>
                  <a:txBody>
                    <a:bodyPr/>
                    <a:lstStyle/>
                    <a:p>
                      <a:pPr lvl="1"/>
                      <a:r>
                        <a:rPr lang="en-US" altLang="zh-TW" dirty="0"/>
                        <a:t>a*b*</a:t>
                      </a:r>
                      <a:endParaRPr lang="zh-TW" altLang="en-US" dirty="0"/>
                    </a:p>
                  </a:txBody>
                  <a:tcPr/>
                </a:tc>
                <a:tc>
                  <a:txBody>
                    <a:bodyPr/>
                    <a:lstStyle/>
                    <a:p>
                      <a:pPr lvl="1"/>
                      <a:r>
                        <a:rPr lang="en-US" altLang="zh-TW" dirty="0" err="1"/>
                        <a:t>aaaab</a:t>
                      </a:r>
                      <a:r>
                        <a:rPr lang="zh-TW" altLang="en-US" dirty="0"/>
                        <a:t>、</a:t>
                      </a:r>
                      <a:r>
                        <a:rPr lang="en-US" altLang="zh-TW" dirty="0" err="1"/>
                        <a:t>aabb</a:t>
                      </a:r>
                      <a:r>
                        <a:rPr lang="zh-TW" altLang="en-US" dirty="0"/>
                        <a:t>、</a:t>
                      </a:r>
                      <a:r>
                        <a:rPr lang="en-US" altLang="zh-TW" dirty="0" err="1"/>
                        <a:t>bbb</a:t>
                      </a:r>
                      <a:endParaRPr lang="zh-TW" altLang="en-US" dirty="0"/>
                    </a:p>
                  </a:txBody>
                  <a:tcPr/>
                </a:tc>
                <a:extLst>
                  <a:ext uri="{0D108BD9-81ED-4DB2-BD59-A6C34878D82A}">
                    <a16:rowId xmlns:a16="http://schemas.microsoft.com/office/drawing/2014/main" xmlns="" val="10001"/>
                  </a:ext>
                </a:extLst>
              </a:tr>
              <a:tr h="370840">
                <a:tc>
                  <a:txBody>
                    <a:bodyPr/>
                    <a:lstStyle/>
                    <a:p>
                      <a:pPr algn="ctr"/>
                      <a:r>
                        <a:rPr lang="en-US" altLang="zh-TW" dirty="0"/>
                        <a:t>+</a:t>
                      </a:r>
                      <a:endParaRPr lang="zh-TW" altLang="en-US" dirty="0"/>
                    </a:p>
                  </a:txBody>
                  <a:tcPr/>
                </a:tc>
                <a:tc>
                  <a:txBody>
                    <a:bodyPr/>
                    <a:lstStyle/>
                    <a:p>
                      <a:pPr lvl="1"/>
                      <a:r>
                        <a:rPr lang="zh-TW" altLang="en-US" dirty="0"/>
                        <a:t>前一字元或括號內字元出現 </a:t>
                      </a:r>
                      <a:r>
                        <a:rPr lang="en-US" altLang="zh-TW" dirty="0"/>
                        <a:t/>
                      </a:r>
                      <a:br>
                        <a:rPr lang="en-US" altLang="zh-TW" dirty="0"/>
                      </a:br>
                      <a:r>
                        <a:rPr lang="en-US" altLang="zh-TW" dirty="0"/>
                        <a:t>1</a:t>
                      </a:r>
                      <a:r>
                        <a:rPr lang="zh-TW" altLang="en-US" dirty="0"/>
                        <a:t>次或多次</a:t>
                      </a:r>
                    </a:p>
                  </a:txBody>
                  <a:tcPr/>
                </a:tc>
                <a:tc>
                  <a:txBody>
                    <a:bodyPr/>
                    <a:lstStyle/>
                    <a:p>
                      <a:pPr lvl="1"/>
                      <a:r>
                        <a:rPr lang="en-US" altLang="zh-TW" dirty="0" err="1"/>
                        <a:t>a+b</a:t>
                      </a:r>
                      <a:r>
                        <a:rPr lang="en-US" altLang="zh-TW" dirty="0"/>
                        <a:t>+</a:t>
                      </a:r>
                      <a:endParaRPr lang="zh-TW" altLang="en-US" dirty="0"/>
                    </a:p>
                  </a:txBody>
                  <a:tcPr/>
                </a:tc>
                <a:tc>
                  <a:txBody>
                    <a:bodyPr/>
                    <a:lstStyle/>
                    <a:p>
                      <a:pPr lvl="1"/>
                      <a:r>
                        <a:rPr lang="en-US" altLang="zh-TW" dirty="0" err="1"/>
                        <a:t>aaabb</a:t>
                      </a:r>
                      <a:r>
                        <a:rPr lang="zh-TW" altLang="en-US" dirty="0"/>
                        <a:t>、</a:t>
                      </a:r>
                      <a:r>
                        <a:rPr lang="en-US" altLang="zh-TW" dirty="0" err="1"/>
                        <a:t>abbbb</a:t>
                      </a:r>
                      <a:r>
                        <a:rPr lang="zh-TW" altLang="en-US" dirty="0"/>
                        <a:t>、</a:t>
                      </a:r>
                      <a:endParaRPr lang="en-US" altLang="zh-TW" dirty="0"/>
                    </a:p>
                    <a:p>
                      <a:pPr lvl="1"/>
                      <a:r>
                        <a:rPr lang="en-US" altLang="zh-TW" dirty="0" err="1"/>
                        <a:t>abbbbb</a:t>
                      </a:r>
                      <a:endParaRPr lang="zh-TW" altLang="en-US" dirty="0"/>
                    </a:p>
                  </a:txBody>
                  <a:tcPr/>
                </a:tc>
                <a:extLst>
                  <a:ext uri="{0D108BD9-81ED-4DB2-BD59-A6C34878D82A}">
                    <a16:rowId xmlns:a16="http://schemas.microsoft.com/office/drawing/2014/main" xmlns=""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t>
                      </a:r>
                      <a:r>
                        <a:rPr lang="en-US" altLang="zh-TW" dirty="0" err="1"/>
                        <a:t>m,n</a:t>
                      </a:r>
                      <a:r>
                        <a:rPr lang="en-US" altLang="zh-TW" dirty="0"/>
                        <a:t>}</a:t>
                      </a:r>
                      <a:endParaRPr lang="zh-TW" altLang="en-US" dirty="0"/>
                    </a:p>
                  </a:txBody>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zh-TW" altLang="en-US" dirty="0"/>
                        <a:t>前一字元或括號內字元出現 </a:t>
                      </a:r>
                      <a:r>
                        <a:rPr lang="en-US" altLang="zh-TW" dirty="0"/>
                        <a:t/>
                      </a:r>
                      <a:br>
                        <a:rPr lang="en-US" altLang="zh-TW" dirty="0"/>
                      </a:br>
                      <a:r>
                        <a:rPr lang="en-US" altLang="zh-TW" dirty="0"/>
                        <a:t>m</a:t>
                      </a:r>
                      <a:r>
                        <a:rPr lang="zh-TW" altLang="en-US" dirty="0"/>
                        <a:t>次到 </a:t>
                      </a:r>
                      <a:r>
                        <a:rPr lang="en-US" altLang="zh-TW" dirty="0"/>
                        <a:t>n </a:t>
                      </a:r>
                      <a:r>
                        <a:rPr lang="zh-TW" altLang="en-US" dirty="0"/>
                        <a:t>次 </a:t>
                      </a:r>
                      <a:r>
                        <a:rPr lang="en-US" altLang="zh-TW" dirty="0"/>
                        <a:t>(</a:t>
                      </a:r>
                      <a:r>
                        <a:rPr lang="zh-TW" altLang="en-US" dirty="0"/>
                        <a:t>包含 </a:t>
                      </a:r>
                      <a:r>
                        <a:rPr lang="en-US" altLang="zh-TW" dirty="0"/>
                        <a:t>m, n)</a:t>
                      </a:r>
                      <a:endParaRPr lang="zh-TW" altLang="en-US" dirty="0"/>
                    </a:p>
                  </a:txBody>
                  <a:tcPr/>
                </a:tc>
                <a:tc>
                  <a:txBody>
                    <a:bodyPr/>
                    <a:lstStyle/>
                    <a:p>
                      <a:pPr lvl="1"/>
                      <a:r>
                        <a:rPr lang="en-US" altLang="zh-TW" dirty="0"/>
                        <a:t>a{1,2}b{3,4}</a:t>
                      </a:r>
                      <a:endParaRPr lang="zh-TW" altLang="en-US" dirty="0"/>
                    </a:p>
                  </a:txBody>
                  <a:tcPr/>
                </a:tc>
                <a:tc>
                  <a:txBody>
                    <a:bodyPr/>
                    <a:lstStyle/>
                    <a:p>
                      <a:pPr lvl="1"/>
                      <a:r>
                        <a:rPr lang="en-US" altLang="zh-TW" dirty="0" err="1"/>
                        <a:t>abbb</a:t>
                      </a:r>
                      <a:r>
                        <a:rPr lang="zh-TW" altLang="en-US" dirty="0"/>
                        <a:t>、</a:t>
                      </a:r>
                      <a:r>
                        <a:rPr lang="en-US" altLang="zh-TW" dirty="0" err="1"/>
                        <a:t>aabbbb</a:t>
                      </a:r>
                      <a:r>
                        <a:rPr lang="zh-TW" altLang="en-US" dirty="0"/>
                        <a:t>、</a:t>
                      </a:r>
                      <a:r>
                        <a:rPr lang="en-US" altLang="zh-TW" dirty="0" err="1"/>
                        <a:t>aabbb</a:t>
                      </a:r>
                      <a:endParaRPr lang="zh-TW" altLang="en-US" dirty="0"/>
                    </a:p>
                  </a:txBody>
                  <a:tcPr/>
                </a:tc>
                <a:extLst>
                  <a:ext uri="{0D108BD9-81ED-4DB2-BD59-A6C34878D82A}">
                    <a16:rowId xmlns:a16="http://schemas.microsoft.com/office/drawing/2014/main" xmlns="" val="10006"/>
                  </a:ext>
                </a:extLst>
              </a:tr>
              <a:tr h="370840">
                <a:tc>
                  <a:txBody>
                    <a:bodyPr/>
                    <a:lstStyle/>
                    <a:p>
                      <a:pPr algn="ctr"/>
                      <a:r>
                        <a:rPr lang="en-US" altLang="zh-TW" dirty="0"/>
                        <a:t>[]</a:t>
                      </a:r>
                      <a:endParaRPr lang="zh-TW" altLang="en-US" dirty="0"/>
                    </a:p>
                  </a:txBody>
                  <a:tcPr/>
                </a:tc>
                <a:tc>
                  <a:txBody>
                    <a:bodyPr/>
                    <a:lstStyle/>
                    <a:p>
                      <a:pPr lvl="1"/>
                      <a:r>
                        <a:rPr lang="zh-TW" altLang="en-US" dirty="0"/>
                        <a:t>符合括號內的任一字元</a:t>
                      </a:r>
                    </a:p>
                  </a:txBody>
                  <a:tcPr/>
                </a:tc>
                <a:tc>
                  <a:txBody>
                    <a:bodyPr/>
                    <a:lstStyle/>
                    <a:p>
                      <a:pPr lvl="1"/>
                      <a:r>
                        <a:rPr lang="en-US" altLang="zh-TW" dirty="0"/>
                        <a:t>[A-Z]+</a:t>
                      </a:r>
                      <a:endParaRPr lang="zh-TW" altLang="en-US" dirty="0"/>
                    </a:p>
                  </a:txBody>
                  <a:tcPr/>
                </a:tc>
                <a:tc>
                  <a:txBody>
                    <a:bodyPr/>
                    <a:lstStyle/>
                    <a:p>
                      <a:pPr lvl="1"/>
                      <a:r>
                        <a:rPr lang="en-US" altLang="zh-TW" dirty="0"/>
                        <a:t>APPLE</a:t>
                      </a:r>
                      <a:r>
                        <a:rPr lang="zh-TW" altLang="en-US" dirty="0"/>
                        <a:t>、</a:t>
                      </a:r>
                      <a:r>
                        <a:rPr lang="en-US" altLang="zh-TW" dirty="0" err="1"/>
                        <a:t>QWER</a:t>
                      </a:r>
                      <a:endParaRPr lang="zh-TW" altLang="en-US" dirty="0"/>
                    </a:p>
                  </a:txBody>
                  <a:tcPr/>
                </a:tc>
                <a:extLst>
                  <a:ext uri="{0D108BD9-81ED-4DB2-BD59-A6C34878D82A}">
                    <a16:rowId xmlns:a16="http://schemas.microsoft.com/office/drawing/2014/main" xmlns="" val="10003"/>
                  </a:ext>
                </a:extLst>
              </a:tr>
              <a:tr h="370840">
                <a:tc>
                  <a:txBody>
                    <a:bodyPr/>
                    <a:lstStyle/>
                    <a:p>
                      <a:pPr algn="ctr"/>
                      <a:r>
                        <a:rPr lang="en-US" altLang="zh-TW" dirty="0"/>
                        <a:t>\</a:t>
                      </a:r>
                      <a:endParaRPr lang="zh-TW" altLang="en-US" dirty="0"/>
                    </a:p>
                  </a:txBody>
                  <a:tcPr/>
                </a:tc>
                <a:tc>
                  <a:txBody>
                    <a:bodyPr/>
                    <a:lstStyle/>
                    <a:p>
                      <a:pPr lvl="1"/>
                      <a:r>
                        <a:rPr lang="zh-TW" altLang="en-US" dirty="0"/>
                        <a:t>跳脫字元</a:t>
                      </a:r>
                    </a:p>
                  </a:txBody>
                  <a:tcPr/>
                </a:tc>
                <a:tc>
                  <a:txBody>
                    <a:bodyPr/>
                    <a:lstStyle/>
                    <a:p>
                      <a:pPr lvl="1"/>
                      <a:r>
                        <a:rPr lang="en-US" altLang="zh-TW" dirty="0"/>
                        <a:t>\.\|\\</a:t>
                      </a:r>
                      <a:endParaRPr lang="zh-TW" altLang="en-US" dirty="0"/>
                    </a:p>
                  </a:txBody>
                  <a:tcPr/>
                </a:tc>
                <a:tc>
                  <a:txBody>
                    <a:bodyPr/>
                    <a:lstStyle/>
                    <a:p>
                      <a:pPr lvl="1"/>
                      <a:r>
                        <a:rPr lang="en-US" altLang="zh-TW" dirty="0"/>
                        <a:t>.|\</a:t>
                      </a:r>
                      <a:endParaRPr lang="zh-TW" altLang="en-US" dirty="0"/>
                    </a:p>
                  </a:txBody>
                  <a:tcPr/>
                </a:tc>
                <a:extLst>
                  <a:ext uri="{0D108BD9-81ED-4DB2-BD59-A6C34878D82A}">
                    <a16:rowId xmlns:a16="http://schemas.microsoft.com/office/drawing/2014/main" xmlns="" val="10007"/>
                  </a:ext>
                </a:extLst>
              </a:tr>
              <a:tr h="370840">
                <a:tc>
                  <a:txBody>
                    <a:bodyPr/>
                    <a:lstStyle/>
                    <a:p>
                      <a:pPr algn="ctr"/>
                      <a:r>
                        <a:rPr lang="en-US" altLang="zh-TW" dirty="0"/>
                        <a:t>.</a:t>
                      </a:r>
                      <a:endParaRPr lang="zh-TW" altLang="en-US" dirty="0"/>
                    </a:p>
                  </a:txBody>
                  <a:tcPr/>
                </a:tc>
                <a:tc>
                  <a:txBody>
                    <a:bodyPr/>
                    <a:lstStyle/>
                    <a:p>
                      <a:pPr lvl="1"/>
                      <a:r>
                        <a:rPr lang="zh-TW" altLang="en-US" dirty="0"/>
                        <a:t>符合任何單一字元 </a:t>
                      </a:r>
                      <a:r>
                        <a:rPr lang="en-US" altLang="zh-TW" dirty="0"/>
                        <a:t/>
                      </a:r>
                      <a:br>
                        <a:rPr lang="en-US" altLang="zh-TW" dirty="0"/>
                      </a:br>
                      <a:r>
                        <a:rPr lang="en-US" altLang="zh-TW" dirty="0"/>
                        <a:t>(</a:t>
                      </a:r>
                      <a:r>
                        <a:rPr lang="zh-TW" altLang="en-US" dirty="0"/>
                        <a:t>符號</a:t>
                      </a:r>
                      <a:r>
                        <a:rPr lang="en-US" altLang="zh-TW" dirty="0"/>
                        <a:t>,</a:t>
                      </a:r>
                      <a:r>
                        <a:rPr lang="zh-TW" altLang="en-US" dirty="0"/>
                        <a:t> 數字</a:t>
                      </a:r>
                      <a:r>
                        <a:rPr lang="en-US" altLang="zh-TW" dirty="0"/>
                        <a:t>, </a:t>
                      </a:r>
                      <a:r>
                        <a:rPr lang="zh-TW" altLang="en-US" dirty="0"/>
                        <a:t>空格</a:t>
                      </a:r>
                      <a:r>
                        <a:rPr lang="en-US" altLang="zh-TW" dirty="0"/>
                        <a:t>)</a:t>
                      </a:r>
                      <a:endParaRPr lang="zh-TW" altLang="en-US" dirty="0"/>
                    </a:p>
                  </a:txBody>
                  <a:tcPr/>
                </a:tc>
                <a:tc>
                  <a:txBody>
                    <a:bodyPr/>
                    <a:lstStyle/>
                    <a:p>
                      <a:pPr lvl="1"/>
                      <a:r>
                        <a:rPr lang="en-US" altLang="zh-TW" dirty="0" err="1"/>
                        <a:t>a.c</a:t>
                      </a:r>
                      <a:endParaRPr lang="zh-TW" altLang="en-US" dirty="0"/>
                    </a:p>
                  </a:txBody>
                  <a:tcPr/>
                </a:tc>
                <a:tc>
                  <a:txBody>
                    <a:bodyPr/>
                    <a:lstStyle/>
                    <a:p>
                      <a:pPr lvl="1"/>
                      <a:r>
                        <a:rPr lang="en-US" altLang="zh-TW" dirty="0" err="1"/>
                        <a:t>auc</a:t>
                      </a:r>
                      <a:r>
                        <a:rPr lang="zh-TW" altLang="en-US" dirty="0"/>
                        <a:t>、</a:t>
                      </a:r>
                      <a:r>
                        <a:rPr lang="en-US" altLang="zh-TW" dirty="0" err="1"/>
                        <a:t>abc</a:t>
                      </a:r>
                      <a:r>
                        <a:rPr lang="zh-TW" altLang="en-US" dirty="0"/>
                        <a:t>、</a:t>
                      </a:r>
                      <a:r>
                        <a:rPr lang="en-US" altLang="zh-TW" dirty="0"/>
                        <a:t>a</a:t>
                      </a:r>
                      <a:r>
                        <a:rPr lang="en-US" altLang="zh-TW" baseline="0" dirty="0"/>
                        <a:t> c</a:t>
                      </a:r>
                      <a:endParaRPr lang="zh-TW" altLang="en-US" dirty="0"/>
                    </a:p>
                  </a:txBody>
                  <a:tcPr/>
                </a:tc>
                <a:extLst>
                  <a:ext uri="{0D108BD9-81ED-4DB2-BD59-A6C34878D82A}">
                    <a16:rowId xmlns:a16="http://schemas.microsoft.com/office/drawing/2014/main" xmlns="" val="10005"/>
                  </a:ext>
                </a:extLst>
              </a:tr>
            </a:tbl>
          </a:graphicData>
        </a:graphic>
      </p:graphicFrame>
      <p:sp>
        <p:nvSpPr>
          <p:cNvPr id="5" name="內容版面配置區 2"/>
          <p:cNvSpPr>
            <a:spLocks noGrp="1"/>
          </p:cNvSpPr>
          <p:nvPr>
            <p:ph idx="1"/>
          </p:nvPr>
        </p:nvSpPr>
        <p:spPr>
          <a:xfrm>
            <a:off x="395536" y="1125399"/>
            <a:ext cx="8424614" cy="4896321"/>
          </a:xfrm>
        </p:spPr>
        <p:txBody>
          <a:bodyPr/>
          <a:lstStyle/>
          <a:p>
            <a:r>
              <a:rPr lang="en-US" altLang="zh-TW" dirty="0"/>
              <a:t>regular expression</a:t>
            </a:r>
            <a:r>
              <a:rPr lang="zh-TW" altLang="en-US" dirty="0"/>
              <a:t> 使用許多符號來訂定搜尋規則，要學會使用就必須知道符號的意義</a:t>
            </a:r>
            <a:endParaRPr lang="en-US" altLang="zh-TW" dirty="0"/>
          </a:p>
        </p:txBody>
      </p:sp>
    </p:spTree>
    <p:extLst>
      <p:ext uri="{BB962C8B-B14F-4D97-AF65-F5344CB8AC3E}">
        <p14:creationId xmlns:p14="http://schemas.microsoft.com/office/powerpoint/2010/main" val="1933919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1E1B67F-F718-4CDA-A052-F4B8219ADC97}"/>
              </a:ext>
            </a:extLst>
          </p:cNvPr>
          <p:cNvSpPr>
            <a:spLocks noGrp="1"/>
          </p:cNvSpPr>
          <p:nvPr>
            <p:ph type="title"/>
          </p:nvPr>
        </p:nvSpPr>
        <p:spPr/>
        <p:txBody>
          <a:bodyPr/>
          <a:lstStyle/>
          <a:p>
            <a:r>
              <a:rPr lang="en-US" altLang="zh-TW" dirty="0"/>
              <a:t>Outline – </a:t>
            </a:r>
            <a:r>
              <a:rPr lang="zh-TW" altLang="en-US" dirty="0"/>
              <a:t>下午</a:t>
            </a:r>
          </a:p>
        </p:txBody>
      </p:sp>
      <p:sp>
        <p:nvSpPr>
          <p:cNvPr id="3" name="內容版面配置區 2">
            <a:extLst>
              <a:ext uri="{FF2B5EF4-FFF2-40B4-BE49-F238E27FC236}">
                <a16:creationId xmlns:a16="http://schemas.microsoft.com/office/drawing/2014/main" xmlns="" id="{5D5E825E-E676-4C7C-A3C0-183E9043426F}"/>
              </a:ext>
            </a:extLst>
          </p:cNvPr>
          <p:cNvSpPr>
            <a:spLocks noGrp="1"/>
          </p:cNvSpPr>
          <p:nvPr>
            <p:ph idx="1"/>
          </p:nvPr>
        </p:nvSpPr>
        <p:spPr/>
        <p:txBody>
          <a:bodyPr/>
          <a:lstStyle/>
          <a:p>
            <a:pPr marL="742950" indent="-514350">
              <a:spcBef>
                <a:spcPts val="0"/>
              </a:spcBef>
              <a:buFont typeface="+mj-lt"/>
              <a:buAutoNum type="alphaUcPeriod" startAt="3"/>
            </a:pPr>
            <a:r>
              <a:rPr lang="en-US" altLang="zh-TW" dirty="0"/>
              <a:t> </a:t>
            </a:r>
            <a:r>
              <a:rPr lang="zh-TW" altLang="zh-TW" dirty="0"/>
              <a:t>靜態網頁以外的爬蟲</a:t>
            </a:r>
          </a:p>
          <a:p>
            <a:pPr marL="1143000" lvl="1" indent="-457200">
              <a:spcBef>
                <a:spcPts val="0"/>
              </a:spcBef>
            </a:pPr>
            <a:r>
              <a:rPr lang="en-US" altLang="zh-TW" dirty="0"/>
              <a:t> </a:t>
            </a:r>
            <a:r>
              <a:rPr lang="zh-TW" altLang="zh-TW" dirty="0"/>
              <a:t>圖片爬蟲</a:t>
            </a:r>
          </a:p>
          <a:p>
            <a:pPr marL="1143000" lvl="1" indent="-457200">
              <a:spcBef>
                <a:spcPts val="0"/>
              </a:spcBef>
            </a:pPr>
            <a:r>
              <a:rPr lang="en-US" altLang="zh-TW" dirty="0"/>
              <a:t> </a:t>
            </a:r>
            <a:r>
              <a:rPr lang="zh-TW" altLang="zh-TW" dirty="0"/>
              <a:t>檔案爬蟲</a:t>
            </a:r>
          </a:p>
          <a:p>
            <a:pPr marL="1143000" lvl="1" indent="-457200">
              <a:spcBef>
                <a:spcPts val="0"/>
              </a:spcBef>
            </a:pPr>
            <a:r>
              <a:rPr lang="en-US" altLang="zh-TW" dirty="0"/>
              <a:t> </a:t>
            </a:r>
            <a:r>
              <a:rPr lang="zh-TW" altLang="zh-TW" dirty="0"/>
              <a:t>網站爬蟲</a:t>
            </a:r>
          </a:p>
          <a:p>
            <a:pPr marL="742950" indent="-514350">
              <a:spcBef>
                <a:spcPts val="0"/>
              </a:spcBef>
              <a:buFont typeface="+mj-lt"/>
              <a:buAutoNum type="alphaUcPeriod" startAt="3"/>
            </a:pPr>
            <a:r>
              <a:rPr lang="en-US" altLang="zh-TW" dirty="0"/>
              <a:t> </a:t>
            </a:r>
            <a:r>
              <a:rPr lang="zh-TW" altLang="zh-TW" dirty="0"/>
              <a:t>現實世界的爬蟲</a:t>
            </a:r>
          </a:p>
          <a:p>
            <a:pPr marL="1028700" lvl="1" indent="-342900">
              <a:spcBef>
                <a:spcPts val="0"/>
              </a:spcBef>
            </a:pPr>
            <a:r>
              <a:rPr lang="zh-TW" altLang="en-US" dirty="0"/>
              <a:t> </a:t>
            </a:r>
            <a:r>
              <a:rPr lang="zh-TW" altLang="zh-TW" dirty="0"/>
              <a:t>現代網站爬蟲衍生的問題</a:t>
            </a:r>
          </a:p>
          <a:p>
            <a:pPr marL="1028700" lvl="1" indent="-342900">
              <a:spcBef>
                <a:spcPts val="0"/>
              </a:spcBef>
            </a:pPr>
            <a:r>
              <a:rPr lang="zh-TW" altLang="en-US" dirty="0"/>
              <a:t> </a:t>
            </a:r>
            <a:r>
              <a:rPr lang="zh-TW" altLang="zh-TW" dirty="0"/>
              <a:t>動態網頁爬蟲</a:t>
            </a:r>
          </a:p>
          <a:p>
            <a:endParaRPr lang="zh-TW" altLang="en-US" dirty="0"/>
          </a:p>
        </p:txBody>
      </p:sp>
      <p:sp>
        <p:nvSpPr>
          <p:cNvPr id="4" name="投影片編號版面配置區 3">
            <a:extLst>
              <a:ext uri="{FF2B5EF4-FFF2-40B4-BE49-F238E27FC236}">
                <a16:creationId xmlns:a16="http://schemas.microsoft.com/office/drawing/2014/main" xmlns="" id="{BFFABD64-1B2C-4810-972B-7B6E52D1A3E8}"/>
              </a:ext>
            </a:extLst>
          </p:cNvPr>
          <p:cNvSpPr>
            <a:spLocks noGrp="1"/>
          </p:cNvSpPr>
          <p:nvPr>
            <p:ph type="sldNum" sz="quarter" idx="11"/>
          </p:nvPr>
        </p:nvSpPr>
        <p:spPr/>
        <p:txBody>
          <a:bodyPr/>
          <a:lstStyle/>
          <a:p>
            <a:pPr>
              <a:defRPr/>
            </a:pPr>
            <a:fld id="{E8DC7176-3B0F-40D0-88B0-E5F127300873}" type="slidenum">
              <a:rPr lang="zh-TW" altLang="en-US" smtClean="0"/>
              <a:pPr>
                <a:defRPr/>
              </a:pPr>
              <a:t>5</a:t>
            </a:fld>
            <a:endParaRPr lang="en-US" altLang="zh-TW" dirty="0"/>
          </a:p>
        </p:txBody>
      </p:sp>
    </p:spTree>
    <p:extLst>
      <p:ext uri="{BB962C8B-B14F-4D97-AF65-F5344CB8AC3E}">
        <p14:creationId xmlns:p14="http://schemas.microsoft.com/office/powerpoint/2010/main" val="31227524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Python </a:t>
            </a:r>
            <a:r>
              <a:rPr lang="zh-TW" altLang="en-US" dirty="0"/>
              <a:t>的 </a:t>
            </a:r>
            <a:r>
              <a:rPr lang="en-US" altLang="zh-TW" dirty="0"/>
              <a:t>re</a:t>
            </a:r>
            <a:endParaRPr lang="zh-TW" altLang="en-US" dirty="0"/>
          </a:p>
        </p:txBody>
      </p:sp>
      <p:sp>
        <p:nvSpPr>
          <p:cNvPr id="3" name="內容版面配置區 2"/>
          <p:cNvSpPr>
            <a:spLocks noGrp="1"/>
          </p:cNvSpPr>
          <p:nvPr>
            <p:ph idx="1"/>
          </p:nvPr>
        </p:nvSpPr>
        <p:spPr>
          <a:xfrm>
            <a:off x="395536" y="1196975"/>
            <a:ext cx="8424614" cy="1223913"/>
          </a:xfrm>
        </p:spPr>
        <p:txBody>
          <a:bodyPr/>
          <a:lstStyle/>
          <a:p>
            <a:r>
              <a:rPr lang="en-US" altLang="zh-TW" dirty="0"/>
              <a:t>Python </a:t>
            </a:r>
            <a:r>
              <a:rPr lang="zh-TW" altLang="en-US" dirty="0"/>
              <a:t>有內建的 </a:t>
            </a:r>
            <a:r>
              <a:rPr lang="en-US" altLang="zh-TW" dirty="0"/>
              <a:t>regular</a:t>
            </a:r>
            <a:r>
              <a:rPr lang="zh-TW" altLang="en-US" dirty="0"/>
              <a:t> </a:t>
            </a:r>
            <a:r>
              <a:rPr lang="en-US" altLang="zh-TW" dirty="0"/>
              <a:t>expression</a:t>
            </a:r>
            <a:r>
              <a:rPr lang="zh-TW" altLang="en-US" dirty="0"/>
              <a:t> 函數</a:t>
            </a:r>
            <a:endParaRPr lang="en-US" altLang="zh-TW" dirty="0"/>
          </a:p>
          <a:p>
            <a:r>
              <a:rPr lang="zh-TW" altLang="en-US" dirty="0"/>
              <a:t>推薦使用 </a:t>
            </a:r>
            <a:r>
              <a:rPr lang="en-US" altLang="zh-TW" dirty="0" err="1"/>
              <a:t>re.findall</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50</a:t>
            </a:fld>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323230"/>
            <a:ext cx="8244755" cy="1897857"/>
          </a:xfrm>
          <a:prstGeom prst="rect">
            <a:avLst/>
          </a:prstGeom>
        </p:spPr>
      </p:pic>
      <p:sp>
        <p:nvSpPr>
          <p:cNvPr id="8" name="文字方塊 7"/>
          <p:cNvSpPr txBox="1"/>
          <p:nvPr/>
        </p:nvSpPr>
        <p:spPr>
          <a:xfrm>
            <a:off x="571804" y="4457549"/>
            <a:ext cx="8248346" cy="1462539"/>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a:t>
            </a:r>
            <a:r>
              <a:rPr lang="zh-TW" altLang="en-US"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找出所有內容等於 </a:t>
            </a:r>
            <a:r>
              <a:rPr lang="en-US" altLang="zh-TW" sz="2000" dirty="0" err="1">
                <a:solidFill>
                  <a:srgbClr val="92D050"/>
                </a:solidFill>
                <a:latin typeface="Consolas" panose="020B0609020204030204" pitchFamily="49" charset="0"/>
                <a:ea typeface="+mn-ea"/>
                <a:cs typeface="Consolas" panose="020B0609020204030204" pitchFamily="49" charset="0"/>
              </a:rPr>
              <a:t>python_crawler</a:t>
            </a:r>
            <a:r>
              <a:rPr lang="zh-TW" altLang="en-US" sz="2000" dirty="0">
                <a:solidFill>
                  <a:srgbClr val="92D050"/>
                </a:solidFill>
                <a:latin typeface="Consolas" panose="020B0609020204030204" pitchFamily="49" charset="0"/>
                <a:ea typeface="+mn-ea"/>
                <a:cs typeface="Consolas" panose="020B0609020204030204" pitchFamily="49" charset="0"/>
              </a:rPr>
              <a:t> 的文字</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a:solidFill>
                  <a:srgbClr val="FFFFFF"/>
                </a:solidFill>
                <a:latin typeface="Consolas" panose="020B0609020204030204" pitchFamily="49" charset="0"/>
                <a:ea typeface="+mn-ea"/>
                <a:cs typeface="Consolas" panose="020B0609020204030204" pitchFamily="49" charset="0"/>
              </a:rPr>
              <a:t>pattern</a:t>
            </a:r>
            <a:r>
              <a:rPr lang="zh-TW" altLang="en-US" sz="2000" dirty="0">
                <a:solidFill>
                  <a:srgbClr val="FFFFFF"/>
                </a:solidFill>
                <a:latin typeface="Consolas" panose="020B0609020204030204" pitchFamily="49" charset="0"/>
                <a:ea typeface="+mn-ea"/>
                <a:cs typeface="Consolas" panose="020B0609020204030204" pitchFamily="49" charset="0"/>
              </a:rPr>
              <a:t> </a:t>
            </a:r>
            <a:r>
              <a:rPr lang="en-US" altLang="zh-TW" sz="2000" dirty="0">
                <a:solidFill>
                  <a:srgbClr val="FFFFFF"/>
                </a:solidFill>
                <a:latin typeface="Consolas" panose="020B0609020204030204" pitchFamily="49" charset="0"/>
                <a:ea typeface="+mn-ea"/>
                <a:cs typeface="Consolas" panose="020B0609020204030204" pitchFamily="49" charset="0"/>
              </a:rPr>
              <a:t>=</a:t>
            </a:r>
            <a:r>
              <a:rPr lang="zh-TW" altLang="en-US" sz="2000" dirty="0">
                <a:solidFill>
                  <a:srgbClr val="FFFFFF"/>
                </a:solidFill>
                <a:latin typeface="Consolas" panose="020B0609020204030204" pitchFamily="49" charset="0"/>
                <a:ea typeface="+mn-ea"/>
                <a:cs typeface="Consolas" panose="020B0609020204030204" pitchFamily="49" charset="0"/>
              </a:rPr>
              <a:t> </a:t>
            </a:r>
            <a:r>
              <a:rPr lang="en-US" altLang="zh-TW" sz="2000" dirty="0">
                <a:solidFill>
                  <a:srgbClr val="FFFFFF"/>
                </a:solidFill>
                <a:latin typeface="Consolas" panose="020B0609020204030204" pitchFamily="49" charset="0"/>
                <a:cs typeface="Consolas" panose="020B0609020204030204" pitchFamily="49" charset="0"/>
              </a:rPr>
              <a:t>"</a:t>
            </a:r>
            <a:r>
              <a:rPr lang="zh-TW" altLang="en-US" sz="2000" dirty="0">
                <a:solidFill>
                  <a:srgbClr val="FFC000"/>
                </a:solidFill>
                <a:latin typeface="Consolas" panose="020B0609020204030204" pitchFamily="49" charset="0"/>
                <a:ea typeface="+mn-ea"/>
                <a:cs typeface="Consolas" panose="020B0609020204030204" pitchFamily="49" charset="0"/>
              </a:rPr>
              <a:t>我寫好的 </a:t>
            </a:r>
            <a:r>
              <a:rPr lang="en-US" altLang="zh-TW" sz="2000" dirty="0">
                <a:solidFill>
                  <a:srgbClr val="FFC000"/>
                </a:solidFill>
                <a:latin typeface="Consolas" panose="020B0609020204030204" pitchFamily="49" charset="0"/>
                <a:ea typeface="+mn-ea"/>
                <a:cs typeface="Consolas" panose="020B0609020204030204" pitchFamily="49" charset="0"/>
              </a:rPr>
              <a:t>regular</a:t>
            </a:r>
            <a:r>
              <a:rPr lang="zh-TW" altLang="en-US" sz="2000" dirty="0">
                <a:solidFill>
                  <a:srgbClr val="FFC000"/>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expression</a:t>
            </a:r>
            <a:r>
              <a:rPr lang="en-US" altLang="zh-TW" sz="2000" dirty="0">
                <a:solidFill>
                  <a:srgbClr val="FFFFFF"/>
                </a:solidFill>
                <a:latin typeface="Consolas" panose="020B0609020204030204" pitchFamily="49" charset="0"/>
                <a:cs typeface="Consolas" panose="020B0609020204030204" pitchFamily="49" charset="0"/>
              </a:rPr>
              <a:t>"</a:t>
            </a:r>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dirty="0">
                <a:solidFill>
                  <a:srgbClr val="FFFFFF"/>
                </a:solidFill>
                <a:latin typeface="Consolas" panose="020B0609020204030204" pitchFamily="49" charset="0"/>
                <a:ea typeface="+mn-ea"/>
                <a:cs typeface="Consolas" panose="020B0609020204030204" pitchFamily="49" charset="0"/>
              </a:rPr>
              <a:t>string</a:t>
            </a:r>
            <a:r>
              <a:rPr lang="zh-TW" altLang="en-US" sz="2000" dirty="0">
                <a:solidFill>
                  <a:srgbClr val="FFFFFF"/>
                </a:solidFill>
                <a:latin typeface="Consolas" panose="020B0609020204030204" pitchFamily="49" charset="0"/>
                <a:ea typeface="+mn-ea"/>
                <a:cs typeface="Consolas" panose="020B0609020204030204" pitchFamily="49" charset="0"/>
              </a:rPr>
              <a:t> </a:t>
            </a:r>
            <a:r>
              <a:rPr lang="en-US" altLang="zh-TW" sz="2000" dirty="0">
                <a:solidFill>
                  <a:srgbClr val="FFFFFF"/>
                </a:solidFill>
                <a:latin typeface="Consolas" panose="020B0609020204030204" pitchFamily="49" charset="0"/>
                <a:ea typeface="+mn-ea"/>
                <a:cs typeface="Consolas" panose="020B0609020204030204" pitchFamily="49" charset="0"/>
              </a:rPr>
              <a:t>=</a:t>
            </a:r>
            <a:r>
              <a:rPr lang="zh-TW" altLang="en-US" sz="2000" dirty="0">
                <a:solidFill>
                  <a:srgbClr val="FFFFFF"/>
                </a:solidFill>
                <a:latin typeface="Consolas" panose="020B0609020204030204" pitchFamily="49" charset="0"/>
                <a:ea typeface="+mn-ea"/>
                <a:cs typeface="Consolas" panose="020B0609020204030204" pitchFamily="49" charset="0"/>
              </a:rPr>
              <a:t> </a:t>
            </a:r>
            <a:r>
              <a:rPr lang="en-US" altLang="zh-TW" sz="2000" dirty="0">
                <a:solidFill>
                  <a:srgbClr val="FFFFFF"/>
                </a:solidFill>
                <a:latin typeface="Consolas" panose="020B0609020204030204" pitchFamily="49" charset="0"/>
                <a:cs typeface="Consolas" panose="020B0609020204030204" pitchFamily="49" charset="0"/>
              </a:rPr>
              <a:t>"</a:t>
            </a:r>
            <a:r>
              <a:rPr lang="zh-TW" altLang="en-US" sz="2000" dirty="0">
                <a:solidFill>
                  <a:srgbClr val="FFC000"/>
                </a:solidFill>
                <a:latin typeface="Consolas" panose="020B0609020204030204" pitchFamily="49" charset="0"/>
                <a:ea typeface="+mn-ea"/>
                <a:cs typeface="Consolas" panose="020B0609020204030204" pitchFamily="49" charset="0"/>
              </a:rPr>
              <a:t>我想要找的字串</a:t>
            </a:r>
            <a:r>
              <a:rPr lang="en-US" altLang="zh-TW" sz="2000" dirty="0">
                <a:solidFill>
                  <a:srgbClr val="FFFFFF"/>
                </a:solidFill>
                <a:latin typeface="Consolas" panose="020B0609020204030204" pitchFamily="49" charset="0"/>
                <a:cs typeface="Consolas" panose="020B0609020204030204" pitchFamily="49" charset="0"/>
              </a:rPr>
              <a:t>"</a:t>
            </a:r>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dirty="0" err="1">
                <a:solidFill>
                  <a:srgbClr val="FFFFFF"/>
                </a:solidFill>
                <a:latin typeface="Consolas" panose="020B0609020204030204" pitchFamily="49" charset="0"/>
                <a:ea typeface="+mn-ea"/>
                <a:cs typeface="Consolas" panose="020B0609020204030204" pitchFamily="49" charset="0"/>
              </a:rPr>
              <a:t>re.findall</a:t>
            </a:r>
            <a:r>
              <a:rPr lang="en-US" altLang="zh-TW" sz="2000" dirty="0">
                <a:solidFill>
                  <a:srgbClr val="FFFFFF"/>
                </a:solidFill>
                <a:latin typeface="Consolas" panose="020B0609020204030204" pitchFamily="49" charset="0"/>
                <a:ea typeface="+mn-ea"/>
                <a:cs typeface="Consolas" panose="020B0609020204030204" pitchFamily="49" charset="0"/>
              </a:rPr>
              <a:t>(pattern, string)</a:t>
            </a:r>
          </a:p>
          <a:p>
            <a:pPr marL="90000"/>
            <a:endParaRPr lang="en-US" altLang="zh-TW" sz="2000" dirty="0">
              <a:solidFill>
                <a:srgbClr val="FFFFFF"/>
              </a:solidFill>
              <a:latin typeface="Consolas" panose="020B0609020204030204" pitchFamily="49" charset="0"/>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4298697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 </a:t>
            </a:r>
            <a:r>
              <a:rPr lang="en-US" altLang="zh-TW" dirty="0"/>
              <a:t>02-1:</a:t>
            </a:r>
            <a:r>
              <a:rPr lang="zh-TW" altLang="en-US" dirty="0"/>
              <a:t> *</a:t>
            </a:r>
            <a:r>
              <a:rPr lang="en-US" altLang="zh-TW" dirty="0"/>
              <a:t>, +, {} </a:t>
            </a:r>
            <a:r>
              <a:rPr lang="zh-TW" altLang="en-US" dirty="0"/>
              <a:t>的用法</a:t>
            </a:r>
          </a:p>
        </p:txBody>
      </p:sp>
      <p:sp>
        <p:nvSpPr>
          <p:cNvPr id="3" name="內容版面配置區 2"/>
          <p:cNvSpPr>
            <a:spLocks noGrp="1"/>
          </p:cNvSpPr>
          <p:nvPr>
            <p:ph idx="1"/>
          </p:nvPr>
        </p:nvSpPr>
        <p:spPr/>
        <p:txBody>
          <a:bodyPr/>
          <a:lstStyle/>
          <a:p>
            <a:r>
              <a:rPr lang="zh-TW" altLang="en-US" dirty="0"/>
              <a:t>* 代表前面的字元可出現零次以上</a:t>
            </a:r>
            <a:endParaRPr lang="en-US" altLang="zh-TW" dirty="0"/>
          </a:p>
          <a:p>
            <a:r>
              <a:rPr lang="en-US" altLang="zh-TW" dirty="0"/>
              <a:t>+ </a:t>
            </a:r>
            <a:r>
              <a:rPr lang="zh-TW" altLang="en-US" dirty="0"/>
              <a:t>代表前面的字元至少要出現一次以上</a:t>
            </a:r>
            <a:endParaRPr lang="en-US" altLang="zh-TW" dirty="0"/>
          </a:p>
          <a:p>
            <a:r>
              <a:rPr lang="en-US" altLang="zh-TW" dirty="0"/>
              <a:t>{</a:t>
            </a:r>
            <a:r>
              <a:rPr lang="en-US" altLang="zh-TW" dirty="0" err="1"/>
              <a:t>m,n</a:t>
            </a:r>
            <a:r>
              <a:rPr lang="en-US" altLang="zh-TW" dirty="0"/>
              <a:t>} </a:t>
            </a:r>
            <a:r>
              <a:rPr lang="zh-TW" altLang="en-US" dirty="0"/>
              <a:t>代表前面的字元可出現 </a:t>
            </a:r>
            <a:r>
              <a:rPr lang="en-US" altLang="zh-TW" dirty="0"/>
              <a:t>m </a:t>
            </a:r>
            <a:r>
              <a:rPr lang="zh-TW" altLang="en-US" dirty="0"/>
              <a:t>次 </a:t>
            </a:r>
            <a:r>
              <a:rPr lang="en-US" altLang="zh-TW" dirty="0"/>
              <a:t>~ n </a:t>
            </a:r>
            <a:r>
              <a:rPr lang="zh-TW" altLang="en-US" dirty="0"/>
              <a:t>次 </a:t>
            </a:r>
            <a:r>
              <a:rPr lang="en-US" altLang="zh-TW" dirty="0"/>
              <a:t>(</a:t>
            </a:r>
            <a:r>
              <a:rPr lang="zh-TW" altLang="en-US" dirty="0"/>
              <a:t>包含</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51</a:t>
            </a:fld>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549865"/>
            <a:ext cx="7704856" cy="1944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20560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02-1: </a:t>
            </a:r>
            <a:r>
              <a:rPr lang="zh-TW" altLang="en-US" dirty="0"/>
              <a:t>答案</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52</a:t>
            </a:fld>
            <a:endParaRPr lang="en-US" altLang="zh-TW" dirty="0"/>
          </a:p>
        </p:txBody>
      </p:sp>
      <p:sp>
        <p:nvSpPr>
          <p:cNvPr id="8" name="內容版面配置區 7"/>
          <p:cNvSpPr>
            <a:spLocks noGrp="1"/>
          </p:cNvSpPr>
          <p:nvPr>
            <p:ph idx="1"/>
          </p:nvPr>
        </p:nvSpPr>
        <p:spPr>
          <a:xfrm>
            <a:off x="395536" y="1196975"/>
            <a:ext cx="8424614" cy="1151905"/>
          </a:xfrm>
        </p:spPr>
        <p:txBody>
          <a:bodyPr/>
          <a:lstStyle/>
          <a:p>
            <a:r>
              <a:rPr lang="en-US" altLang="zh-TW" dirty="0"/>
              <a:t>a*</a:t>
            </a:r>
            <a:r>
              <a:rPr lang="en-US" altLang="zh-TW" dirty="0" err="1"/>
              <a:t>b+c</a:t>
            </a:r>
            <a:endParaRPr lang="en-US" altLang="zh-TW" dirty="0"/>
          </a:p>
          <a:p>
            <a:pPr lvl="1"/>
            <a:r>
              <a:rPr lang="en-US" altLang="zh-TW" dirty="0"/>
              <a:t>a</a:t>
            </a:r>
            <a:r>
              <a:rPr lang="zh-TW" altLang="en-US" dirty="0"/>
              <a:t> 出現零次以上</a:t>
            </a:r>
            <a:endParaRPr lang="en-US" altLang="zh-TW" dirty="0"/>
          </a:p>
          <a:p>
            <a:pPr lvl="1"/>
            <a:r>
              <a:rPr lang="en-US" altLang="zh-TW" dirty="0"/>
              <a:t>b</a:t>
            </a:r>
            <a:r>
              <a:rPr lang="zh-TW" altLang="en-US" dirty="0"/>
              <a:t> 出現一次以上</a:t>
            </a:r>
            <a:endParaRPr lang="en-US" altLang="zh-TW" dirty="0"/>
          </a:p>
          <a:p>
            <a:pPr lvl="1"/>
            <a:r>
              <a:rPr lang="en-US" altLang="zh-TW" dirty="0"/>
              <a:t>C</a:t>
            </a:r>
            <a:r>
              <a:rPr lang="zh-TW" altLang="en-US" dirty="0"/>
              <a:t> 出現一次</a:t>
            </a:r>
          </a:p>
        </p:txBody>
      </p:sp>
      <p:pic>
        <p:nvPicPr>
          <p:cNvPr id="9" name="內容版面配置區 6" descr="畫面剪輯"/>
          <p:cNvPicPr>
            <a:picLocks noChangeAspect="1"/>
          </p:cNvPicPr>
          <p:nvPr/>
        </p:nvPicPr>
        <p:blipFill rotWithShape="1">
          <a:blip r:embed="rId2">
            <a:extLst>
              <a:ext uri="{28A0092B-C50C-407E-A947-70E740481C1C}">
                <a14:useLocalDpi xmlns:a14="http://schemas.microsoft.com/office/drawing/2010/main" val="0"/>
              </a:ext>
            </a:extLst>
          </a:blip>
          <a:srcRect r="989"/>
          <a:stretch/>
        </p:blipFill>
        <p:spPr bwMode="blackWhite">
          <a:xfrm>
            <a:off x="395536" y="3645024"/>
            <a:ext cx="8064896" cy="1944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01722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 </a:t>
            </a:r>
            <a:r>
              <a:rPr lang="en-US" altLang="zh-TW" dirty="0"/>
              <a:t>02-1: </a:t>
            </a:r>
            <a:r>
              <a:rPr lang="zh-TW" altLang="en-US" dirty="0"/>
              <a:t>找到數字</a:t>
            </a:r>
          </a:p>
        </p:txBody>
      </p:sp>
      <p:sp>
        <p:nvSpPr>
          <p:cNvPr id="3" name="內容版面配置區 2"/>
          <p:cNvSpPr>
            <a:spLocks noGrp="1"/>
          </p:cNvSpPr>
          <p:nvPr>
            <p:ph idx="1"/>
          </p:nvPr>
        </p:nvSpPr>
        <p:spPr/>
        <p:txBody>
          <a:bodyPr/>
          <a:lstStyle/>
          <a:p>
            <a:r>
              <a:rPr lang="en-US" altLang="zh-TW" dirty="0"/>
              <a:t>[</a:t>
            </a:r>
            <a:r>
              <a:rPr lang="zh-TW" altLang="en-US" dirty="0"/>
              <a:t> </a:t>
            </a:r>
            <a:r>
              <a:rPr lang="en-US" altLang="zh-TW" dirty="0"/>
              <a:t>]</a:t>
            </a:r>
            <a:r>
              <a:rPr lang="zh-TW" altLang="en-US" dirty="0"/>
              <a:t> 代表的意思是這個字元可以是括號內的任何一個</a:t>
            </a:r>
            <a:endParaRPr lang="en-US" altLang="zh-TW" dirty="0"/>
          </a:p>
          <a:p>
            <a:r>
              <a:rPr lang="en-US" altLang="zh-TW" dirty="0"/>
              <a:t>[0-9]</a:t>
            </a:r>
            <a:r>
              <a:rPr lang="zh-TW" altLang="en-US" dirty="0"/>
              <a:t> 代表可以是 </a:t>
            </a:r>
            <a:r>
              <a:rPr lang="en-US" altLang="zh-TW" dirty="0"/>
              <a:t>0~9</a:t>
            </a:r>
            <a:r>
              <a:rPr lang="zh-TW" altLang="en-US" dirty="0"/>
              <a:t> 之間的任意數字</a:t>
            </a:r>
            <a:endParaRPr lang="en-US" altLang="zh-TW" dirty="0"/>
          </a:p>
          <a:p>
            <a:r>
              <a:rPr lang="en-US" altLang="zh-TW" dirty="0"/>
              <a:t>[a-z]</a:t>
            </a:r>
            <a:r>
              <a:rPr lang="zh-TW" altLang="en-US" dirty="0"/>
              <a:t> 代表可以是 </a:t>
            </a:r>
            <a:r>
              <a:rPr lang="en-US" altLang="zh-TW" dirty="0" err="1"/>
              <a:t>a~z</a:t>
            </a:r>
            <a:r>
              <a:rPr lang="zh-TW" altLang="en-US" dirty="0"/>
              <a:t> 之間的任意文字</a:t>
            </a:r>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53</a:t>
            </a:fld>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51" y="3501008"/>
            <a:ext cx="8856984" cy="1584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90325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02-2: </a:t>
            </a:r>
            <a:r>
              <a:rPr lang="zh-TW" altLang="en-US" dirty="0"/>
              <a:t>答案</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54</a:t>
            </a:fld>
            <a:endParaRPr lang="en-US" altLang="zh-TW" dirty="0"/>
          </a:p>
        </p:txBody>
      </p:sp>
      <p:sp>
        <p:nvSpPr>
          <p:cNvPr id="8" name="內容版面配置區 7"/>
          <p:cNvSpPr>
            <a:spLocks noGrp="1"/>
          </p:cNvSpPr>
          <p:nvPr>
            <p:ph idx="1"/>
          </p:nvPr>
        </p:nvSpPr>
        <p:spPr>
          <a:xfrm>
            <a:off x="395536" y="1052736"/>
            <a:ext cx="8424614" cy="1871985"/>
          </a:xfrm>
        </p:spPr>
        <p:txBody>
          <a:bodyPr/>
          <a:lstStyle/>
          <a:p>
            <a:r>
              <a:rPr lang="en-US" altLang="zh-TW" dirty="0"/>
              <a:t>[0-9]+</a:t>
            </a:r>
          </a:p>
          <a:p>
            <a:pPr lvl="1"/>
            <a:r>
              <a:rPr lang="zh-TW" altLang="en-US" dirty="0"/>
              <a:t>符合 </a:t>
            </a:r>
            <a:r>
              <a:rPr lang="en-US" altLang="zh-TW" dirty="0"/>
              <a:t>0-9</a:t>
            </a:r>
            <a:r>
              <a:rPr lang="zh-TW" altLang="en-US" dirty="0"/>
              <a:t> 任一數字，且須出現一次以上</a:t>
            </a:r>
            <a:endParaRPr lang="en-US" altLang="zh-TW" dirty="0"/>
          </a:p>
          <a:p>
            <a:r>
              <a:rPr lang="en-US" altLang="zh-TW" dirty="0"/>
              <a:t>[</a:t>
            </a:r>
            <a:r>
              <a:rPr lang="en-US" altLang="zh-TW" dirty="0" smtClean="0"/>
              <a:t>1-3]+</a:t>
            </a:r>
            <a:endParaRPr lang="en-US" altLang="zh-TW" dirty="0"/>
          </a:p>
          <a:p>
            <a:pPr lvl="1"/>
            <a:r>
              <a:rPr lang="zh-TW" altLang="en-US" dirty="0"/>
              <a:t>符合 </a:t>
            </a:r>
            <a:r>
              <a:rPr lang="en-US" altLang="zh-TW" dirty="0" smtClean="0"/>
              <a:t>1-3</a:t>
            </a:r>
            <a:r>
              <a:rPr lang="zh-TW" altLang="en-US" dirty="0" smtClean="0"/>
              <a:t> </a:t>
            </a:r>
            <a:r>
              <a:rPr lang="zh-TW" altLang="en-US" dirty="0"/>
              <a:t>任一數字，且須出現一次以上</a:t>
            </a:r>
            <a:endParaRPr lang="en-US" altLang="zh-TW" dirty="0"/>
          </a:p>
          <a:p>
            <a:r>
              <a:rPr lang="en-US" altLang="zh-TW" dirty="0"/>
              <a:t>123</a:t>
            </a:r>
          </a:p>
          <a:p>
            <a:pPr lvl="1"/>
            <a:r>
              <a:rPr lang="zh-TW" altLang="en-US" dirty="0"/>
              <a:t>符合 </a:t>
            </a:r>
            <a:r>
              <a:rPr lang="en-US" altLang="zh-TW" dirty="0"/>
              <a:t>123</a:t>
            </a:r>
            <a:r>
              <a:rPr lang="zh-TW" altLang="en-US" dirty="0"/>
              <a:t> 的字元</a:t>
            </a:r>
            <a:endParaRPr lang="en-US" altLang="zh-TW" dirty="0"/>
          </a:p>
        </p:txBody>
      </p:sp>
      <p:pic>
        <p:nvPicPr>
          <p:cNvPr id="3" name="圖片 2"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20" y="4365104"/>
            <a:ext cx="8415758" cy="18722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08417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 </a:t>
            </a:r>
            <a:r>
              <a:rPr lang="en-US" altLang="zh-TW" dirty="0"/>
              <a:t>02-3:</a:t>
            </a:r>
            <a:r>
              <a:rPr lang="zh-TW" altLang="en-US" dirty="0"/>
              <a:t> 找到文字</a:t>
            </a:r>
          </a:p>
        </p:txBody>
      </p:sp>
      <p:sp>
        <p:nvSpPr>
          <p:cNvPr id="3" name="內容版面配置區 2"/>
          <p:cNvSpPr>
            <a:spLocks noGrp="1"/>
          </p:cNvSpPr>
          <p:nvPr>
            <p:ph idx="1"/>
          </p:nvPr>
        </p:nvSpPr>
        <p:spPr>
          <a:xfrm>
            <a:off x="395536" y="1196975"/>
            <a:ext cx="8424614" cy="1223913"/>
          </a:xfrm>
        </p:spPr>
        <p:txBody>
          <a:bodyPr/>
          <a:lstStyle/>
          <a:p>
            <a:r>
              <a:rPr lang="zh-TW" altLang="en-US" dirty="0"/>
              <a:t>當有指定的文字需要搜尋，可透過 </a:t>
            </a:r>
            <a:r>
              <a:rPr lang="en-US" altLang="zh-TW" dirty="0"/>
              <a:t>[ ] </a:t>
            </a:r>
            <a:r>
              <a:rPr lang="zh-TW" altLang="en-US" dirty="0"/>
              <a:t>搭配 *</a:t>
            </a:r>
            <a:r>
              <a:rPr lang="en-US" altLang="zh-TW" dirty="0"/>
              <a:t>, + ,</a:t>
            </a:r>
            <a:r>
              <a:rPr lang="zh-TW" altLang="en-US" dirty="0"/>
              <a:t> </a:t>
            </a:r>
            <a:r>
              <a:rPr lang="en-US" altLang="zh-TW" dirty="0"/>
              <a:t>{} </a:t>
            </a:r>
            <a:r>
              <a:rPr lang="zh-TW" altLang="en-US" dirty="0"/>
              <a:t>進行搜尋</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55</a:t>
            </a:fld>
            <a:endParaRPr lang="en-US" altLang="zh-TW" dirty="0"/>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2420888"/>
            <a:ext cx="8701230" cy="3395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39551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02-3: </a:t>
            </a:r>
            <a:r>
              <a:rPr lang="zh-TW" altLang="en-US" dirty="0"/>
              <a:t>答案</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56</a:t>
            </a:fld>
            <a:endParaRPr lang="en-US" altLang="zh-TW" dirty="0"/>
          </a:p>
        </p:txBody>
      </p:sp>
      <p:sp>
        <p:nvSpPr>
          <p:cNvPr id="8" name="內容版面配置區 7"/>
          <p:cNvSpPr>
            <a:spLocks noGrp="1"/>
          </p:cNvSpPr>
          <p:nvPr>
            <p:ph idx="1"/>
          </p:nvPr>
        </p:nvSpPr>
        <p:spPr>
          <a:xfrm>
            <a:off x="395536" y="1196975"/>
            <a:ext cx="8424614" cy="1151905"/>
          </a:xfrm>
        </p:spPr>
        <p:txBody>
          <a:bodyPr/>
          <a:lstStyle/>
          <a:p>
            <a:r>
              <a:rPr lang="en-US" altLang="zh-TW" dirty="0"/>
              <a:t>[A-Z]+[a-z]</a:t>
            </a:r>
          </a:p>
          <a:p>
            <a:pPr lvl="1"/>
            <a:r>
              <a:rPr lang="zh-TW" altLang="en-US" dirty="0"/>
              <a:t>前兩個字元要是 </a:t>
            </a:r>
            <a:r>
              <a:rPr lang="en-US" altLang="zh-TW" dirty="0"/>
              <a:t>A-Z</a:t>
            </a:r>
            <a:r>
              <a:rPr lang="zh-TW" altLang="en-US" dirty="0"/>
              <a:t> 其中一個，且出現一次以上</a:t>
            </a:r>
            <a:endParaRPr lang="en-US" altLang="zh-TW" dirty="0"/>
          </a:p>
          <a:p>
            <a:pPr lvl="1"/>
            <a:r>
              <a:rPr lang="zh-TW" altLang="en-US" dirty="0"/>
              <a:t>最後一個字元要是 </a:t>
            </a:r>
            <a:r>
              <a:rPr lang="en-US" altLang="zh-TW" dirty="0"/>
              <a:t>a-z</a:t>
            </a:r>
            <a:r>
              <a:rPr lang="zh-TW" altLang="en-US" dirty="0"/>
              <a:t> 其中一個</a:t>
            </a:r>
            <a:endParaRPr lang="en-US" altLang="zh-TW" dirty="0"/>
          </a:p>
        </p:txBody>
      </p:sp>
      <p:pic>
        <p:nvPicPr>
          <p:cNvPr id="3" name="圖片 2"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356992"/>
            <a:ext cx="8542774" cy="1867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2167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 </a:t>
            </a:r>
            <a:r>
              <a:rPr lang="en-US" altLang="zh-TW" dirty="0"/>
              <a:t>02-4:</a:t>
            </a:r>
            <a:r>
              <a:rPr lang="zh-TW" altLang="en-US" dirty="0"/>
              <a:t> 跳脫符號</a:t>
            </a:r>
          </a:p>
        </p:txBody>
      </p:sp>
      <p:sp>
        <p:nvSpPr>
          <p:cNvPr id="3" name="內容版面配置區 2"/>
          <p:cNvSpPr>
            <a:spLocks noGrp="1"/>
          </p:cNvSpPr>
          <p:nvPr>
            <p:ph idx="1"/>
          </p:nvPr>
        </p:nvSpPr>
        <p:spPr/>
        <p:txBody>
          <a:bodyPr/>
          <a:lstStyle/>
          <a:p>
            <a:r>
              <a:rPr lang="zh-TW" altLang="en-US" dirty="0"/>
              <a:t>萬一我今天想要找到的就是 </a:t>
            </a:r>
            <a:r>
              <a:rPr lang="en-US" altLang="zh-TW" dirty="0"/>
              <a:t>+</a:t>
            </a:r>
            <a:r>
              <a:rPr lang="zh-TW" altLang="en-US" dirty="0"/>
              <a:t> 這個符號怎麼辦</a:t>
            </a:r>
            <a:r>
              <a:rPr lang="en-US" altLang="zh-TW" dirty="0"/>
              <a:t>?</a:t>
            </a:r>
          </a:p>
          <a:p>
            <a:r>
              <a:rPr lang="zh-TW" altLang="en-US" dirty="0"/>
              <a:t>在前面加上一個跳脫符號 </a:t>
            </a:r>
            <a:r>
              <a:rPr lang="en-US" altLang="zh-TW" dirty="0"/>
              <a:t>\</a:t>
            </a:r>
          </a:p>
          <a:p>
            <a:r>
              <a:rPr lang="en-US" altLang="zh-TW" dirty="0"/>
              <a:t>.</a:t>
            </a:r>
            <a:r>
              <a:rPr lang="zh-TW" altLang="en-US" dirty="0"/>
              <a:t> 代表任何字元 </a:t>
            </a:r>
            <a:r>
              <a:rPr lang="en-US" altLang="zh-TW" dirty="0"/>
              <a:t>(</a:t>
            </a:r>
            <a:r>
              <a:rPr lang="zh-TW" altLang="en-US" dirty="0"/>
              <a:t>符號、數字、空格</a:t>
            </a:r>
            <a:r>
              <a:rPr lang="en-US" altLang="zh-TW" dirty="0"/>
              <a: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57</a:t>
            </a:fld>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356992"/>
            <a:ext cx="8197213"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804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02-4: </a:t>
            </a:r>
            <a:r>
              <a:rPr lang="zh-TW" altLang="en-US" dirty="0"/>
              <a:t>答案</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58</a:t>
            </a:fld>
            <a:endParaRPr lang="en-US" altLang="zh-TW" dirty="0"/>
          </a:p>
        </p:txBody>
      </p:sp>
      <p:sp>
        <p:nvSpPr>
          <p:cNvPr id="8" name="內容版面配置區 7"/>
          <p:cNvSpPr>
            <a:spLocks noGrp="1"/>
          </p:cNvSpPr>
          <p:nvPr>
            <p:ph idx="1"/>
          </p:nvPr>
        </p:nvSpPr>
        <p:spPr>
          <a:xfrm>
            <a:off x="395536" y="1196975"/>
            <a:ext cx="8424614" cy="1151905"/>
          </a:xfrm>
        </p:spPr>
        <p:txBody>
          <a:bodyPr/>
          <a:lstStyle/>
          <a:p>
            <a:r>
              <a:rPr lang="en-US" altLang="zh-TW" dirty="0"/>
              <a:t>[A-Z]\+[a-z]</a:t>
            </a:r>
          </a:p>
          <a:p>
            <a:pPr lvl="1"/>
            <a:r>
              <a:rPr lang="zh-TW" altLang="en-US" dirty="0"/>
              <a:t>第一個字元要是 </a:t>
            </a:r>
            <a:r>
              <a:rPr lang="en-US" altLang="zh-TW" dirty="0"/>
              <a:t>A-Z</a:t>
            </a:r>
            <a:r>
              <a:rPr lang="zh-TW" altLang="en-US" dirty="0"/>
              <a:t> 其中一個</a:t>
            </a:r>
            <a:endParaRPr lang="en-US" altLang="zh-TW" dirty="0"/>
          </a:p>
          <a:p>
            <a:pPr lvl="1"/>
            <a:r>
              <a:rPr lang="zh-TW" altLang="en-US" dirty="0"/>
              <a:t>第二個字元要是 </a:t>
            </a:r>
            <a:r>
              <a:rPr lang="en-US" altLang="zh-TW" dirty="0"/>
              <a:t>+</a:t>
            </a:r>
            <a:r>
              <a:rPr lang="zh-TW" altLang="en-US" dirty="0"/>
              <a:t> 號</a:t>
            </a:r>
            <a:endParaRPr lang="en-US" altLang="zh-TW" dirty="0"/>
          </a:p>
          <a:p>
            <a:pPr lvl="1"/>
            <a:r>
              <a:rPr lang="zh-TW" altLang="en-US" dirty="0"/>
              <a:t>第三個字元要是 </a:t>
            </a:r>
            <a:r>
              <a:rPr lang="en-US" altLang="zh-TW" dirty="0"/>
              <a:t>a-z </a:t>
            </a:r>
            <a:r>
              <a:rPr lang="zh-TW" altLang="en-US" dirty="0"/>
              <a:t>其中一個</a:t>
            </a:r>
          </a:p>
        </p:txBody>
      </p:sp>
      <p:pic>
        <p:nvPicPr>
          <p:cNvPr id="3" name="圖片 2"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573016"/>
            <a:ext cx="6768752" cy="2119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5901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 </a:t>
            </a:r>
            <a:r>
              <a:rPr lang="en-US" altLang="zh-TW" dirty="0"/>
              <a:t>02-5:</a:t>
            </a:r>
            <a:r>
              <a:rPr lang="zh-TW" altLang="en-US" dirty="0"/>
              <a:t> 條件式搜尋</a:t>
            </a:r>
          </a:p>
        </p:txBody>
      </p:sp>
      <p:sp>
        <p:nvSpPr>
          <p:cNvPr id="3" name="內容版面配置區 2"/>
          <p:cNvSpPr>
            <a:spLocks noGrp="1"/>
          </p:cNvSpPr>
          <p:nvPr>
            <p:ph idx="1"/>
          </p:nvPr>
        </p:nvSpPr>
        <p:spPr/>
        <p:txBody>
          <a:bodyPr/>
          <a:lstStyle/>
          <a:p>
            <a:r>
              <a:rPr lang="en-US" altLang="zh-TW" dirty="0"/>
              <a:t>|</a:t>
            </a:r>
            <a:r>
              <a:rPr lang="zh-TW" altLang="en-US" dirty="0"/>
              <a:t> 代表左右邊只要任一符合條件即可</a:t>
            </a:r>
            <a:endParaRPr lang="en-US" altLang="zh-TW" dirty="0"/>
          </a:p>
          <a:p>
            <a:pPr marL="0" indent="0">
              <a:buNone/>
            </a:pP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59</a:t>
            </a:fld>
            <a:endParaRPr lang="en-US" altLang="zh-TW" dirty="0"/>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204864"/>
            <a:ext cx="8784976" cy="1728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840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 </a:t>
            </a:r>
            <a:r>
              <a:rPr lang="zh-TW" altLang="en-US" dirty="0"/>
              <a:t>上午你將會學到</a:t>
            </a:r>
            <a:r>
              <a:rPr lang="en-US" altLang="zh-TW" dirty="0"/>
              <a:t>…</a:t>
            </a:r>
            <a:endParaRPr lang="zh-TW" altLang="en-US" dirty="0"/>
          </a:p>
        </p:txBody>
      </p:sp>
      <p:sp>
        <p:nvSpPr>
          <p:cNvPr id="4" name="內容版面配置區 3"/>
          <p:cNvSpPr>
            <a:spLocks noGrp="1"/>
          </p:cNvSpPr>
          <p:nvPr>
            <p:ph idx="1"/>
          </p:nvPr>
        </p:nvSpPr>
        <p:spPr>
          <a:xfrm>
            <a:off x="323366" y="1416843"/>
            <a:ext cx="8820633" cy="5256213"/>
          </a:xfrm>
        </p:spPr>
        <p:txBody>
          <a:bodyPr/>
          <a:lstStyle/>
          <a:p>
            <a:r>
              <a:rPr lang="zh-TW" altLang="en-US" dirty="0"/>
              <a:t>運用 </a:t>
            </a:r>
            <a:r>
              <a:rPr lang="en-US" altLang="zh-TW" dirty="0"/>
              <a:t>requests</a:t>
            </a:r>
            <a:r>
              <a:rPr lang="zh-TW" altLang="en-US" dirty="0"/>
              <a:t> 發送 </a:t>
            </a:r>
            <a:r>
              <a:rPr lang="en-US" altLang="zh-TW" dirty="0"/>
              <a:t>GET,</a:t>
            </a:r>
            <a:r>
              <a:rPr lang="zh-TW" altLang="en-US" dirty="0"/>
              <a:t> </a:t>
            </a:r>
            <a:r>
              <a:rPr lang="en-US" altLang="zh-TW" dirty="0"/>
              <a:t>POST</a:t>
            </a:r>
            <a:r>
              <a:rPr lang="zh-TW" altLang="en-US" dirty="0"/>
              <a:t> 請求</a:t>
            </a:r>
            <a:endParaRPr lang="en-US" altLang="zh-TW" dirty="0"/>
          </a:p>
          <a:p>
            <a:r>
              <a:rPr lang="zh-TW" altLang="en-US" dirty="0"/>
              <a:t>運用 </a:t>
            </a:r>
            <a:r>
              <a:rPr lang="en-US" altLang="zh-TW" dirty="0" err="1"/>
              <a:t>BeautifulSoup</a:t>
            </a:r>
            <a:r>
              <a:rPr lang="zh-TW" altLang="en-US" dirty="0"/>
              <a:t> 解析 </a:t>
            </a:r>
            <a:r>
              <a:rPr lang="en-US" altLang="zh-TW" dirty="0"/>
              <a:t>HTML </a:t>
            </a:r>
            <a:r>
              <a:rPr lang="zh-TW" altLang="en-US" dirty="0"/>
              <a:t>網頁</a:t>
            </a:r>
            <a:endParaRPr lang="en-US" altLang="zh-TW" dirty="0"/>
          </a:p>
          <a:p>
            <a:r>
              <a:rPr lang="zh-TW" altLang="en-US" dirty="0"/>
              <a:t>運用 </a:t>
            </a:r>
            <a:r>
              <a:rPr lang="en-US" altLang="zh-TW" dirty="0"/>
              <a:t>regular expression</a:t>
            </a:r>
            <a:r>
              <a:rPr lang="zh-TW" altLang="en-US" dirty="0"/>
              <a:t> 尋找目標資訊</a:t>
            </a:r>
            <a:endParaRPr lang="en-US" altLang="zh-TW" dirty="0"/>
          </a:p>
          <a:p>
            <a:r>
              <a:rPr lang="zh-TW" altLang="en-US" dirty="0"/>
              <a:t>運用 </a:t>
            </a:r>
            <a:r>
              <a:rPr lang="en-US" altLang="zh-TW" dirty="0"/>
              <a:t>pandas</a:t>
            </a:r>
            <a:r>
              <a:rPr lang="zh-TW" altLang="en-US" dirty="0"/>
              <a:t> 將抓到的資訊儲存為表格</a:t>
            </a:r>
            <a:endParaRPr lang="en-US" altLang="zh-TW" dirty="0"/>
          </a:p>
          <a:p>
            <a:r>
              <a:rPr lang="zh-TW" altLang="en-US" dirty="0"/>
              <a:t>運用 </a:t>
            </a:r>
            <a:r>
              <a:rPr lang="en-US" altLang="zh-TW" dirty="0" err="1"/>
              <a:t>sklearn</a:t>
            </a:r>
            <a:r>
              <a:rPr lang="en-US" altLang="zh-TW" dirty="0"/>
              <a:t>,</a:t>
            </a:r>
            <a:r>
              <a:rPr lang="zh-TW" altLang="en-US" dirty="0"/>
              <a:t> </a:t>
            </a:r>
            <a:r>
              <a:rPr lang="en-US" altLang="zh-TW" dirty="0" err="1"/>
              <a:t>jieba</a:t>
            </a:r>
            <a:r>
              <a:rPr lang="en-US" altLang="zh-TW" dirty="0"/>
              <a:t>,</a:t>
            </a:r>
            <a:r>
              <a:rPr lang="zh-TW" altLang="en-US" dirty="0"/>
              <a:t> </a:t>
            </a:r>
            <a:r>
              <a:rPr lang="en-US" altLang="zh-TW" dirty="0" err="1"/>
              <a:t>wordcloud</a:t>
            </a:r>
            <a:r>
              <a:rPr lang="zh-TW" altLang="en-US" dirty="0"/>
              <a:t> 做簡單的資料分析</a:t>
            </a:r>
            <a:endParaRPr lang="en-US" altLang="zh-TW" dirty="0"/>
          </a:p>
          <a:p>
            <a:endParaRPr lang="zh-TW" altLang="en-US" dirty="0"/>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6</a:t>
            </a:fld>
            <a:endParaRPr lang="en-US" altLang="zh-TW" dirty="0"/>
          </a:p>
        </p:txBody>
      </p:sp>
    </p:spTree>
    <p:extLst>
      <p:ext uri="{BB962C8B-B14F-4D97-AF65-F5344CB8AC3E}">
        <p14:creationId xmlns:p14="http://schemas.microsoft.com/office/powerpoint/2010/main" val="25118714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02-5: </a:t>
            </a:r>
            <a:r>
              <a:rPr lang="zh-TW" altLang="en-US" dirty="0"/>
              <a:t>答案</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60</a:t>
            </a:fld>
            <a:endParaRPr lang="en-US" altLang="zh-TW" dirty="0"/>
          </a:p>
        </p:txBody>
      </p:sp>
      <p:sp>
        <p:nvSpPr>
          <p:cNvPr id="8" name="內容版面配置區 7"/>
          <p:cNvSpPr>
            <a:spLocks noGrp="1"/>
          </p:cNvSpPr>
          <p:nvPr>
            <p:ph idx="1"/>
          </p:nvPr>
        </p:nvSpPr>
        <p:spPr>
          <a:xfrm>
            <a:off x="395536" y="1196975"/>
            <a:ext cx="8424614" cy="1151905"/>
          </a:xfrm>
        </p:spPr>
        <p:txBody>
          <a:bodyPr/>
          <a:lstStyle/>
          <a:p>
            <a:r>
              <a:rPr lang="en-US" altLang="zh-TW" dirty="0" err="1"/>
              <a:t>jimy|jim</a:t>
            </a:r>
            <a:r>
              <a:rPr lang="en-US" altLang="zh-TW" dirty="0"/>
              <a:t>{3}y</a:t>
            </a:r>
          </a:p>
          <a:p>
            <a:pPr lvl="1"/>
            <a:r>
              <a:rPr lang="zh-TW" altLang="en-US" dirty="0"/>
              <a:t>符合 </a:t>
            </a:r>
            <a:r>
              <a:rPr lang="en-US" altLang="zh-TW" dirty="0" err="1"/>
              <a:t>jimy</a:t>
            </a:r>
            <a:endParaRPr lang="en-US" altLang="zh-TW" dirty="0"/>
          </a:p>
          <a:p>
            <a:pPr lvl="1"/>
            <a:r>
              <a:rPr lang="zh-TW" altLang="en-US" dirty="0"/>
              <a:t>或是符合 </a:t>
            </a:r>
            <a:r>
              <a:rPr lang="en-US" altLang="zh-TW" dirty="0" err="1"/>
              <a:t>jimmmy</a:t>
            </a:r>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429000"/>
            <a:ext cx="8263264" cy="15121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60724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Email </a:t>
            </a:r>
            <a:r>
              <a:rPr lang="zh-TW" altLang="en-US" dirty="0"/>
              <a:t>的 </a:t>
            </a:r>
            <a:r>
              <a:rPr lang="en-US" altLang="zh-TW" dirty="0"/>
              <a:t>regular expression (1/2)</a:t>
            </a:r>
            <a:endParaRPr lang="zh-TW" altLang="en-US" dirty="0"/>
          </a:p>
        </p:txBody>
      </p:sp>
      <p:sp>
        <p:nvSpPr>
          <p:cNvPr id="3" name="內容版面配置區 2"/>
          <p:cNvSpPr>
            <a:spLocks noGrp="1"/>
          </p:cNvSpPr>
          <p:nvPr>
            <p:ph idx="1"/>
          </p:nvPr>
        </p:nvSpPr>
        <p:spPr>
          <a:xfrm>
            <a:off x="395536" y="1196975"/>
            <a:ext cx="8712968" cy="5256213"/>
          </a:xfrm>
        </p:spPr>
        <p:txBody>
          <a:bodyPr/>
          <a:lstStyle/>
          <a:p>
            <a:r>
              <a:rPr lang="en-US" altLang="zh-TW" b="1" dirty="0">
                <a:solidFill>
                  <a:srgbClr val="FF0000"/>
                </a:solidFill>
              </a:rPr>
              <a:t>[A-Za-z0-9._]+@</a:t>
            </a:r>
            <a:r>
              <a:rPr lang="en-US" altLang="zh-TW" b="1" dirty="0"/>
              <a:t>[</a:t>
            </a:r>
            <a:r>
              <a:rPr lang="en-US" altLang="zh-TW" dirty="0"/>
              <a:t>A-</a:t>
            </a:r>
            <a:r>
              <a:rPr lang="en-US" altLang="zh-TW" dirty="0" err="1"/>
              <a:t>Za</a:t>
            </a:r>
            <a:r>
              <a:rPr lang="en-US" altLang="zh-TW" dirty="0"/>
              <a:t>-z.]+(</a:t>
            </a:r>
            <a:r>
              <a:rPr lang="en-US" altLang="zh-TW" dirty="0" err="1"/>
              <a:t>com|edu</a:t>
            </a:r>
            <a:r>
              <a:rPr lang="en-US" altLang="zh-TW" dirty="0"/>
              <a:t>)\.</a:t>
            </a:r>
            <a:r>
              <a:rPr lang="en-US" altLang="zh-TW" dirty="0" err="1"/>
              <a:t>tw</a:t>
            </a:r>
            <a:endParaRPr lang="en-US" altLang="zh-TW" dirty="0"/>
          </a:p>
          <a:p>
            <a:pPr lvl="1"/>
            <a:r>
              <a:rPr lang="en-US" altLang="zh-TW" dirty="0"/>
              <a:t>[A-Za-z0-9._]+@</a:t>
            </a:r>
          </a:p>
          <a:p>
            <a:pPr lvl="1"/>
            <a:r>
              <a:rPr lang="zh-TW" altLang="en-US" dirty="0"/>
              <a:t>大小寫英文、數字、點、底線，可出現一次以上，</a:t>
            </a:r>
            <a:r>
              <a:rPr lang="en-US" altLang="zh-TW" dirty="0"/>
              <a:t/>
            </a:r>
            <a:br>
              <a:rPr lang="en-US" altLang="zh-TW" dirty="0"/>
            </a:br>
            <a:r>
              <a:rPr lang="zh-TW" altLang="en-US" dirty="0"/>
              <a:t>且加上 </a:t>
            </a:r>
            <a:r>
              <a:rPr lang="en-US" altLang="zh-TW" dirty="0"/>
              <a:t>@</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61</a:t>
            </a:fld>
            <a:endParaRPr lang="en-US" altLang="zh-TW" dirty="0"/>
          </a:p>
        </p:txBody>
      </p:sp>
      <p:pic>
        <p:nvPicPr>
          <p:cNvPr id="6" name="圖片 5" descr="畫面剪輯"/>
          <p:cNvPicPr>
            <a:picLocks/>
          </p:cNvPicPr>
          <p:nvPr/>
        </p:nvPicPr>
        <p:blipFill>
          <a:blip r:embed="rId2">
            <a:extLst>
              <a:ext uri="{28A0092B-C50C-407E-A947-70E740481C1C}">
                <a14:useLocalDpi xmlns:a14="http://schemas.microsoft.com/office/drawing/2010/main" val="0"/>
              </a:ext>
            </a:extLst>
          </a:blip>
          <a:stretch>
            <a:fillRect/>
          </a:stretch>
        </p:blipFill>
        <p:spPr>
          <a:xfrm>
            <a:off x="179512" y="3356992"/>
            <a:ext cx="8780400" cy="250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1691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Email </a:t>
            </a:r>
            <a:r>
              <a:rPr lang="zh-TW" altLang="en-US" dirty="0"/>
              <a:t>的 </a:t>
            </a:r>
            <a:r>
              <a:rPr lang="en-US" altLang="zh-TW" dirty="0"/>
              <a:t>regular expression</a:t>
            </a:r>
            <a:r>
              <a:rPr lang="zh-TW" altLang="en-US" dirty="0"/>
              <a:t> </a:t>
            </a:r>
            <a:r>
              <a:rPr lang="en-US" altLang="zh-TW" dirty="0"/>
              <a:t>(2/2)</a:t>
            </a:r>
            <a:endParaRPr lang="zh-TW" altLang="en-US" dirty="0"/>
          </a:p>
        </p:txBody>
      </p:sp>
      <p:sp>
        <p:nvSpPr>
          <p:cNvPr id="3" name="內容版面配置區 2"/>
          <p:cNvSpPr>
            <a:spLocks noGrp="1"/>
          </p:cNvSpPr>
          <p:nvPr>
            <p:ph idx="1"/>
          </p:nvPr>
        </p:nvSpPr>
        <p:spPr>
          <a:xfrm>
            <a:off x="395536" y="1196975"/>
            <a:ext cx="8712968" cy="5256213"/>
          </a:xfrm>
        </p:spPr>
        <p:txBody>
          <a:bodyPr/>
          <a:lstStyle/>
          <a:p>
            <a:r>
              <a:rPr lang="en-US" altLang="zh-TW" dirty="0"/>
              <a:t>[A-Za-z0-9._]+@</a:t>
            </a:r>
            <a:r>
              <a:rPr lang="en-US" altLang="zh-TW" b="1" dirty="0">
                <a:solidFill>
                  <a:srgbClr val="FF0000"/>
                </a:solidFill>
              </a:rPr>
              <a:t>[A-</a:t>
            </a:r>
            <a:r>
              <a:rPr lang="en-US" altLang="zh-TW" b="1" dirty="0" err="1">
                <a:solidFill>
                  <a:srgbClr val="FF0000"/>
                </a:solidFill>
              </a:rPr>
              <a:t>Za</a:t>
            </a:r>
            <a:r>
              <a:rPr lang="en-US" altLang="zh-TW" b="1" dirty="0">
                <a:solidFill>
                  <a:srgbClr val="FF0000"/>
                </a:solidFill>
              </a:rPr>
              <a:t>-z.]+(</a:t>
            </a:r>
            <a:r>
              <a:rPr lang="en-US" altLang="zh-TW" b="1" dirty="0" err="1">
                <a:solidFill>
                  <a:srgbClr val="FF0000"/>
                </a:solidFill>
              </a:rPr>
              <a:t>com|edu</a:t>
            </a:r>
            <a:r>
              <a:rPr lang="en-US" altLang="zh-TW" b="1" dirty="0">
                <a:solidFill>
                  <a:srgbClr val="FF0000"/>
                </a:solidFill>
              </a:rPr>
              <a:t>)\.</a:t>
            </a:r>
            <a:r>
              <a:rPr lang="en-US" altLang="zh-TW" b="1" dirty="0" err="1">
                <a:solidFill>
                  <a:srgbClr val="FF0000"/>
                </a:solidFill>
              </a:rPr>
              <a:t>tw</a:t>
            </a:r>
            <a:endParaRPr lang="en-US" altLang="zh-TW" b="1" dirty="0">
              <a:solidFill>
                <a:srgbClr val="FF0000"/>
              </a:solidFill>
            </a:endParaRPr>
          </a:p>
          <a:p>
            <a:pPr lvl="1"/>
            <a:r>
              <a:rPr lang="en-US" altLang="zh-TW" dirty="0"/>
              <a:t>[A-</a:t>
            </a:r>
            <a:r>
              <a:rPr lang="en-US" altLang="zh-TW" dirty="0" err="1"/>
              <a:t>Za</a:t>
            </a:r>
            <a:r>
              <a:rPr lang="en-US" altLang="zh-TW" dirty="0"/>
              <a:t>-z.]+(</a:t>
            </a:r>
            <a:r>
              <a:rPr lang="en-US" altLang="zh-TW" dirty="0" err="1"/>
              <a:t>com|edu</a:t>
            </a:r>
            <a:r>
              <a:rPr lang="en-US" altLang="zh-TW" dirty="0"/>
              <a:t>)\.</a:t>
            </a:r>
            <a:r>
              <a:rPr lang="en-US" altLang="zh-TW" dirty="0" err="1"/>
              <a:t>tw</a:t>
            </a:r>
            <a:endParaRPr lang="en-US" altLang="zh-TW" dirty="0"/>
          </a:p>
          <a:p>
            <a:pPr lvl="1"/>
            <a:r>
              <a:rPr lang="zh-TW" altLang="en-US" dirty="0"/>
              <a:t>大小寫英文、點，可出現一次以上，且結尾須為 </a:t>
            </a:r>
            <a:r>
              <a:rPr lang="en-US" altLang="zh-TW" dirty="0"/>
              <a:t>com</a:t>
            </a:r>
            <a:r>
              <a:rPr lang="zh-TW" altLang="en-US" dirty="0"/>
              <a:t> 或 </a:t>
            </a:r>
            <a:r>
              <a:rPr lang="en-US" altLang="zh-TW" dirty="0" err="1"/>
              <a:t>edu</a:t>
            </a:r>
            <a:r>
              <a:rPr lang="zh-TW" altLang="en-US" dirty="0"/>
              <a:t> 再加上 </a:t>
            </a:r>
            <a:r>
              <a:rPr lang="en-US" altLang="zh-TW" dirty="0"/>
              <a:t>.</a:t>
            </a:r>
            <a:r>
              <a:rPr lang="en-US" altLang="zh-TW" dirty="0" err="1"/>
              <a:t>tw</a:t>
            </a:r>
            <a:r>
              <a:rPr lang="zh-TW" altLang="en-US" dirty="0"/>
              <a:t>，</a:t>
            </a:r>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62</a:t>
            </a:fld>
            <a:endParaRPr lang="en-US" altLang="zh-TW" dirty="0"/>
          </a:p>
        </p:txBody>
      </p:sp>
      <p:pic>
        <p:nvPicPr>
          <p:cNvPr id="5" name="圖片 4" descr="畫面剪輯"/>
          <p:cNvPicPr>
            <a:picLocks/>
          </p:cNvPicPr>
          <p:nvPr/>
        </p:nvPicPr>
        <p:blipFill>
          <a:blip r:embed="rId2">
            <a:extLst>
              <a:ext uri="{28A0092B-C50C-407E-A947-70E740481C1C}">
                <a14:useLocalDpi xmlns:a14="http://schemas.microsoft.com/office/drawing/2010/main" val="0"/>
              </a:ext>
            </a:extLst>
          </a:blip>
          <a:stretch>
            <a:fillRect/>
          </a:stretch>
        </p:blipFill>
        <p:spPr>
          <a:xfrm>
            <a:off x="179512" y="3356992"/>
            <a:ext cx="8780400" cy="2508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8814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02: regular expression (10 mins)</a:t>
            </a:r>
            <a:endParaRPr lang="zh-TW" altLang="en-US" dirty="0"/>
          </a:p>
        </p:txBody>
      </p:sp>
      <p:sp>
        <p:nvSpPr>
          <p:cNvPr id="3" name="內容版面配置區 2"/>
          <p:cNvSpPr>
            <a:spLocks noGrp="1"/>
          </p:cNvSpPr>
          <p:nvPr>
            <p:ph idx="1"/>
          </p:nvPr>
        </p:nvSpPr>
        <p:spPr/>
        <p:txBody>
          <a:bodyPr/>
          <a:lstStyle/>
          <a:p>
            <a:r>
              <a:rPr lang="zh-TW" altLang="en-US" dirty="0"/>
              <a:t>請觀察 </a:t>
            </a:r>
            <a:r>
              <a:rPr lang="en-US" altLang="zh-TW" dirty="0">
                <a:hlinkClick r:id="rId2"/>
              </a:rPr>
              <a:t>518 </a:t>
            </a:r>
            <a:r>
              <a:rPr lang="zh-TW" altLang="en-US" dirty="0">
                <a:hlinkClick r:id="rId2"/>
              </a:rPr>
              <a:t>黃頁網</a:t>
            </a:r>
            <a:r>
              <a:rPr lang="zh-TW" altLang="en-US" dirty="0"/>
              <a:t>，並找出所有店家的電話號碼 </a:t>
            </a:r>
            <a:r>
              <a:rPr lang="en-US" altLang="zh-TW" dirty="0"/>
              <a:t/>
            </a:r>
            <a:br>
              <a:rPr lang="en-US" altLang="zh-TW" dirty="0"/>
            </a:br>
            <a:r>
              <a:rPr lang="en-US" altLang="zh-TW" dirty="0"/>
              <a:t>(</a:t>
            </a:r>
            <a:r>
              <a:rPr lang="zh-TW" altLang="en-US" dirty="0"/>
              <a:t>包含分機</a:t>
            </a:r>
            <a:r>
              <a:rPr lang="en-US" altLang="zh-TW" dirty="0"/>
              <a:t>)</a:t>
            </a:r>
          </a:p>
          <a:p>
            <a:pPr lvl="1"/>
            <a:r>
              <a:rPr lang="zh-TW" altLang="en-US" dirty="0"/>
              <a:t>請透過開發者工具，觀察目標資訊藏在那些標籤底下</a:t>
            </a:r>
            <a:r>
              <a:rPr lang="en-US" altLang="zh-TW" dirty="0"/>
              <a:t>?</a:t>
            </a:r>
          </a:p>
          <a:p>
            <a:pPr lvl="1"/>
            <a:r>
              <a:rPr lang="zh-TW" altLang="en-US" dirty="0"/>
              <a:t>標籤內有甚麼特別的屬性可以讓我們找到嗎</a:t>
            </a:r>
            <a:r>
              <a:rPr lang="en-US" altLang="zh-TW" dirty="0"/>
              <a:t>?</a:t>
            </a:r>
          </a:p>
          <a:p>
            <a:pPr lvl="1"/>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63</a:t>
            </a:fld>
            <a:endParaRPr lang="en-US" altLang="zh-TW" dirty="0"/>
          </a:p>
        </p:txBody>
      </p:sp>
      <p:sp>
        <p:nvSpPr>
          <p:cNvPr id="6" name="文字方塊 5"/>
          <p:cNvSpPr txBox="1"/>
          <p:nvPr/>
        </p:nvSpPr>
        <p:spPr>
          <a:xfrm>
            <a:off x="483670" y="3573016"/>
            <a:ext cx="8248346" cy="1059028"/>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a:t>
            </a:r>
            <a:r>
              <a:rPr lang="zh-TW" altLang="en-US"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非常實用的 </a:t>
            </a:r>
            <a:r>
              <a:rPr lang="en-US" altLang="zh-TW" sz="2000" dirty="0">
                <a:solidFill>
                  <a:srgbClr val="92D050"/>
                </a:solidFill>
                <a:latin typeface="Consolas" panose="020B0609020204030204" pitchFamily="49" charset="0"/>
                <a:ea typeface="+mn-ea"/>
                <a:cs typeface="Consolas" panose="020B0609020204030204" pitchFamily="49" charset="0"/>
              </a:rPr>
              <a:t>for</a:t>
            </a:r>
            <a:r>
              <a:rPr lang="zh-TW" altLang="en-US" sz="2000" dirty="0">
                <a:solidFill>
                  <a:srgbClr val="92D050"/>
                </a:solidFill>
                <a:latin typeface="Consolas" panose="020B0609020204030204" pitchFamily="49" charset="0"/>
                <a:ea typeface="+mn-ea"/>
                <a:cs typeface="Consolas" panose="020B0609020204030204" pitchFamily="49" charset="0"/>
              </a:rPr>
              <a:t> </a:t>
            </a:r>
            <a:r>
              <a:rPr lang="en-US" altLang="zh-TW" sz="2000" dirty="0">
                <a:solidFill>
                  <a:srgbClr val="92D050"/>
                </a:solidFill>
                <a:latin typeface="Consolas" panose="020B0609020204030204" pitchFamily="49" charset="0"/>
                <a:ea typeface="+mn-ea"/>
                <a:cs typeface="Consolas" panose="020B0609020204030204" pitchFamily="49" charset="0"/>
              </a:rPr>
              <a:t>loop</a:t>
            </a:r>
            <a:r>
              <a:rPr lang="zh-TW" altLang="en-US" sz="2000" dirty="0">
                <a:solidFill>
                  <a:srgbClr val="92D050"/>
                </a:solidFill>
                <a:latin typeface="Consolas" panose="020B0609020204030204" pitchFamily="49" charset="0"/>
                <a:ea typeface="+mn-ea"/>
                <a:cs typeface="Consolas" panose="020B0609020204030204" pitchFamily="49" charset="0"/>
              </a:rPr>
              <a:t> 寫法，當你使用 </a:t>
            </a:r>
            <a:r>
              <a:rPr lang="en-US" altLang="zh-TW" sz="2000" dirty="0" err="1">
                <a:solidFill>
                  <a:srgbClr val="92D050"/>
                </a:solidFill>
                <a:latin typeface="Consolas" panose="020B0609020204030204" pitchFamily="49" charset="0"/>
                <a:ea typeface="+mn-ea"/>
                <a:cs typeface="Consolas" panose="020B0609020204030204" pitchFamily="49" charset="0"/>
              </a:rPr>
              <a:t>find_all</a:t>
            </a:r>
            <a:r>
              <a:rPr lang="en-US" altLang="zh-TW" sz="2000"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後，想一口氣把 </a:t>
            </a:r>
            <a:r>
              <a:rPr lang="en-US" altLang="zh-TW" sz="2000" dirty="0">
                <a:solidFill>
                  <a:srgbClr val="92D050"/>
                </a:solidFill>
                <a:latin typeface="Consolas" panose="020B0609020204030204" pitchFamily="49" charset="0"/>
                <a:ea typeface="+mn-ea"/>
                <a:cs typeface="Consolas" panose="020B0609020204030204" pitchFamily="49" charset="0"/>
              </a:rPr>
              <a:t>list</a:t>
            </a:r>
            <a:r>
              <a:rPr lang="zh-TW" altLang="en-US" sz="2000" dirty="0">
                <a:solidFill>
                  <a:srgbClr val="92D050"/>
                </a:solidFill>
                <a:latin typeface="Consolas" panose="020B0609020204030204" pitchFamily="49" charset="0"/>
                <a:ea typeface="+mn-ea"/>
                <a:cs typeface="Consolas" panose="020B0609020204030204" pitchFamily="49" charset="0"/>
              </a:rPr>
              <a:t> 裡面所有 </a:t>
            </a:r>
            <a:r>
              <a:rPr lang="en-US" altLang="zh-TW" sz="2000" dirty="0">
                <a:solidFill>
                  <a:srgbClr val="92D050"/>
                </a:solidFill>
                <a:latin typeface="Consolas" panose="020B0609020204030204" pitchFamily="49" charset="0"/>
                <a:ea typeface="+mn-ea"/>
                <a:cs typeface="Consolas" panose="020B0609020204030204" pitchFamily="49" charset="0"/>
              </a:rPr>
              <a:t>tags</a:t>
            </a:r>
            <a:r>
              <a:rPr lang="zh-TW" altLang="en-US" sz="2000" dirty="0">
                <a:solidFill>
                  <a:srgbClr val="92D050"/>
                </a:solidFill>
                <a:latin typeface="Consolas" panose="020B0609020204030204" pitchFamily="49" charset="0"/>
                <a:ea typeface="+mn-ea"/>
                <a:cs typeface="Consolas" panose="020B0609020204030204" pitchFamily="49" charset="0"/>
              </a:rPr>
              <a:t> 的內容取出時，可以這樣寫</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tag.text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0000"/>
                </a:solidFill>
                <a:latin typeface="Consolas" panose="020B0609020204030204" pitchFamily="49" charset="0"/>
                <a:ea typeface="+mn-ea"/>
                <a:cs typeface="Consolas" panose="020B0609020204030204" pitchFamily="49" charset="0"/>
              </a:rPr>
              <a:t>for</a:t>
            </a:r>
            <a:r>
              <a:rPr lang="en-US" altLang="zh-TW" sz="2000" dirty="0">
                <a:solidFill>
                  <a:schemeClr val="bg1"/>
                </a:solidFill>
                <a:latin typeface="Consolas" panose="020B0609020204030204" pitchFamily="49" charset="0"/>
                <a:ea typeface="+mn-ea"/>
                <a:cs typeface="Consolas" panose="020B0609020204030204" pitchFamily="49" charset="0"/>
              </a:rPr>
              <a:t> tag </a:t>
            </a:r>
            <a:r>
              <a:rPr lang="en-US" altLang="zh-TW" sz="2000" dirty="0">
                <a:solidFill>
                  <a:srgbClr val="FF0000"/>
                </a:solidFill>
                <a:latin typeface="Consolas" panose="020B0609020204030204" pitchFamily="49" charset="0"/>
                <a:ea typeface="+mn-ea"/>
                <a:cs typeface="Consolas" panose="020B0609020204030204" pitchFamily="49" charset="0"/>
              </a:rPr>
              <a:t>in</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soup.find_all</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p:txBody>
      </p:sp>
      <p:pic>
        <p:nvPicPr>
          <p:cNvPr id="7" name="圖片 6" descr="畫面剪輯"/>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7825805" y="147255"/>
            <a:ext cx="1112389" cy="9393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29192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02:</a:t>
            </a:r>
            <a:r>
              <a:rPr lang="zh-TW" altLang="en-US" dirty="0"/>
              <a:t> 答案</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64</a:t>
            </a:fld>
            <a:endParaRPr lang="en-US" altLang="zh-TW" dirty="0"/>
          </a:p>
        </p:txBody>
      </p:sp>
      <p:sp>
        <p:nvSpPr>
          <p:cNvPr id="5" name="文字方塊 4"/>
          <p:cNvSpPr txBox="1"/>
          <p:nvPr/>
        </p:nvSpPr>
        <p:spPr>
          <a:xfrm>
            <a:off x="644929" y="904504"/>
            <a:ext cx="8069844" cy="5116784"/>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用 </a:t>
            </a:r>
            <a:r>
              <a:rPr lang="en-US" altLang="zh-TW" sz="2000" dirty="0">
                <a:solidFill>
                  <a:srgbClr val="92D050"/>
                </a:solidFill>
                <a:latin typeface="Consolas" panose="020B0609020204030204" pitchFamily="49" charset="0"/>
                <a:ea typeface="+mn-ea"/>
                <a:cs typeface="Consolas" panose="020B0609020204030204" pitchFamily="49" charset="0"/>
              </a:rPr>
              <a:t>requests </a:t>
            </a:r>
            <a:r>
              <a:rPr lang="zh-TW" altLang="en-US" sz="2000" dirty="0">
                <a:solidFill>
                  <a:srgbClr val="92D050"/>
                </a:solidFill>
                <a:latin typeface="Consolas" panose="020B0609020204030204" pitchFamily="49" charset="0"/>
                <a:ea typeface="+mn-ea"/>
                <a:cs typeface="Consolas" panose="020B0609020204030204" pitchFamily="49" charset="0"/>
              </a:rPr>
              <a:t>抓取網頁並存在 </a:t>
            </a:r>
            <a:r>
              <a:rPr lang="en-US" altLang="zh-TW" sz="2000" dirty="0">
                <a:solidFill>
                  <a:srgbClr val="92D050"/>
                </a:solidFill>
                <a:latin typeface="Consolas" panose="020B0609020204030204" pitchFamily="49" charset="0"/>
                <a:ea typeface="+mn-ea"/>
                <a:cs typeface="Consolas" panose="020B0609020204030204" pitchFamily="49" charset="0"/>
              </a:rPr>
              <a:t>response</a:t>
            </a:r>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用 </a:t>
            </a:r>
            <a:r>
              <a:rPr lang="en-US" altLang="zh-TW" sz="2000" dirty="0" err="1">
                <a:solidFill>
                  <a:srgbClr val="92D050"/>
                </a:solidFill>
                <a:latin typeface="Consolas" panose="020B0609020204030204" pitchFamily="49" charset="0"/>
                <a:ea typeface="+mn-ea"/>
                <a:cs typeface="Consolas" panose="020B0609020204030204" pitchFamily="49" charset="0"/>
              </a:rPr>
              <a:t>BeautifulSoup</a:t>
            </a:r>
            <a:r>
              <a:rPr lang="zh-TW" altLang="en-US" sz="2000" dirty="0">
                <a:solidFill>
                  <a:srgbClr val="92D050"/>
                </a:solidFill>
                <a:latin typeface="Consolas" panose="020B0609020204030204" pitchFamily="49" charset="0"/>
                <a:ea typeface="+mn-ea"/>
                <a:cs typeface="Consolas" panose="020B0609020204030204" pitchFamily="49" charset="0"/>
              </a:rPr>
              <a:t> 解析 </a:t>
            </a:r>
            <a:r>
              <a:rPr lang="en-US" altLang="zh-TW" sz="2000" dirty="0">
                <a:solidFill>
                  <a:srgbClr val="92D050"/>
                </a:solidFill>
                <a:latin typeface="Consolas" panose="020B0609020204030204" pitchFamily="49" charset="0"/>
                <a:ea typeface="+mn-ea"/>
                <a:cs typeface="Consolas" panose="020B0609020204030204" pitchFamily="49" charset="0"/>
              </a:rPr>
              <a:t>HTML</a:t>
            </a:r>
            <a:r>
              <a:rPr lang="zh-TW" altLang="en-US" sz="2000" dirty="0">
                <a:solidFill>
                  <a:srgbClr val="92D050"/>
                </a:solidFill>
                <a:latin typeface="Consolas" panose="020B0609020204030204" pitchFamily="49" charset="0"/>
                <a:ea typeface="+mn-ea"/>
                <a:cs typeface="Consolas" panose="020B0609020204030204" pitchFamily="49" charset="0"/>
              </a:rPr>
              <a:t> 並把結果回傳 </a:t>
            </a:r>
            <a:r>
              <a:rPr lang="en-US" altLang="zh-TW" sz="2000" dirty="0">
                <a:solidFill>
                  <a:srgbClr val="92D050"/>
                </a:solidFill>
                <a:latin typeface="Consolas" panose="020B0609020204030204" pitchFamily="49" charset="0"/>
                <a:ea typeface="+mn-ea"/>
                <a:cs typeface="Consolas" panose="020B0609020204030204" pitchFamily="49" charset="0"/>
              </a:rPr>
              <a:t>soup </a:t>
            </a:r>
          </a:p>
          <a:p>
            <a:pPr marL="90000"/>
            <a:r>
              <a:rPr lang="en-US" altLang="zh-TW" sz="2000" dirty="0">
                <a:solidFill>
                  <a:srgbClr val="FFFFFF"/>
                </a:solidFill>
                <a:latin typeface="Consolas" panose="020B0609020204030204" pitchFamily="49" charset="0"/>
                <a:ea typeface="+mn-ea"/>
                <a:cs typeface="Consolas" panose="020B0609020204030204" pitchFamily="49" charset="0"/>
              </a:rPr>
              <a:t>response = </a:t>
            </a:r>
            <a:r>
              <a:rPr lang="en-US" altLang="zh-TW" sz="2000" dirty="0" err="1">
                <a:solidFill>
                  <a:srgbClr val="FFFFFF"/>
                </a:solidFill>
                <a:latin typeface="Consolas" panose="020B0609020204030204" pitchFamily="49" charset="0"/>
                <a:ea typeface="+mn-ea"/>
                <a:cs typeface="Consolas" panose="020B0609020204030204" pitchFamily="49" charset="0"/>
              </a:rPr>
              <a:t>requests.get</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http://yp.518.com.tw/</a:t>
            </a:r>
            <a:r>
              <a:rPr lang="en-US" altLang="zh-TW" sz="2000" dirty="0" err="1">
                <a:solidFill>
                  <a:srgbClr val="FFC000"/>
                </a:solidFill>
                <a:latin typeface="Consolas" panose="020B0609020204030204" pitchFamily="49" charset="0"/>
                <a:ea typeface="+mn-ea"/>
                <a:cs typeface="Consolas" panose="020B0609020204030204" pitchFamily="49" charset="0"/>
              </a:rPr>
              <a:t>service-life.html?ctf</a:t>
            </a:r>
            <a:r>
              <a:rPr lang="en-US" altLang="zh-TW" sz="2000" dirty="0">
                <a:solidFill>
                  <a:srgbClr val="FFC000"/>
                </a:solidFill>
                <a:latin typeface="Consolas" panose="020B0609020204030204" pitchFamily="49" charset="0"/>
                <a:ea typeface="+mn-ea"/>
                <a:cs typeface="Consolas" panose="020B0609020204030204" pitchFamily="49" charset="0"/>
              </a:rPr>
              <a:t>=10</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FFFF"/>
                </a:solidFill>
                <a:latin typeface="Consolas" panose="020B0609020204030204" pitchFamily="49" charset="0"/>
                <a:ea typeface="+mn-ea"/>
                <a:cs typeface="Consolas" panose="020B0609020204030204" pitchFamily="49" charset="0"/>
              </a:rPr>
              <a:t>)</a:t>
            </a:r>
          </a:p>
          <a:p>
            <a:pPr marL="90000"/>
            <a:r>
              <a:rPr lang="en-US" altLang="zh-TW" sz="2000" dirty="0">
                <a:solidFill>
                  <a:srgbClr val="FFFFFF"/>
                </a:solidFill>
                <a:latin typeface="Consolas" panose="020B0609020204030204" pitchFamily="49" charset="0"/>
                <a:ea typeface="+mn-ea"/>
                <a:cs typeface="Consolas" panose="020B0609020204030204" pitchFamily="49" charset="0"/>
              </a:rPr>
              <a:t>soup = </a:t>
            </a:r>
            <a:r>
              <a:rPr lang="en-US" altLang="zh-TW" sz="2000" dirty="0" err="1">
                <a:solidFill>
                  <a:srgbClr val="FFFFFF"/>
                </a:solidFill>
                <a:latin typeface="Consolas" panose="020B0609020204030204" pitchFamily="49" charset="0"/>
                <a:ea typeface="+mn-ea"/>
                <a:cs typeface="Consolas" panose="020B0609020204030204" pitchFamily="49" charset="0"/>
              </a:rPr>
              <a:t>BeautifulSoup</a:t>
            </a:r>
            <a:r>
              <a:rPr lang="en-US" altLang="zh-TW" sz="2000" dirty="0">
                <a:solidFill>
                  <a:srgbClr val="FFFFFF"/>
                </a:solidFill>
                <a:latin typeface="Consolas" panose="020B0609020204030204" pitchFamily="49" charset="0"/>
                <a:ea typeface="+mn-ea"/>
                <a:cs typeface="Consolas" panose="020B0609020204030204" pitchFamily="49" charset="0"/>
              </a:rPr>
              <a:t>(response.text,"</a:t>
            </a:r>
            <a:r>
              <a:rPr lang="en-US" altLang="zh-TW" sz="2000" dirty="0" err="1">
                <a:solidFill>
                  <a:srgbClr val="FFC000"/>
                </a:solidFill>
                <a:latin typeface="Consolas" panose="020B0609020204030204" pitchFamily="49" charset="0"/>
                <a:ea typeface="+mn-ea"/>
                <a:cs typeface="Consolas" panose="020B0609020204030204" pitchFamily="49" charset="0"/>
              </a:rPr>
              <a:t>lxml</a:t>
            </a:r>
            <a:r>
              <a:rPr lang="en-US" altLang="zh-TW" sz="2000" dirty="0">
                <a:solidFill>
                  <a:srgbClr val="FFFFFF"/>
                </a:solidFill>
                <a:latin typeface="Consolas" panose="020B0609020204030204" pitchFamily="49" charset="0"/>
                <a:ea typeface="+mn-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抓到所有 </a:t>
            </a:r>
            <a:r>
              <a:rPr lang="en-US" altLang="zh-TW" sz="2000" dirty="0">
                <a:solidFill>
                  <a:srgbClr val="92D050"/>
                </a:solidFill>
                <a:latin typeface="Consolas" panose="020B0609020204030204" pitchFamily="49" charset="0"/>
                <a:ea typeface="+mn-ea"/>
                <a:cs typeface="Consolas" panose="020B0609020204030204" pitchFamily="49" charset="0"/>
              </a:rPr>
              <a:t>li</a:t>
            </a:r>
            <a:r>
              <a:rPr lang="zh-TW" altLang="en-US" sz="2000" dirty="0">
                <a:solidFill>
                  <a:srgbClr val="92D050"/>
                </a:solidFill>
                <a:latin typeface="Consolas" panose="020B0609020204030204" pitchFamily="49" charset="0"/>
                <a:ea typeface="+mn-ea"/>
                <a:cs typeface="Consolas" panose="020B0609020204030204" pitchFamily="49" charset="0"/>
              </a:rPr>
              <a:t> 標籤，且屬性 </a:t>
            </a:r>
            <a:r>
              <a:rPr lang="en-US" altLang="zh-TW" sz="2000" dirty="0">
                <a:solidFill>
                  <a:srgbClr val="92D050"/>
                </a:solidFill>
                <a:latin typeface="Consolas" panose="020B0609020204030204" pitchFamily="49" charset="0"/>
                <a:ea typeface="+mn-ea"/>
                <a:cs typeface="Consolas" panose="020B0609020204030204" pitchFamily="49" charset="0"/>
              </a:rPr>
              <a:t>class=</a:t>
            </a:r>
            <a:r>
              <a:rPr lang="en-US" altLang="zh-TW" sz="2000" dirty="0" err="1">
                <a:solidFill>
                  <a:srgbClr val="92D050"/>
                </a:solidFill>
                <a:latin typeface="Consolas" panose="020B0609020204030204" pitchFamily="49" charset="0"/>
                <a:ea typeface="+mn-ea"/>
                <a:cs typeface="Consolas" panose="020B0609020204030204" pitchFamily="49" charset="0"/>
              </a:rPr>
              <a:t>comp_tel</a:t>
            </a:r>
            <a:r>
              <a:rPr lang="zh-TW" altLang="en-US" sz="2000" dirty="0">
                <a:solidFill>
                  <a:srgbClr val="92D050"/>
                </a:solidFill>
                <a:latin typeface="Consolas" panose="020B0609020204030204" pitchFamily="49" charset="0"/>
                <a:ea typeface="+mn-ea"/>
                <a:cs typeface="Consolas" panose="020B0609020204030204" pitchFamily="49" charset="0"/>
              </a:rPr>
              <a:t>，並存在 </a:t>
            </a:r>
            <a:r>
              <a:rPr lang="en-US" altLang="zh-TW" sz="2000" dirty="0">
                <a:solidFill>
                  <a:srgbClr val="92D050"/>
                </a:solidFill>
                <a:latin typeface="Consolas" panose="020B0609020204030204" pitchFamily="49" charset="0"/>
                <a:ea typeface="+mn-ea"/>
                <a:cs typeface="Consolas" panose="020B0609020204030204" pitchFamily="49" charset="0"/>
              </a:rPr>
              <a:t>list</a:t>
            </a:r>
            <a:r>
              <a:rPr lang="zh-TW" altLang="en-US" sz="2000" dirty="0">
                <a:solidFill>
                  <a:srgbClr val="92D050"/>
                </a:solidFill>
                <a:latin typeface="Consolas" panose="020B0609020204030204" pitchFamily="49" charset="0"/>
                <a:ea typeface="+mn-ea"/>
                <a:cs typeface="Consolas" panose="020B0609020204030204" pitchFamily="49" charset="0"/>
              </a:rPr>
              <a:t> 裡</a:t>
            </a:r>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dirty="0" err="1">
                <a:solidFill>
                  <a:srgbClr val="FFFFFF"/>
                </a:solidFill>
                <a:latin typeface="Consolas" panose="020B0609020204030204" pitchFamily="49" charset="0"/>
                <a:ea typeface="+mn-ea"/>
                <a:cs typeface="Consolas" panose="020B0609020204030204" pitchFamily="49" charset="0"/>
              </a:rPr>
              <a:t>all_phone_text</a:t>
            </a:r>
            <a:r>
              <a:rPr lang="en-US" altLang="zh-TW" sz="2000" dirty="0">
                <a:solidFill>
                  <a:srgbClr val="FFFFFF"/>
                </a:solidFill>
                <a:latin typeface="Consolas" panose="020B0609020204030204" pitchFamily="49" charset="0"/>
                <a:ea typeface="+mn-ea"/>
                <a:cs typeface="Consolas" panose="020B0609020204030204" pitchFamily="49" charset="0"/>
              </a:rPr>
              <a:t> = [</a:t>
            </a:r>
            <a:r>
              <a:rPr lang="en-US" altLang="zh-TW" sz="2000" dirty="0" err="1">
                <a:solidFill>
                  <a:srgbClr val="FFFFFF"/>
                </a:solidFill>
                <a:latin typeface="Consolas" panose="020B0609020204030204" pitchFamily="49" charset="0"/>
                <a:ea typeface="+mn-ea"/>
                <a:cs typeface="Consolas" panose="020B0609020204030204" pitchFamily="49" charset="0"/>
              </a:rPr>
              <a:t>x.text</a:t>
            </a:r>
            <a:r>
              <a:rPr lang="en-US" altLang="zh-TW" sz="2000" dirty="0">
                <a:solidFill>
                  <a:srgbClr val="FFFFFF"/>
                </a:solidFill>
                <a:latin typeface="Consolas" panose="020B0609020204030204" pitchFamily="49" charset="0"/>
                <a:ea typeface="+mn-ea"/>
                <a:cs typeface="Consolas" panose="020B0609020204030204" pitchFamily="49" charset="0"/>
              </a:rPr>
              <a:t> </a:t>
            </a:r>
            <a:r>
              <a:rPr lang="en-US" altLang="zh-TW" sz="2000" dirty="0">
                <a:solidFill>
                  <a:srgbClr val="FF0066"/>
                </a:solidFill>
                <a:latin typeface="Consolas" panose="020B0609020204030204" pitchFamily="49" charset="0"/>
                <a:ea typeface="+mn-ea"/>
                <a:cs typeface="Consolas" panose="020B0609020204030204" pitchFamily="49" charset="0"/>
              </a:rPr>
              <a:t>for</a:t>
            </a:r>
            <a:r>
              <a:rPr lang="en-US" altLang="zh-TW" sz="2000" dirty="0">
                <a:solidFill>
                  <a:srgbClr val="FFFFFF"/>
                </a:solidFill>
                <a:latin typeface="Consolas" panose="020B0609020204030204" pitchFamily="49" charset="0"/>
                <a:ea typeface="+mn-ea"/>
                <a:cs typeface="Consolas" panose="020B0609020204030204" pitchFamily="49" charset="0"/>
              </a:rPr>
              <a:t> x </a:t>
            </a:r>
            <a:r>
              <a:rPr lang="en-US" altLang="zh-TW" sz="2000" dirty="0">
                <a:solidFill>
                  <a:srgbClr val="FF0066"/>
                </a:solidFill>
                <a:latin typeface="Consolas" panose="020B0609020204030204" pitchFamily="49" charset="0"/>
                <a:ea typeface="+mn-ea"/>
                <a:cs typeface="Consolas" panose="020B0609020204030204" pitchFamily="49" charset="0"/>
              </a:rPr>
              <a:t>in</a:t>
            </a:r>
            <a:r>
              <a:rPr lang="en-US" altLang="zh-TW" sz="2000" dirty="0">
                <a:solidFill>
                  <a:srgbClr val="FFFFFF"/>
                </a:solidFill>
                <a:latin typeface="Consolas" panose="020B0609020204030204" pitchFamily="49" charset="0"/>
                <a:ea typeface="+mn-ea"/>
                <a:cs typeface="Consolas" panose="020B0609020204030204" pitchFamily="49" charset="0"/>
              </a:rPr>
              <a:t> </a:t>
            </a:r>
            <a:r>
              <a:rPr lang="en-US" altLang="zh-TW" sz="2000" dirty="0" err="1">
                <a:solidFill>
                  <a:srgbClr val="FFFFFF"/>
                </a:solidFill>
                <a:latin typeface="Consolas" panose="020B0609020204030204" pitchFamily="49" charset="0"/>
                <a:ea typeface="+mn-ea"/>
                <a:cs typeface="Consolas" panose="020B0609020204030204" pitchFamily="49" charset="0"/>
              </a:rPr>
              <a:t>soup.find_all</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li</a:t>
            </a:r>
            <a:r>
              <a:rPr lang="en-US" altLang="zh-TW" sz="2000" dirty="0">
                <a:solidFill>
                  <a:srgbClr val="FFFFFF"/>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class</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comp_tel</a:t>
            </a:r>
            <a:r>
              <a:rPr lang="en-US" altLang="zh-TW" sz="2000" dirty="0">
                <a:solidFill>
                  <a:srgbClr val="FFFFFF"/>
                </a:solidFill>
                <a:latin typeface="Consolas" panose="020B0609020204030204" pitchFamily="49" charset="0"/>
                <a:ea typeface="+mn-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將 </a:t>
            </a:r>
            <a:r>
              <a:rPr lang="en-US" altLang="zh-TW" sz="2000" dirty="0">
                <a:solidFill>
                  <a:srgbClr val="92D050"/>
                </a:solidFill>
                <a:latin typeface="Consolas" panose="020B0609020204030204" pitchFamily="49" charset="0"/>
                <a:ea typeface="+mn-ea"/>
                <a:cs typeface="Consolas" panose="020B0609020204030204" pitchFamily="49" charset="0"/>
              </a:rPr>
              <a:t>list</a:t>
            </a:r>
            <a:r>
              <a:rPr lang="zh-TW" altLang="en-US" sz="2000" dirty="0">
                <a:solidFill>
                  <a:srgbClr val="92D050"/>
                </a:solidFill>
                <a:latin typeface="Consolas" panose="020B0609020204030204" pitchFamily="49" charset="0"/>
                <a:ea typeface="+mn-ea"/>
                <a:cs typeface="Consolas" panose="020B0609020204030204" pitchFamily="49" charset="0"/>
              </a:rPr>
              <a:t> 的所有文字，存為一個 </a:t>
            </a:r>
            <a:r>
              <a:rPr lang="en-US" altLang="zh-TW" sz="2000" dirty="0">
                <a:solidFill>
                  <a:srgbClr val="92D050"/>
                </a:solidFill>
                <a:latin typeface="Consolas" panose="020B0609020204030204" pitchFamily="49" charset="0"/>
                <a:ea typeface="+mn-ea"/>
                <a:cs typeface="Consolas" panose="020B0609020204030204" pitchFamily="49" charset="0"/>
              </a:rPr>
              <a:t>string</a:t>
            </a:r>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dirty="0" err="1">
                <a:solidFill>
                  <a:srgbClr val="FFFFFF"/>
                </a:solidFill>
                <a:latin typeface="Consolas" panose="020B0609020204030204" pitchFamily="49" charset="0"/>
                <a:ea typeface="+mn-ea"/>
                <a:cs typeface="Consolas" panose="020B0609020204030204" pitchFamily="49" charset="0"/>
              </a:rPr>
              <a:t>all_phone_text</a:t>
            </a:r>
            <a:r>
              <a:rPr lang="en-US" altLang="zh-TW" sz="2000" dirty="0">
                <a:solidFill>
                  <a:srgbClr val="FFFFFF"/>
                </a:solidFill>
                <a:latin typeface="Consolas" panose="020B0609020204030204" pitchFamily="49" charset="0"/>
                <a:ea typeface="+mn-ea"/>
                <a:cs typeface="Consolas" panose="020B0609020204030204" pitchFamily="49" charset="0"/>
              </a:rPr>
              <a:t> = "".join(</a:t>
            </a:r>
            <a:r>
              <a:rPr lang="en-US" altLang="zh-TW" sz="2000" dirty="0" err="1">
                <a:solidFill>
                  <a:srgbClr val="FFFFFF"/>
                </a:solidFill>
                <a:latin typeface="Consolas" panose="020B0609020204030204" pitchFamily="49" charset="0"/>
                <a:ea typeface="+mn-ea"/>
                <a:cs typeface="Consolas" panose="020B0609020204030204" pitchFamily="49" charset="0"/>
              </a:rPr>
              <a:t>all_phone_text</a:t>
            </a:r>
            <a:r>
              <a:rPr lang="en-US" altLang="zh-TW" sz="2000" dirty="0">
                <a:solidFill>
                  <a:srgbClr val="FFFFFF"/>
                </a:solidFill>
                <a:latin typeface="Consolas" panose="020B0609020204030204" pitchFamily="49" charset="0"/>
                <a:ea typeface="+mn-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用</a:t>
            </a:r>
            <a:r>
              <a:rPr lang="en-US" altLang="zh-TW" sz="2000" dirty="0">
                <a:solidFill>
                  <a:srgbClr val="92D050"/>
                </a:solidFill>
                <a:latin typeface="Consolas" panose="020B0609020204030204" pitchFamily="49" charset="0"/>
                <a:ea typeface="+mn-ea"/>
                <a:cs typeface="Consolas" panose="020B0609020204030204" pitchFamily="49" charset="0"/>
              </a:rPr>
              <a:t> regular expression </a:t>
            </a:r>
            <a:r>
              <a:rPr lang="zh-TW" altLang="en-US" sz="2000" dirty="0">
                <a:solidFill>
                  <a:srgbClr val="92D050"/>
                </a:solidFill>
                <a:latin typeface="Consolas" panose="020B0609020204030204" pitchFamily="49" charset="0"/>
                <a:ea typeface="+mn-ea"/>
                <a:cs typeface="Consolas" panose="020B0609020204030204" pitchFamily="49" charset="0"/>
              </a:rPr>
              <a:t>找出所有電話號碼</a:t>
            </a:r>
            <a:endParaRPr lang="en-US" altLang="zh-TW" sz="2000" dirty="0">
              <a:solidFill>
                <a:srgbClr val="FFFFFF"/>
              </a:solidFill>
              <a:latin typeface="Consolas" panose="020B0609020204030204" pitchFamily="49" charset="0"/>
              <a:ea typeface="+mn-ea"/>
              <a:cs typeface="Consolas" panose="020B0609020204030204" pitchFamily="49" charset="0"/>
            </a:endParaRPr>
          </a:p>
          <a:p>
            <a:pPr marL="90000"/>
            <a:r>
              <a:rPr lang="en-US" altLang="zh-TW" sz="2000" dirty="0" err="1">
                <a:solidFill>
                  <a:srgbClr val="FFFFFF"/>
                </a:solidFill>
                <a:latin typeface="Consolas" panose="020B0609020204030204" pitchFamily="49" charset="0"/>
                <a:ea typeface="+mn-ea"/>
                <a:cs typeface="Consolas" panose="020B0609020204030204" pitchFamily="49" charset="0"/>
              </a:rPr>
              <a:t>phone_number</a:t>
            </a:r>
            <a:r>
              <a:rPr lang="en-US" altLang="zh-TW" sz="2000" dirty="0">
                <a:solidFill>
                  <a:srgbClr val="FFFFFF"/>
                </a:solidFill>
                <a:latin typeface="Consolas" panose="020B0609020204030204" pitchFamily="49" charset="0"/>
                <a:ea typeface="+mn-ea"/>
                <a:cs typeface="Consolas" panose="020B0609020204030204" pitchFamily="49" charset="0"/>
              </a:rPr>
              <a:t> = </a:t>
            </a:r>
            <a:r>
              <a:rPr lang="en-US" altLang="zh-TW" sz="2000" dirty="0" err="1">
                <a:solidFill>
                  <a:srgbClr val="FFFFFF"/>
                </a:solidFill>
                <a:latin typeface="Consolas" panose="020B0609020204030204" pitchFamily="49" charset="0"/>
                <a:ea typeface="+mn-ea"/>
                <a:cs typeface="Consolas" panose="020B0609020204030204" pitchFamily="49" charset="0"/>
              </a:rPr>
              <a:t>re.findall</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0[1-9]+-[0-9]+</a:t>
            </a:r>
            <a:r>
              <a:rPr lang="en-US" altLang="zh-TW" sz="2000" dirty="0">
                <a:solidFill>
                  <a:srgbClr val="FFFFFF"/>
                </a:solidFill>
                <a:latin typeface="Consolas" panose="020B0609020204030204" pitchFamily="49" charset="0"/>
                <a:ea typeface="+mn-ea"/>
                <a:cs typeface="Consolas" panose="020B0609020204030204" pitchFamily="49" charset="0"/>
              </a:rPr>
              <a:t>", </a:t>
            </a:r>
            <a:r>
              <a:rPr lang="en-US" altLang="zh-TW" sz="2000" dirty="0" err="1">
                <a:solidFill>
                  <a:srgbClr val="FFFFFF"/>
                </a:solidFill>
                <a:latin typeface="Consolas" panose="020B0609020204030204" pitchFamily="49" charset="0"/>
                <a:ea typeface="+mn-ea"/>
                <a:cs typeface="Consolas" panose="020B0609020204030204" pitchFamily="49" charset="0"/>
              </a:rPr>
              <a:t>all_phone_text</a:t>
            </a:r>
            <a:r>
              <a:rPr lang="en-US" altLang="zh-TW" sz="2000" dirty="0">
                <a:solidFill>
                  <a:srgbClr val="FFFFFF"/>
                </a:solidFill>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3144087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爬蟲實戰練習與資料分析</a:t>
            </a:r>
          </a:p>
        </p:txBody>
      </p:sp>
      <p:sp>
        <p:nvSpPr>
          <p:cNvPr id="6" name="文字版面配置區 5"/>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65</a:t>
            </a:fld>
            <a:endParaRPr lang="en-US" altLang="zh-TW" dirty="0"/>
          </a:p>
        </p:txBody>
      </p:sp>
    </p:spTree>
    <p:extLst>
      <p:ext uri="{BB962C8B-B14F-4D97-AF65-F5344CB8AC3E}">
        <p14:creationId xmlns:p14="http://schemas.microsoft.com/office/powerpoint/2010/main" val="3117242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Outline</a:t>
            </a:r>
            <a:endParaRPr lang="zh-TW" altLang="en-US" dirty="0"/>
          </a:p>
        </p:txBody>
      </p:sp>
      <p:sp>
        <p:nvSpPr>
          <p:cNvPr id="4" name="內容版面配置區 3"/>
          <p:cNvSpPr>
            <a:spLocks noGrp="1"/>
          </p:cNvSpPr>
          <p:nvPr>
            <p:ph idx="1"/>
          </p:nvPr>
        </p:nvSpPr>
        <p:spPr>
          <a:xfrm>
            <a:off x="395536" y="1094490"/>
            <a:ext cx="8424614" cy="5256213"/>
          </a:xfrm>
        </p:spPr>
        <p:txBody>
          <a:bodyPr/>
          <a:lstStyle/>
          <a:p>
            <a:pPr marL="514350" indent="-514350">
              <a:buFont typeface="+mj-lt"/>
              <a:buAutoNum type="alphaUcPeriod" startAt="2"/>
            </a:pPr>
            <a:r>
              <a:rPr lang="zh-TW" altLang="en-US" dirty="0"/>
              <a:t>爬蟲實戰練習與資料分析</a:t>
            </a:r>
            <a:endParaRPr lang="en-US" altLang="zh-TW" dirty="0"/>
          </a:p>
          <a:p>
            <a:pPr marL="914400" lvl="1" indent="-514350"/>
            <a:r>
              <a:rPr lang="en-US" altLang="zh-TW" dirty="0" err="1"/>
              <a:t>BeautifulSoup</a:t>
            </a:r>
            <a:r>
              <a:rPr lang="en-US" altLang="zh-TW" dirty="0"/>
              <a:t> + regular expression</a:t>
            </a:r>
          </a:p>
          <a:p>
            <a:pPr marL="914400" lvl="1" indent="-514350">
              <a:buClr>
                <a:schemeClr val="bg1">
                  <a:lumMod val="75000"/>
                </a:schemeClr>
              </a:buClr>
            </a:pPr>
            <a:r>
              <a:rPr lang="en-US" altLang="zh-TW" dirty="0">
                <a:solidFill>
                  <a:schemeClr val="bg1">
                    <a:lumMod val="75000"/>
                  </a:schemeClr>
                </a:solidFill>
              </a:rPr>
              <a:t>GET</a:t>
            </a:r>
            <a:r>
              <a:rPr lang="zh-TW" altLang="en-US" dirty="0">
                <a:solidFill>
                  <a:schemeClr val="bg1">
                    <a:lumMod val="75000"/>
                  </a:schemeClr>
                </a:solidFill>
              </a:rPr>
              <a:t> </a:t>
            </a:r>
            <a:r>
              <a:rPr lang="en-US" altLang="zh-TW" dirty="0">
                <a:solidFill>
                  <a:schemeClr val="bg1">
                    <a:lumMod val="75000"/>
                  </a:schemeClr>
                </a:solidFill>
              </a:rPr>
              <a:t>vs.</a:t>
            </a:r>
            <a:r>
              <a:rPr lang="zh-TW" altLang="en-US" dirty="0">
                <a:solidFill>
                  <a:schemeClr val="bg1">
                    <a:lumMod val="75000"/>
                  </a:schemeClr>
                </a:solidFill>
              </a:rPr>
              <a:t> </a:t>
            </a:r>
            <a:r>
              <a:rPr lang="en-US" altLang="zh-TW" dirty="0">
                <a:solidFill>
                  <a:schemeClr val="bg1">
                    <a:lumMod val="75000"/>
                  </a:schemeClr>
                </a:solidFill>
              </a:rPr>
              <a:t>POST</a:t>
            </a:r>
          </a:p>
          <a:p>
            <a:pPr marL="914400" lvl="1" indent="-514350">
              <a:buClr>
                <a:schemeClr val="bg1">
                  <a:lumMod val="75000"/>
                </a:schemeClr>
              </a:buClr>
            </a:pPr>
            <a:r>
              <a:rPr lang="zh-TW" altLang="en-US" dirty="0">
                <a:solidFill>
                  <a:schemeClr val="bg1">
                    <a:lumMod val="75000"/>
                  </a:schemeClr>
                </a:solidFill>
              </a:rPr>
              <a:t>使用 </a:t>
            </a:r>
            <a:r>
              <a:rPr lang="en-US" altLang="zh-TW" dirty="0">
                <a:solidFill>
                  <a:schemeClr val="bg1">
                    <a:lumMod val="75000"/>
                  </a:schemeClr>
                </a:solidFill>
              </a:rPr>
              <a:t>pandas</a:t>
            </a:r>
            <a:r>
              <a:rPr lang="zh-TW" altLang="en-US" dirty="0">
                <a:solidFill>
                  <a:schemeClr val="bg1">
                    <a:lumMod val="75000"/>
                  </a:schemeClr>
                </a:solidFill>
              </a:rPr>
              <a:t> 儲存資料</a:t>
            </a:r>
            <a:endParaRPr lang="en-US" altLang="zh-TW" dirty="0">
              <a:solidFill>
                <a:schemeClr val="bg1">
                  <a:lumMod val="75000"/>
                </a:schemeClr>
              </a:solidFill>
            </a:endParaRPr>
          </a:p>
          <a:p>
            <a:pPr marL="914400" lvl="1" indent="-514350">
              <a:buClr>
                <a:schemeClr val="bg1">
                  <a:lumMod val="75000"/>
                </a:schemeClr>
              </a:buClr>
            </a:pPr>
            <a:r>
              <a:rPr lang="zh-TW" altLang="en-US" dirty="0">
                <a:solidFill>
                  <a:schemeClr val="bg1">
                    <a:lumMod val="75000"/>
                  </a:schemeClr>
                </a:solidFill>
              </a:rPr>
              <a:t>文字探勘與資料分析</a:t>
            </a:r>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66</a:t>
            </a:fld>
            <a:endParaRPr lang="en-US" altLang="zh-TW" dirty="0"/>
          </a:p>
        </p:txBody>
      </p:sp>
    </p:spTree>
    <p:extLst>
      <p:ext uri="{BB962C8B-B14F-4D97-AF65-F5344CB8AC3E}">
        <p14:creationId xmlns:p14="http://schemas.microsoft.com/office/powerpoint/2010/main" val="998784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情境</a:t>
            </a:r>
          </a:p>
        </p:txBody>
      </p:sp>
      <p:sp>
        <p:nvSpPr>
          <p:cNvPr id="3" name="內容版面配置區 2"/>
          <p:cNvSpPr>
            <a:spLocks noGrp="1"/>
          </p:cNvSpPr>
          <p:nvPr>
            <p:ph idx="1"/>
          </p:nvPr>
        </p:nvSpPr>
        <p:spPr/>
        <p:txBody>
          <a:bodyPr/>
          <a:lstStyle/>
          <a:p>
            <a:r>
              <a:rPr lang="zh-TW" altLang="en-US" dirty="0"/>
              <a:t>自從慣老闆發現你很好用之後，某天又突然跑過來，這次是要請你把美食網站上面，所有店家的地址都抓下來，而且老闆限定要是</a:t>
            </a:r>
            <a:r>
              <a:rPr lang="zh-TW" altLang="en-US" dirty="0">
                <a:solidFill>
                  <a:srgbClr val="FF0000"/>
                </a:solidFill>
              </a:rPr>
              <a:t>新北市</a:t>
            </a:r>
            <a:r>
              <a:rPr lang="zh-TW" altLang="en-US" dirty="0"/>
              <a:t>的喔</a:t>
            </a:r>
            <a:r>
              <a:rPr lang="en-US" altLang="zh-TW" dirty="0"/>
              <a:t>!</a:t>
            </a:r>
          </a:p>
          <a:p>
            <a:endParaRPr lang="en-US" altLang="zh-TW" dirty="0"/>
          </a:p>
          <a:p>
            <a:pPr marL="0" indent="0">
              <a:buNone/>
            </a:pPr>
            <a:endParaRPr lang="en-US" altLang="zh-TW" dirty="0"/>
          </a:p>
          <a:p>
            <a:r>
              <a:rPr lang="zh-TW" altLang="en-US" dirty="0"/>
              <a:t>同樣的，這對剛上完 </a:t>
            </a:r>
            <a:r>
              <a:rPr lang="en-US" altLang="zh-TW" dirty="0"/>
              <a:t>Python</a:t>
            </a:r>
            <a:r>
              <a:rPr lang="zh-TW" altLang="en-US" dirty="0"/>
              <a:t> 爬蟲實戰的你，</a:t>
            </a:r>
            <a:r>
              <a:rPr lang="en-US" altLang="zh-TW" dirty="0"/>
              <a:t/>
            </a:r>
            <a:br>
              <a:rPr lang="en-US" altLang="zh-TW" dirty="0"/>
            </a:br>
            <a:r>
              <a:rPr lang="zh-TW" altLang="en-US" dirty="0"/>
              <a:t>也是小菜一碟</a:t>
            </a:r>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67</a:t>
            </a:fld>
            <a:endParaRPr lang="en-US" altLang="zh-TW" dirty="0"/>
          </a:p>
        </p:txBody>
      </p:sp>
      <p:pic>
        <p:nvPicPr>
          <p:cNvPr id="2050" name="Picture 2" descr="http://g.udn.com.tw/upfiles/B_AN/anan6666/PSN_PHOTO/888/f_22846888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4437112"/>
            <a:ext cx="1973567" cy="1863924"/>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9992" y="2852936"/>
            <a:ext cx="936104" cy="942183"/>
          </a:xfrm>
          <a:prstGeom prst="rect">
            <a:avLst/>
          </a:prstGeom>
        </p:spPr>
      </p:pic>
    </p:spTree>
    <p:extLst>
      <p:ext uri="{BB962C8B-B14F-4D97-AF65-F5344CB8AC3E}">
        <p14:creationId xmlns:p14="http://schemas.microsoft.com/office/powerpoint/2010/main" val="16361496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BeautifulSoup</a:t>
            </a:r>
            <a:r>
              <a:rPr lang="en-US" altLang="zh-TW" dirty="0"/>
              <a:t> + regular expression</a:t>
            </a:r>
            <a:endParaRPr lang="zh-TW" altLang="en-US" dirty="0"/>
          </a:p>
        </p:txBody>
      </p:sp>
      <p:sp>
        <p:nvSpPr>
          <p:cNvPr id="3" name="內容版面配置區 2"/>
          <p:cNvSpPr>
            <a:spLocks noGrp="1"/>
          </p:cNvSpPr>
          <p:nvPr>
            <p:ph idx="1"/>
          </p:nvPr>
        </p:nvSpPr>
        <p:spPr>
          <a:xfrm>
            <a:off x="323528" y="1340768"/>
            <a:ext cx="8820472" cy="4680520"/>
          </a:xfrm>
        </p:spPr>
        <p:txBody>
          <a:bodyPr/>
          <a:lstStyle/>
          <a:p>
            <a:r>
              <a:rPr lang="en-US" altLang="zh-TW" dirty="0" err="1"/>
              <a:t>BeautifulSoup</a:t>
            </a:r>
            <a:r>
              <a:rPr lang="en-US" altLang="zh-TW" dirty="0"/>
              <a:t> </a:t>
            </a:r>
            <a:r>
              <a:rPr lang="zh-TW" altLang="en-US" dirty="0"/>
              <a:t>可以幫您解析 </a:t>
            </a:r>
            <a:r>
              <a:rPr lang="en-US" altLang="zh-TW" dirty="0"/>
              <a:t>HTML</a:t>
            </a:r>
          </a:p>
          <a:p>
            <a:r>
              <a:rPr lang="en-US" altLang="zh-TW" dirty="0"/>
              <a:t>regular expression </a:t>
            </a:r>
            <a:r>
              <a:rPr lang="zh-TW" altLang="en-US" dirty="0"/>
              <a:t>可以按照您的規則回傳字串</a:t>
            </a:r>
            <a:endParaRPr lang="en-US" altLang="zh-TW" dirty="0"/>
          </a:p>
          <a:p>
            <a:endParaRPr lang="en-US" altLang="zh-TW" dirty="0"/>
          </a:p>
          <a:p>
            <a:endParaRPr lang="en-US" altLang="zh-TW" dirty="0"/>
          </a:p>
          <a:p>
            <a:endParaRPr lang="en-US" altLang="zh-TW" dirty="0"/>
          </a:p>
          <a:p>
            <a:r>
              <a:rPr lang="zh-TW" altLang="en-US" dirty="0"/>
              <a:t>兩個加在一起，就可以按照想要的規則取出目標標籤</a:t>
            </a:r>
            <a:endParaRPr lang="en-US" altLang="zh-TW" dirty="0"/>
          </a:p>
          <a:p>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68</a:t>
            </a:fld>
            <a:endParaRPr lang="en-US" altLang="zh-TW" dirty="0"/>
          </a:p>
        </p:txBody>
      </p:sp>
      <p:pic>
        <p:nvPicPr>
          <p:cNvPr id="5" name="圖片 4">
            <a:extLst>
              <a:ext uri="{FF2B5EF4-FFF2-40B4-BE49-F238E27FC236}">
                <a16:creationId xmlns:a16="http://schemas.microsoft.com/office/drawing/2014/main" xmlns="" id="{4A541283-8727-426C-BFFE-C8DDF5A74FB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5783" b="61502" l="36901" r="63738"/>
                    </a14:imgEffect>
                  </a14:imgLayer>
                </a14:imgProps>
              </a:ext>
            </a:extLst>
          </a:blip>
          <a:srcRect l="33783" t="35014" r="34075" b="35293"/>
          <a:stretch/>
        </p:blipFill>
        <p:spPr>
          <a:xfrm>
            <a:off x="3622445" y="2722429"/>
            <a:ext cx="1743184" cy="1610317"/>
          </a:xfrm>
          <a:prstGeom prst="rect">
            <a:avLst/>
          </a:prstGeom>
        </p:spPr>
      </p:pic>
      <p:pic>
        <p:nvPicPr>
          <p:cNvPr id="6" name="內容版面配置區 8">
            <a:extLst>
              <a:ext uri="{FF2B5EF4-FFF2-40B4-BE49-F238E27FC236}">
                <a16:creationId xmlns:a16="http://schemas.microsoft.com/office/drawing/2014/main" xmlns="" id="{3A99EABC-68CF-4FFA-BD32-EC518FB9BCED}"/>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40306" y1="86531" x2="40306" y2="86531"/>
                        <a14:foregroundMark x1="35306" y1="78265" x2="35306" y2="78265"/>
                        <a14:foregroundMark x1="35714" y1="70714" x2="35714" y2="70714"/>
                        <a14:foregroundMark x1="29694" y1="73469" x2="29694" y2="73469"/>
                        <a14:foregroundMark x1="30306" y1="63980" x2="30306" y2="63980"/>
                        <a14:foregroundMark x1="23163" y1="71224" x2="23163" y2="71224"/>
                        <a14:foregroundMark x1="15918" y1="74388" x2="15918" y2="74388"/>
                        <a14:foregroundMark x1="20612" y1="82755" x2="20612" y2="82755"/>
                        <a14:foregroundMark x1="29184" y1="85714" x2="29184" y2="85714"/>
                        <a14:foregroundMark x1="37755" y1="52959" x2="37755" y2="52959"/>
                        <a14:foregroundMark x1="40306" y1="57653" x2="40306" y2="57653"/>
                        <a14:foregroundMark x1="43878" y1="58980" x2="43878" y2="58980"/>
                      </a14:backgroundRemoval>
                    </a14:imgEffect>
                  </a14:imgLayer>
                </a14:imgProps>
              </a:ext>
              <a:ext uri="{28A0092B-C50C-407E-A947-70E740481C1C}">
                <a14:useLocalDpi xmlns:a14="http://schemas.microsoft.com/office/drawing/2010/main" val="0"/>
              </a:ext>
            </a:extLst>
          </a:blip>
          <a:stretch>
            <a:fillRect/>
          </a:stretch>
        </p:blipFill>
        <p:spPr bwMode="blackWhite">
          <a:xfrm>
            <a:off x="4630557" y="2420888"/>
            <a:ext cx="1106700" cy="1106700"/>
          </a:xfrm>
          <a:prstGeom prst="rect">
            <a:avLst/>
          </a:prstGeom>
          <a:noFill/>
          <a:ln w="9525">
            <a:noFill/>
            <a:miter lim="800000"/>
            <a:headEnd/>
            <a:tailEnd/>
          </a:ln>
        </p:spPr>
      </p:pic>
    </p:spTree>
    <p:extLst>
      <p:ext uri="{BB962C8B-B14F-4D97-AF65-F5344CB8AC3E}">
        <p14:creationId xmlns:p14="http://schemas.microsoft.com/office/powerpoint/2010/main" val="28790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185367"/>
            <a:ext cx="8568952" cy="719137"/>
          </a:xfrm>
        </p:spPr>
        <p:txBody>
          <a:bodyPr/>
          <a:lstStyle/>
          <a:p>
            <a:r>
              <a:rPr lang="zh-TW" altLang="en-US" sz="3200" dirty="0"/>
              <a:t>範例 </a:t>
            </a:r>
            <a:r>
              <a:rPr lang="en-US" altLang="zh-TW" sz="3200" dirty="0"/>
              <a:t>03: </a:t>
            </a:r>
            <a:r>
              <a:rPr lang="en-US" altLang="zh-TW" sz="3200" dirty="0" err="1"/>
              <a:t>BeautifulSoup</a:t>
            </a:r>
            <a:r>
              <a:rPr lang="en-US" altLang="zh-TW" sz="3200" dirty="0"/>
              <a:t> + regular expression</a:t>
            </a:r>
            <a:endParaRPr lang="zh-TW" altLang="en-US" sz="3200" dirty="0"/>
          </a:p>
        </p:txBody>
      </p:sp>
      <p:sp>
        <p:nvSpPr>
          <p:cNvPr id="3" name="內容版面配置區 2"/>
          <p:cNvSpPr>
            <a:spLocks noGrp="1"/>
          </p:cNvSpPr>
          <p:nvPr>
            <p:ph idx="1"/>
          </p:nvPr>
        </p:nvSpPr>
        <p:spPr>
          <a:xfrm>
            <a:off x="395536" y="1196975"/>
            <a:ext cx="8712968" cy="5256213"/>
          </a:xfrm>
        </p:spPr>
        <p:txBody>
          <a:bodyPr/>
          <a:lstStyle/>
          <a:p>
            <a:endParaRPr lang="en-US" altLang="zh-TW" dirty="0"/>
          </a:p>
          <a:p>
            <a:endParaRPr lang="en-US" altLang="zh-TW" dirty="0"/>
          </a:p>
          <a:p>
            <a:endParaRPr lang="en-US" altLang="zh-TW" dirty="0"/>
          </a:p>
          <a:p>
            <a:pPr marL="0" indent="0">
              <a:buNone/>
            </a:pPr>
            <a:endParaRPr lang="en-US" altLang="zh-TW" dirty="0"/>
          </a:p>
          <a:p>
            <a:r>
              <a:rPr lang="zh-TW" altLang="en-US" dirty="0"/>
              <a:t>運用 </a:t>
            </a:r>
            <a:r>
              <a:rPr lang="en-US" altLang="zh-TW" dirty="0" err="1"/>
              <a:t>BeautifulSoup</a:t>
            </a:r>
            <a:r>
              <a:rPr lang="zh-TW" altLang="en-US" dirty="0"/>
              <a:t> 加上 </a:t>
            </a:r>
            <a:r>
              <a:rPr lang="en-US" altLang="zh-TW" dirty="0"/>
              <a:t>regular expression</a:t>
            </a:r>
            <a:r>
              <a:rPr lang="zh-TW" altLang="en-US" dirty="0"/>
              <a:t>，可以抓到任何給定條件的資訊</a:t>
            </a:r>
            <a:endParaRPr lang="en-US" altLang="zh-TW" dirty="0"/>
          </a:p>
          <a:p>
            <a:r>
              <a:rPr lang="zh-TW" altLang="en-US" dirty="0"/>
              <a:t>在 </a:t>
            </a:r>
            <a:r>
              <a:rPr lang="en-US" altLang="zh-TW" dirty="0" err="1"/>
              <a:t>BeautifulSoup</a:t>
            </a:r>
            <a:r>
              <a:rPr lang="zh-TW" altLang="en-US" dirty="0"/>
              <a:t> 裡必須使用 </a:t>
            </a:r>
            <a:r>
              <a:rPr lang="en-US" altLang="zh-TW" dirty="0" err="1"/>
              <a:t>re.compile</a:t>
            </a:r>
            <a:r>
              <a:rPr lang="zh-TW" altLang="en-US" dirty="0"/>
              <a:t> 來寫 </a:t>
            </a:r>
            <a:r>
              <a:rPr lang="en-US" altLang="zh-TW" dirty="0"/>
              <a:t>pattern</a:t>
            </a:r>
          </a:p>
          <a:p>
            <a:r>
              <a:rPr lang="en-US" altLang="zh-TW" dirty="0" err="1"/>
              <a:t>re.compile</a:t>
            </a:r>
            <a:r>
              <a:rPr lang="en-US" altLang="zh-TW" dirty="0"/>
              <a:t> </a:t>
            </a:r>
            <a:r>
              <a:rPr lang="zh-TW" altLang="en-US" dirty="0"/>
              <a:t>可以用來尋找 </a:t>
            </a:r>
            <a:r>
              <a:rPr lang="en-US" altLang="zh-TW" dirty="0"/>
              <a:t>tags,</a:t>
            </a:r>
            <a:r>
              <a:rPr lang="zh-TW" altLang="en-US" dirty="0"/>
              <a:t> </a:t>
            </a:r>
            <a:r>
              <a:rPr lang="en-US" altLang="zh-TW" dirty="0" err="1"/>
              <a:t>attrs</a:t>
            </a:r>
            <a:r>
              <a:rPr lang="zh-TW" altLang="en-US" dirty="0"/>
              <a:t> 及 </a:t>
            </a:r>
            <a:r>
              <a:rPr lang="en-US" altLang="zh-TW" dirty="0"/>
              <a:t>contents</a:t>
            </a:r>
            <a:r>
              <a:rPr lang="zh-TW" altLang="en-US" dirty="0"/>
              <a:t> </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69</a:t>
            </a:fld>
            <a:endParaRPr lang="en-US" altLang="zh-TW" dirty="0"/>
          </a:p>
        </p:txBody>
      </p:sp>
      <p:sp>
        <p:nvSpPr>
          <p:cNvPr id="6" name="文字方塊 5"/>
          <p:cNvSpPr txBox="1"/>
          <p:nvPr/>
        </p:nvSpPr>
        <p:spPr>
          <a:xfrm>
            <a:off x="539552" y="1412776"/>
            <a:ext cx="8069844" cy="1802668"/>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en-US" altLang="zh-TW" sz="2000" dirty="0">
                <a:solidFill>
                  <a:srgbClr val="92D050"/>
                </a:solidFill>
                <a:latin typeface="Consolas" panose="020B0609020204030204" pitchFamily="49" charset="0"/>
                <a:ea typeface="+mn-ea"/>
                <a:cs typeface="Consolas" panose="020B0609020204030204" pitchFamily="49" charset="0"/>
              </a:rPr>
              <a:t>import </a:t>
            </a:r>
            <a:r>
              <a:rPr lang="zh-TW" altLang="en-US" sz="2000" dirty="0">
                <a:solidFill>
                  <a:srgbClr val="92D050"/>
                </a:solidFill>
                <a:latin typeface="Consolas" panose="020B0609020204030204" pitchFamily="49" charset="0"/>
                <a:ea typeface="+mn-ea"/>
                <a:cs typeface="Consolas" panose="020B0609020204030204" pitchFamily="49" charset="0"/>
              </a:rPr>
              <a:t>套件</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a:solidFill>
                  <a:srgbClr val="FF0000"/>
                </a:solidFill>
                <a:latin typeface="Consolas" panose="020B0609020204030204" pitchFamily="49" charset="0"/>
                <a:ea typeface="+mn-ea"/>
                <a:cs typeface="Consolas" panose="020B0609020204030204" pitchFamily="49" charset="0"/>
              </a:rPr>
              <a:t>import</a:t>
            </a:r>
            <a:r>
              <a:rPr lang="en-US" altLang="zh-TW" sz="2000" dirty="0">
                <a:solidFill>
                  <a:schemeClr val="bg1"/>
                </a:solidFill>
                <a:latin typeface="Consolas" panose="020B0609020204030204" pitchFamily="49" charset="0"/>
                <a:ea typeface="+mn-ea"/>
                <a:cs typeface="Consolas" panose="020B0609020204030204" pitchFamily="49" charset="0"/>
              </a:rPr>
              <a:t> re</a:t>
            </a:r>
          </a:p>
          <a:p>
            <a:pPr marL="90000"/>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用 </a:t>
            </a:r>
            <a:r>
              <a:rPr lang="en-US" altLang="zh-TW" sz="2000" dirty="0">
                <a:solidFill>
                  <a:srgbClr val="92D050"/>
                </a:solidFill>
                <a:latin typeface="Consolas" panose="020B0609020204030204" pitchFamily="49" charset="0"/>
                <a:ea typeface="+mn-ea"/>
                <a:cs typeface="Consolas" panose="020B0609020204030204" pitchFamily="49" charset="0"/>
              </a:rPr>
              <a:t>regular expression </a:t>
            </a:r>
            <a:r>
              <a:rPr lang="zh-TW" altLang="en-US" sz="2000" dirty="0">
                <a:solidFill>
                  <a:srgbClr val="92D050"/>
                </a:solidFill>
                <a:latin typeface="Consolas" panose="020B0609020204030204" pitchFamily="49" charset="0"/>
                <a:ea typeface="+mn-ea"/>
                <a:cs typeface="Consolas" panose="020B0609020204030204" pitchFamily="49" charset="0"/>
              </a:rPr>
              <a:t>找出所有 </a:t>
            </a:r>
            <a:r>
              <a:rPr lang="en-US" altLang="zh-TW" sz="2000" dirty="0">
                <a:solidFill>
                  <a:srgbClr val="92D050"/>
                </a:solidFill>
                <a:latin typeface="Consolas" panose="020B0609020204030204" pitchFamily="49" charset="0"/>
                <a:ea typeface="+mn-ea"/>
                <a:cs typeface="Consolas" panose="020B0609020204030204" pitchFamily="49" charset="0"/>
              </a:rPr>
              <a:t>td</a:t>
            </a:r>
            <a:r>
              <a:rPr lang="zh-TW" altLang="en-US" sz="2000" dirty="0">
                <a:solidFill>
                  <a:srgbClr val="92D050"/>
                </a:solidFill>
                <a:latin typeface="Consolas" panose="020B0609020204030204" pitchFamily="49" charset="0"/>
                <a:ea typeface="+mn-ea"/>
                <a:cs typeface="Consolas" panose="020B0609020204030204" pitchFamily="49" charset="0"/>
              </a:rPr>
              <a:t> 或 </a:t>
            </a:r>
            <a:r>
              <a:rPr lang="en-US" altLang="zh-TW" sz="2000" dirty="0" err="1">
                <a:solidFill>
                  <a:srgbClr val="92D050"/>
                </a:solidFill>
                <a:latin typeface="Consolas" panose="020B0609020204030204" pitchFamily="49" charset="0"/>
                <a:ea typeface="+mn-ea"/>
                <a:cs typeface="Consolas" panose="020B0609020204030204" pitchFamily="49" charset="0"/>
              </a:rPr>
              <a:t>tr</a:t>
            </a:r>
            <a:r>
              <a:rPr lang="zh-TW" altLang="en-US" sz="2000" dirty="0">
                <a:solidFill>
                  <a:srgbClr val="92D050"/>
                </a:solidFill>
                <a:latin typeface="Consolas" panose="020B0609020204030204" pitchFamily="49" charset="0"/>
                <a:ea typeface="+mn-ea"/>
                <a:cs typeface="Consolas" panose="020B0609020204030204" pitchFamily="49" charset="0"/>
              </a:rPr>
              <a:t> 標籤</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err="1">
                <a:solidFill>
                  <a:srgbClr val="FFFFFF"/>
                </a:solidFill>
                <a:latin typeface="Consolas" panose="020B0609020204030204" pitchFamily="49" charset="0"/>
                <a:ea typeface="+mn-ea"/>
                <a:cs typeface="Consolas" panose="020B0609020204030204" pitchFamily="49" charset="0"/>
              </a:rPr>
              <a:t>soup.find_all</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err="1">
                <a:solidFill>
                  <a:srgbClr val="FFFFFF"/>
                </a:solidFill>
                <a:latin typeface="Consolas" panose="020B0609020204030204" pitchFamily="49" charset="0"/>
                <a:ea typeface="+mn-ea"/>
                <a:cs typeface="Consolas" panose="020B0609020204030204" pitchFamily="49" charset="0"/>
              </a:rPr>
              <a:t>re.compile</a:t>
            </a:r>
            <a:r>
              <a:rPr lang="en-US" altLang="zh-TW" sz="2000" dirty="0">
                <a:solidFill>
                  <a:srgbClr val="FFFFFF"/>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a:t>
            </a:r>
            <a:r>
              <a:rPr lang="en-US" altLang="zh-TW" sz="2000" dirty="0" err="1">
                <a:solidFill>
                  <a:srgbClr val="FFC000"/>
                </a:solidFill>
                <a:latin typeface="Consolas" panose="020B0609020204030204" pitchFamily="49" charset="0"/>
                <a:ea typeface="+mn-ea"/>
                <a:cs typeface="Consolas" panose="020B0609020204030204" pitchFamily="49" charset="0"/>
              </a:rPr>
              <a:t>d|r</a:t>
            </a:r>
            <a:r>
              <a:rPr lang="en-US" altLang="zh-TW" sz="2000" dirty="0">
                <a:solidFill>
                  <a:srgbClr val="FFC000"/>
                </a:solidFill>
                <a:latin typeface="Consolas" panose="020B0609020204030204" pitchFamily="49" charset="0"/>
                <a:ea typeface="+mn-ea"/>
                <a:cs typeface="Consolas" panose="020B0609020204030204" pitchFamily="49" charset="0"/>
              </a:rPr>
              <a:t>)</a:t>
            </a:r>
            <a:r>
              <a:rPr lang="en-US" altLang="zh-TW" sz="2000" dirty="0">
                <a:solidFill>
                  <a:srgbClr val="FFFFFF"/>
                </a:solidFill>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85789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Outline</a:t>
            </a:r>
            <a:endParaRPr lang="zh-TW" altLang="en-US" dirty="0"/>
          </a:p>
        </p:txBody>
      </p:sp>
      <p:sp>
        <p:nvSpPr>
          <p:cNvPr id="4" name="內容版面配置區 3"/>
          <p:cNvSpPr>
            <a:spLocks noGrp="1"/>
          </p:cNvSpPr>
          <p:nvPr>
            <p:ph idx="1"/>
          </p:nvPr>
        </p:nvSpPr>
        <p:spPr>
          <a:xfrm>
            <a:off x="395536" y="1094490"/>
            <a:ext cx="8424614" cy="5256213"/>
          </a:xfrm>
          <a:effectLst/>
        </p:spPr>
        <p:txBody>
          <a:bodyPr/>
          <a:lstStyle/>
          <a:p>
            <a:pPr marL="514350" indent="-514350">
              <a:buClr>
                <a:srgbClr val="FF0066"/>
              </a:buClr>
              <a:buFont typeface="+mj-lt"/>
              <a:buAutoNum type="alphaUcPeriod"/>
            </a:pPr>
            <a:r>
              <a:rPr lang="zh-TW" altLang="en-US" dirty="0"/>
              <a:t>爬蟲基本介紹</a:t>
            </a:r>
            <a:endParaRPr lang="en-US" altLang="zh-TW" dirty="0"/>
          </a:p>
          <a:p>
            <a:pPr marL="914400" lvl="1" indent="-514350"/>
            <a:r>
              <a:rPr lang="zh-TW" altLang="en-US" dirty="0"/>
              <a:t>爬蟲介紹與 </a:t>
            </a:r>
            <a:r>
              <a:rPr lang="en-US" altLang="zh-TW" dirty="0"/>
              <a:t>HTML</a:t>
            </a:r>
            <a:r>
              <a:rPr lang="zh-TW" altLang="en-US" dirty="0"/>
              <a:t> 初次見面</a:t>
            </a:r>
            <a:endParaRPr lang="en-US" altLang="zh-TW" dirty="0"/>
          </a:p>
          <a:p>
            <a:pPr marL="914400" lvl="1" indent="-514350">
              <a:buClr>
                <a:schemeClr val="bg1">
                  <a:lumMod val="75000"/>
                </a:schemeClr>
              </a:buClr>
            </a:pPr>
            <a:r>
              <a:rPr lang="zh-TW" altLang="en-US" dirty="0">
                <a:solidFill>
                  <a:schemeClr val="bg1">
                    <a:lumMod val="75000"/>
                  </a:schemeClr>
                </a:solidFill>
              </a:rPr>
              <a:t>第一支爬蟲程式</a:t>
            </a:r>
            <a:endParaRPr lang="en-US" altLang="zh-TW" dirty="0">
              <a:solidFill>
                <a:schemeClr val="bg1">
                  <a:lumMod val="75000"/>
                </a:schemeClr>
              </a:solidFill>
            </a:endParaRPr>
          </a:p>
          <a:p>
            <a:pPr marL="914400" lvl="1" indent="-514350">
              <a:buClr>
                <a:schemeClr val="bg1">
                  <a:lumMod val="75000"/>
                </a:schemeClr>
              </a:buClr>
            </a:pPr>
            <a:r>
              <a:rPr lang="en-US" altLang="zh-TW" dirty="0" err="1">
                <a:solidFill>
                  <a:schemeClr val="bg1">
                    <a:lumMod val="75000"/>
                  </a:schemeClr>
                </a:solidFill>
              </a:rPr>
              <a:t>BeautifulSoup</a:t>
            </a:r>
            <a:r>
              <a:rPr lang="zh-TW" altLang="en-US" dirty="0">
                <a:solidFill>
                  <a:schemeClr val="bg1">
                    <a:lumMod val="75000"/>
                  </a:schemeClr>
                </a:solidFill>
              </a:rPr>
              <a:t> 的常用函數</a:t>
            </a:r>
            <a:endParaRPr lang="en-US" altLang="zh-TW" dirty="0">
              <a:solidFill>
                <a:schemeClr val="bg1">
                  <a:lumMod val="75000"/>
                </a:schemeClr>
              </a:solidFill>
            </a:endParaRPr>
          </a:p>
          <a:p>
            <a:pPr marL="914400" lvl="1" indent="-514350">
              <a:buClr>
                <a:schemeClr val="bg1">
                  <a:lumMod val="75000"/>
                </a:schemeClr>
              </a:buClr>
            </a:pPr>
            <a:r>
              <a:rPr lang="zh-TW" altLang="en-US" dirty="0">
                <a:solidFill>
                  <a:schemeClr val="bg1">
                    <a:lumMod val="75000"/>
                  </a:schemeClr>
                </a:solidFill>
              </a:rPr>
              <a:t>正則表達式 </a:t>
            </a:r>
            <a:r>
              <a:rPr lang="en-US" altLang="zh-TW" dirty="0">
                <a:solidFill>
                  <a:schemeClr val="bg1">
                    <a:lumMod val="75000"/>
                  </a:schemeClr>
                </a:solidFill>
              </a:rPr>
              <a:t>(regular expression)</a:t>
            </a:r>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7</a:t>
            </a:fld>
            <a:endParaRPr lang="en-US" altLang="zh-TW" dirty="0"/>
          </a:p>
        </p:txBody>
      </p:sp>
    </p:spTree>
    <p:extLst>
      <p:ext uri="{BB962C8B-B14F-4D97-AF65-F5344CB8AC3E}">
        <p14:creationId xmlns:p14="http://schemas.microsoft.com/office/powerpoint/2010/main" val="21229464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t>範例 </a:t>
            </a:r>
            <a:r>
              <a:rPr lang="en-US" altLang="zh-TW" sz="3200" dirty="0"/>
              <a:t>03: </a:t>
            </a:r>
            <a:r>
              <a:rPr lang="en-US" altLang="zh-TW" sz="3200" dirty="0" err="1"/>
              <a:t>BeautifulSoup</a:t>
            </a:r>
            <a:r>
              <a:rPr lang="en-US" altLang="zh-TW" sz="3200" dirty="0"/>
              <a:t> + regular expression</a:t>
            </a:r>
            <a:endParaRPr lang="zh-TW" altLang="en-US" sz="3200"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70</a:t>
            </a:fld>
            <a:endParaRPr lang="en-US" altLang="zh-TW" dirty="0"/>
          </a:p>
        </p:txBody>
      </p:sp>
      <p:sp>
        <p:nvSpPr>
          <p:cNvPr id="6" name="文字方塊 5"/>
          <p:cNvSpPr txBox="1"/>
          <p:nvPr/>
        </p:nvSpPr>
        <p:spPr>
          <a:xfrm>
            <a:off x="539552" y="1412776"/>
            <a:ext cx="7992888" cy="4608512"/>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找出所有屬性為 </a:t>
            </a:r>
            <a:r>
              <a:rPr lang="en-US" altLang="zh-TW" sz="2000" dirty="0">
                <a:solidFill>
                  <a:srgbClr val="92D050"/>
                </a:solidFill>
                <a:latin typeface="Consolas" panose="020B0609020204030204" pitchFamily="49" charset="0"/>
                <a:ea typeface="+mj-ea"/>
                <a:cs typeface="Consolas" panose="020B0609020204030204" pitchFamily="49" charset="0"/>
              </a:rPr>
              <a:t>class </a:t>
            </a:r>
            <a:r>
              <a:rPr lang="zh-TW" altLang="en-US" sz="2000" dirty="0">
                <a:solidFill>
                  <a:srgbClr val="92D050"/>
                </a:solidFill>
                <a:latin typeface="Consolas" panose="020B0609020204030204" pitchFamily="49" charset="0"/>
                <a:ea typeface="+mj-ea"/>
                <a:cs typeface="Consolas" panose="020B0609020204030204" pitchFamily="49" charset="0"/>
              </a:rPr>
              <a:t>且值包含至少一個 </a:t>
            </a:r>
            <a:r>
              <a:rPr lang="en-US" altLang="zh-TW" sz="2000" dirty="0">
                <a:solidFill>
                  <a:srgbClr val="92D050"/>
                </a:solidFill>
                <a:latin typeface="Consolas" panose="020B0609020204030204" pitchFamily="49" charset="0"/>
                <a:ea typeface="+mj-ea"/>
                <a:cs typeface="Consolas" panose="020B0609020204030204" pitchFamily="49" charset="0"/>
              </a:rPr>
              <a:t>z </a:t>
            </a:r>
            <a:r>
              <a:rPr lang="zh-TW" altLang="en-US" sz="2000" dirty="0">
                <a:solidFill>
                  <a:srgbClr val="92D050"/>
                </a:solidFill>
                <a:latin typeface="Consolas" panose="020B0609020204030204" pitchFamily="49" charset="0"/>
                <a:ea typeface="+mj-ea"/>
                <a:cs typeface="Consolas" panose="020B0609020204030204" pitchFamily="49" charset="0"/>
              </a:rPr>
              <a:t>以上的標籤</a:t>
            </a:r>
            <a:r>
              <a:rPr lang="en-US" altLang="zh-TW" sz="2000" dirty="0" err="1">
                <a:solidFill>
                  <a:schemeClr val="bg1"/>
                </a:solidFill>
                <a:latin typeface="Consolas" panose="020B0609020204030204" pitchFamily="49" charset="0"/>
                <a:ea typeface="+mj-ea"/>
                <a:cs typeface="Consolas" panose="020B0609020204030204" pitchFamily="49" charset="0"/>
              </a:rPr>
              <a:t>soup.find_all</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a:solidFill>
                  <a:srgbClr val="FFFFFF"/>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class</a:t>
            </a:r>
            <a:r>
              <a:rPr lang="en-US" altLang="zh-TW" sz="2000" dirty="0">
                <a:solidFill>
                  <a:srgbClr val="FFFFFF"/>
                </a:solidFill>
                <a:latin typeface="Consolas" panose="020B0609020204030204" pitchFamily="49" charset="0"/>
                <a:ea typeface="+mj-ea"/>
                <a:cs typeface="Consolas" panose="020B0609020204030204" pitchFamily="49" charset="0"/>
              </a:rPr>
              <a:t>":</a:t>
            </a:r>
            <a:r>
              <a:rPr lang="en-US" altLang="zh-TW" sz="2000" dirty="0" err="1">
                <a:solidFill>
                  <a:srgbClr val="FFFFFF"/>
                </a:solidFill>
                <a:latin typeface="Consolas" panose="020B0609020204030204" pitchFamily="49" charset="0"/>
                <a:ea typeface="+mj-ea"/>
                <a:cs typeface="Consolas" panose="020B0609020204030204" pitchFamily="49" charset="0"/>
              </a:rPr>
              <a:t>re.compile</a:t>
            </a:r>
            <a:r>
              <a:rPr lang="en-US" altLang="zh-TW" sz="2000" dirty="0">
                <a:solidFill>
                  <a:srgbClr val="FFFFFF"/>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z+</a:t>
            </a:r>
            <a:r>
              <a:rPr lang="en-US" altLang="zh-TW" sz="2000" dirty="0">
                <a:solidFill>
                  <a:srgbClr val="FFFFFF"/>
                </a:solidFill>
                <a:latin typeface="Consolas" panose="020B0609020204030204" pitchFamily="49" charset="0"/>
                <a:ea typeface="+mj-ea"/>
                <a:cs typeface="Consolas" panose="020B0609020204030204" pitchFamily="49" charset="0"/>
              </a:rPr>
              <a:t>")})</a:t>
            </a: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FFFFFF"/>
              </a:solidFill>
              <a:latin typeface="Consolas" panose="020B0609020204030204" pitchFamily="49" charset="0"/>
              <a:ea typeface="+mj-ea"/>
              <a:cs typeface="Consolas" panose="020B0609020204030204" pitchFamily="49" charset="0"/>
            </a:endParaRPr>
          </a:p>
          <a:p>
            <a:pPr marL="90000"/>
            <a:endParaRPr lang="en-US" altLang="zh-TW" sz="2000" dirty="0">
              <a:solidFill>
                <a:srgbClr val="92D050"/>
              </a:solidFill>
              <a:latin typeface="Consolas" panose="020B0609020204030204" pitchFamily="49" charset="0"/>
              <a:ea typeface="+mj-ea"/>
              <a:cs typeface="Consolas" panose="020B0609020204030204" pitchFamily="49" charset="0"/>
            </a:endParaRPr>
          </a:p>
          <a:p>
            <a:pPr marL="90000"/>
            <a:endParaRPr lang="en-US" altLang="zh-TW" sz="2000" dirty="0">
              <a:solidFill>
                <a:srgbClr val="92D050"/>
              </a:solidFill>
              <a:latin typeface="Consolas" panose="020B0609020204030204" pitchFamily="49" charset="0"/>
              <a:ea typeface="+mj-ea"/>
              <a:cs typeface="Consolas" panose="020B0609020204030204" pitchFamily="49" charset="0"/>
            </a:endParaRPr>
          </a:p>
          <a:p>
            <a:pPr marL="90000"/>
            <a:endParaRPr lang="en-US" altLang="zh-TW" sz="2000" i="1" dirty="0">
              <a:solidFill>
                <a:srgbClr val="92D050"/>
              </a:solidFill>
              <a:latin typeface="Consolas" panose="020B0609020204030204" pitchFamily="49" charset="0"/>
              <a:ea typeface="+mj-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用 </a:t>
            </a:r>
            <a:r>
              <a:rPr lang="en-US" altLang="zh-TW" sz="2000" dirty="0">
                <a:solidFill>
                  <a:srgbClr val="92D050"/>
                </a:solidFill>
                <a:latin typeface="Consolas" panose="020B0609020204030204" pitchFamily="49" charset="0"/>
                <a:ea typeface="+mj-ea"/>
                <a:cs typeface="Consolas" panose="020B0609020204030204" pitchFamily="49" charset="0"/>
              </a:rPr>
              <a:t>regular expression </a:t>
            </a:r>
            <a:r>
              <a:rPr lang="zh-TW" altLang="en-US" sz="2000" dirty="0">
                <a:solidFill>
                  <a:srgbClr val="92D050"/>
                </a:solidFill>
                <a:latin typeface="Consolas" panose="020B0609020204030204" pitchFamily="49" charset="0"/>
                <a:ea typeface="+mj-ea"/>
                <a:cs typeface="Consolas" panose="020B0609020204030204" pitchFamily="49" charset="0"/>
              </a:rPr>
              <a:t>找出所有包含 </a:t>
            </a:r>
            <a:r>
              <a:rPr lang="en-US" altLang="zh-TW" sz="2000" dirty="0">
                <a:solidFill>
                  <a:srgbClr val="92D050"/>
                </a:solidFill>
                <a:latin typeface="Consolas" panose="020B0609020204030204" pitchFamily="49" charset="0"/>
                <a:ea typeface="+mj-ea"/>
                <a:cs typeface="Consolas" panose="020B0609020204030204" pitchFamily="49" charset="0"/>
              </a:rPr>
              <a:t>python </a:t>
            </a:r>
            <a:r>
              <a:rPr lang="zh-TW" altLang="en-US" sz="2000" dirty="0">
                <a:solidFill>
                  <a:srgbClr val="92D050"/>
                </a:solidFill>
                <a:latin typeface="Consolas" panose="020B0609020204030204" pitchFamily="49" charset="0"/>
                <a:ea typeface="+mj-ea"/>
                <a:cs typeface="Consolas" panose="020B0609020204030204" pitchFamily="49" charset="0"/>
              </a:rPr>
              <a:t>的</a:t>
            </a:r>
            <a:r>
              <a:rPr lang="en-US" altLang="zh-TW" sz="2000" dirty="0">
                <a:solidFill>
                  <a:srgbClr val="92D050"/>
                </a:solidFill>
                <a:latin typeface="Consolas" panose="020B0609020204030204" pitchFamily="49" charset="0"/>
                <a:ea typeface="+mj-ea"/>
                <a:cs typeface="Consolas" panose="020B0609020204030204" pitchFamily="49" charset="0"/>
              </a:rPr>
              <a:t> contents</a:t>
            </a:r>
            <a:r>
              <a:rPr lang="zh-TW" altLang="en-US" sz="2000" dirty="0">
                <a:solidFill>
                  <a:srgbClr val="92D050"/>
                </a:solidFill>
                <a:latin typeface="Consolas" panose="020B0609020204030204" pitchFamily="49" charset="0"/>
                <a:ea typeface="+mj-ea"/>
                <a:cs typeface="Consolas" panose="020B0609020204030204" pitchFamily="49" charset="0"/>
              </a:rPr>
              <a:t> </a:t>
            </a:r>
            <a:r>
              <a:rPr lang="en-US" altLang="zh-TW" sz="2000" dirty="0" err="1">
                <a:solidFill>
                  <a:srgbClr val="FFFFFF"/>
                </a:solidFill>
                <a:latin typeface="Consolas" panose="020B0609020204030204" pitchFamily="49" charset="0"/>
                <a:ea typeface="+mj-ea"/>
                <a:cs typeface="Consolas" panose="020B0609020204030204" pitchFamily="49" charset="0"/>
              </a:rPr>
              <a:t>soup.find_all</a:t>
            </a:r>
            <a:r>
              <a:rPr lang="en-US" altLang="zh-TW" sz="2000" dirty="0">
                <a:solidFill>
                  <a:srgbClr val="FFFFFF"/>
                </a:solidFill>
                <a:latin typeface="Consolas" panose="020B0609020204030204" pitchFamily="49" charset="0"/>
                <a:ea typeface="+mj-ea"/>
                <a:cs typeface="Consolas" panose="020B0609020204030204" pitchFamily="49" charset="0"/>
              </a:rPr>
              <a:t>("",text=</a:t>
            </a:r>
            <a:r>
              <a:rPr lang="en-US" altLang="zh-TW" sz="2000" dirty="0" err="1">
                <a:solidFill>
                  <a:srgbClr val="FFFFFF"/>
                </a:solidFill>
                <a:latin typeface="Consolas" panose="020B0609020204030204" pitchFamily="49" charset="0"/>
                <a:ea typeface="+mj-ea"/>
                <a:cs typeface="Consolas" panose="020B0609020204030204" pitchFamily="49" charset="0"/>
              </a:rPr>
              <a:t>re.compile</a:t>
            </a:r>
            <a:r>
              <a:rPr lang="en-US" altLang="zh-TW" sz="2000" dirty="0">
                <a:solidFill>
                  <a:srgbClr val="FFFFFF"/>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python</a:t>
            </a:r>
            <a:r>
              <a:rPr lang="en-US" altLang="zh-TW" sz="2000" dirty="0">
                <a:solidFill>
                  <a:srgbClr val="FFFFFF"/>
                </a:solidFill>
                <a:latin typeface="Consolas" panose="020B0609020204030204" pitchFamily="49" charset="0"/>
                <a:ea typeface="+mj-ea"/>
                <a:cs typeface="Consolas" panose="020B0609020204030204" pitchFamily="49" charset="0"/>
              </a:rPr>
              <a:t>"))</a:t>
            </a:r>
          </a:p>
        </p:txBody>
      </p:sp>
      <p:pic>
        <p:nvPicPr>
          <p:cNvPr id="9" name="內容版面配置區 8"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7" y="2250516"/>
            <a:ext cx="7560839" cy="17545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圖片 10"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085184"/>
            <a:ext cx="7560839" cy="6480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5033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514350" indent="-514350">
              <a:buFont typeface="+mj-lt"/>
              <a:buAutoNum type="arabicPeriod"/>
            </a:pPr>
            <a:r>
              <a:rPr lang="zh-TW" altLang="en-US" dirty="0"/>
              <a:t>請找出</a:t>
            </a:r>
            <a:r>
              <a:rPr lang="zh-TW" altLang="en-US" dirty="0">
                <a:hlinkClick r:id="rId2"/>
              </a:rPr>
              <a:t>範例網頁</a:t>
            </a:r>
            <a:r>
              <a:rPr lang="zh-TW" altLang="en-US" dirty="0"/>
              <a:t>中，所有標籤其屬性 </a:t>
            </a:r>
            <a:r>
              <a:rPr lang="en-US" altLang="zh-TW" dirty="0" err="1"/>
              <a:t>href</a:t>
            </a:r>
            <a:r>
              <a:rPr lang="en-US" altLang="zh-TW" dirty="0"/>
              <a:t> </a:t>
            </a:r>
            <a:r>
              <a:rPr lang="zh-TW" altLang="en-US" dirty="0"/>
              <a:t>的值是以資料科學協會網址開頭 </a:t>
            </a:r>
            <a:r>
              <a:rPr lang="en-US" altLang="zh-TW" dirty="0"/>
              <a:t>("http://foundation.datasci.tw/...")</a:t>
            </a:r>
          </a:p>
          <a:p>
            <a:pPr marL="914400" lvl="1" indent="-514350"/>
            <a:r>
              <a:rPr lang="zh-TW" altLang="en-US" dirty="0"/>
              <a:t>要怎麼找到所有屬性是 </a:t>
            </a:r>
            <a:r>
              <a:rPr lang="en-US" altLang="zh-TW" dirty="0" err="1"/>
              <a:t>href</a:t>
            </a:r>
            <a:r>
              <a:rPr lang="zh-TW" altLang="en-US" dirty="0"/>
              <a:t> 的標籤</a:t>
            </a:r>
            <a:r>
              <a:rPr lang="en-US" altLang="zh-TW" dirty="0"/>
              <a:t>?</a:t>
            </a:r>
          </a:p>
          <a:p>
            <a:pPr marL="914400" lvl="1" indent="-514350"/>
            <a:r>
              <a:rPr lang="zh-TW" altLang="en-US" dirty="0"/>
              <a:t>要如何把 </a:t>
            </a:r>
            <a:r>
              <a:rPr lang="en-US" altLang="zh-TW" dirty="0"/>
              <a:t>regular expression</a:t>
            </a:r>
            <a:r>
              <a:rPr lang="zh-TW" altLang="en-US" dirty="0"/>
              <a:t> 加進  </a:t>
            </a:r>
            <a:r>
              <a:rPr lang="en-US" altLang="zh-TW" dirty="0" err="1"/>
              <a:t>BeautifulSoup</a:t>
            </a:r>
            <a:r>
              <a:rPr lang="en-US" altLang="zh-TW" dirty="0"/>
              <a:t> ?</a:t>
            </a:r>
          </a:p>
          <a:p>
            <a:pPr marL="514350" indent="-514350">
              <a:buFont typeface="+mj-lt"/>
              <a:buAutoNum type="arabicPeriod"/>
            </a:pPr>
            <a:r>
              <a:rPr lang="zh-TW" altLang="en-US" dirty="0"/>
              <a:t>請觀察</a:t>
            </a:r>
            <a:r>
              <a:rPr lang="en-US" altLang="zh-TW" u="sng" dirty="0">
                <a:hlinkClick r:id="rId3"/>
              </a:rPr>
              <a:t>518 </a:t>
            </a:r>
            <a:r>
              <a:rPr lang="zh-TW" altLang="en-US" u="sng" dirty="0">
                <a:hlinkClick r:id="rId3"/>
              </a:rPr>
              <a:t>黃頁網</a:t>
            </a:r>
            <a:r>
              <a:rPr lang="zh-TW" altLang="en-US" dirty="0"/>
              <a:t>，並找出所有位在新北市的店家地址</a:t>
            </a:r>
            <a:endParaRPr lang="en-US" altLang="zh-TW" dirty="0"/>
          </a:p>
          <a:p>
            <a:pPr marL="914400" lvl="1" indent="-514350"/>
            <a:r>
              <a:rPr lang="zh-TW" altLang="en-US" dirty="0"/>
              <a:t>地址的資訊都藏在哪些 </a:t>
            </a:r>
            <a:r>
              <a:rPr lang="en-US" altLang="zh-TW" dirty="0"/>
              <a:t>Tags</a:t>
            </a:r>
            <a:r>
              <a:rPr lang="zh-TW" altLang="en-US" dirty="0"/>
              <a:t> 底下</a:t>
            </a:r>
            <a:r>
              <a:rPr lang="en-US" altLang="zh-TW" dirty="0"/>
              <a:t>?</a:t>
            </a:r>
          </a:p>
          <a:p>
            <a:pPr marL="914400" lvl="1" indent="-514350"/>
            <a:r>
              <a:rPr lang="zh-TW" altLang="en-US" dirty="0"/>
              <a:t>怎麼把 </a:t>
            </a:r>
            <a:r>
              <a:rPr lang="en-US" altLang="zh-TW" dirty="0"/>
              <a:t>regular expression</a:t>
            </a:r>
            <a:r>
              <a:rPr lang="zh-TW" altLang="en-US" dirty="0"/>
              <a:t> 用在 </a:t>
            </a:r>
            <a:r>
              <a:rPr lang="en-US" altLang="zh-TW" dirty="0"/>
              <a:t>contents</a:t>
            </a:r>
            <a:r>
              <a:rPr lang="zh-TW" altLang="en-US" dirty="0"/>
              <a:t> 上面</a:t>
            </a:r>
            <a:r>
              <a:rPr lang="en-US" altLang="zh-TW" dirty="0"/>
              <a:t>?</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71</a:t>
            </a:fld>
            <a:endParaRPr lang="en-US" altLang="zh-TW" dirty="0"/>
          </a:p>
        </p:txBody>
      </p:sp>
      <p:pic>
        <p:nvPicPr>
          <p:cNvPr id="5" name="圖片 4" descr="畫面剪輯"/>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7825805" y="147255"/>
            <a:ext cx="1112389" cy="9393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8" name="標題 1"/>
          <p:cNvSpPr>
            <a:spLocks noGrp="1"/>
          </p:cNvSpPr>
          <p:nvPr>
            <p:ph type="title"/>
          </p:nvPr>
        </p:nvSpPr>
        <p:spPr/>
        <p:txBody>
          <a:bodyPr/>
          <a:lstStyle/>
          <a:p>
            <a:r>
              <a:rPr lang="zh-TW" altLang="en-US" sz="3200" dirty="0"/>
              <a:t>練習 </a:t>
            </a:r>
            <a:r>
              <a:rPr lang="en-US" altLang="zh-TW" sz="3200" dirty="0"/>
              <a:t>03: </a:t>
            </a:r>
            <a:r>
              <a:rPr lang="en-US" altLang="zh-TW" sz="3200" dirty="0" err="1"/>
              <a:t>BeautifulSoup</a:t>
            </a:r>
            <a:r>
              <a:rPr lang="en-US" altLang="zh-TW" sz="3200" dirty="0"/>
              <a:t> + regular expression</a:t>
            </a:r>
            <a:br>
              <a:rPr lang="en-US" altLang="zh-TW" sz="3200" dirty="0"/>
            </a:br>
            <a:r>
              <a:rPr lang="en-US" altLang="zh-TW" sz="3200" dirty="0"/>
              <a:t>(10 mins)</a:t>
            </a:r>
            <a:endParaRPr lang="zh-TW" altLang="en-US" sz="3200" dirty="0"/>
          </a:p>
        </p:txBody>
      </p:sp>
    </p:spTree>
    <p:extLst>
      <p:ext uri="{BB962C8B-B14F-4D97-AF65-F5344CB8AC3E}">
        <p14:creationId xmlns:p14="http://schemas.microsoft.com/office/powerpoint/2010/main" val="33453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03-1: </a:t>
            </a:r>
            <a:r>
              <a:rPr lang="zh-TW" altLang="en-US" dirty="0"/>
              <a:t>答案</a:t>
            </a:r>
            <a:r>
              <a:rPr lang="en-US" altLang="zh-TW" dirty="0"/>
              <a:t> </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72</a:t>
            </a:fld>
            <a:endParaRPr lang="en-US" altLang="zh-TW" dirty="0"/>
          </a:p>
        </p:txBody>
      </p:sp>
      <p:sp>
        <p:nvSpPr>
          <p:cNvPr id="6" name="文字方塊 5"/>
          <p:cNvSpPr txBox="1"/>
          <p:nvPr/>
        </p:nvSpPr>
        <p:spPr>
          <a:xfrm>
            <a:off x="395536" y="1556792"/>
            <a:ext cx="8640960" cy="3744416"/>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萬年起手式，先 </a:t>
            </a:r>
            <a:r>
              <a:rPr lang="en-US" altLang="zh-TW" sz="2000" dirty="0">
                <a:solidFill>
                  <a:srgbClr val="92D050"/>
                </a:solidFill>
                <a:latin typeface="Consolas" panose="020B0609020204030204" pitchFamily="49" charset="0"/>
                <a:ea typeface="+mj-ea"/>
                <a:cs typeface="Consolas" panose="020B0609020204030204" pitchFamily="49" charset="0"/>
              </a:rPr>
              <a:t>requests</a:t>
            </a:r>
            <a:r>
              <a:rPr lang="zh-TW" altLang="en-US" sz="2000" dirty="0">
                <a:solidFill>
                  <a:srgbClr val="92D050"/>
                </a:solidFill>
                <a:latin typeface="Consolas" panose="020B0609020204030204" pitchFamily="49" charset="0"/>
                <a:ea typeface="+mj-ea"/>
                <a:cs typeface="Consolas" panose="020B0609020204030204" pitchFamily="49" charset="0"/>
              </a:rPr>
              <a:t> 再用 </a:t>
            </a:r>
            <a:r>
              <a:rPr lang="en-US" altLang="zh-TW" sz="2000" dirty="0" err="1">
                <a:solidFill>
                  <a:srgbClr val="92D050"/>
                </a:solidFill>
                <a:latin typeface="Consolas" panose="020B0609020204030204" pitchFamily="49" charset="0"/>
                <a:ea typeface="+mj-ea"/>
                <a:cs typeface="Consolas" panose="020B0609020204030204" pitchFamily="49" charset="0"/>
              </a:rPr>
              <a:t>BeautifulSoup</a:t>
            </a:r>
            <a:r>
              <a:rPr lang="zh-TW" altLang="en-US" sz="2000" dirty="0">
                <a:solidFill>
                  <a:srgbClr val="92D050"/>
                </a:solidFill>
                <a:latin typeface="Consolas" panose="020B0609020204030204" pitchFamily="49" charset="0"/>
                <a:ea typeface="+mj-ea"/>
                <a:cs typeface="Consolas" panose="020B0609020204030204" pitchFamily="49" charset="0"/>
              </a:rPr>
              <a:t> 解析</a:t>
            </a:r>
            <a:endParaRPr lang="en-US" altLang="zh-TW" sz="2000" dirty="0">
              <a:solidFill>
                <a:srgbClr val="92D050"/>
              </a:solidFill>
              <a:latin typeface="Consolas" panose="020B0609020204030204" pitchFamily="49" charset="0"/>
              <a:ea typeface="+mj-ea"/>
              <a:cs typeface="Consolas" panose="020B0609020204030204" pitchFamily="49" charset="0"/>
            </a:endParaRPr>
          </a:p>
          <a:p>
            <a:pPr marL="90000"/>
            <a:r>
              <a:rPr lang="en-US" altLang="zh-TW" sz="2000" dirty="0">
                <a:solidFill>
                  <a:schemeClr val="bg1"/>
                </a:solidFill>
                <a:latin typeface="Consolas" panose="020B0609020204030204" pitchFamily="49" charset="0"/>
                <a:ea typeface="+mj-ea"/>
                <a:cs typeface="Consolas" panose="020B0609020204030204" pitchFamily="49" charset="0"/>
              </a:rPr>
              <a:t>response</a:t>
            </a:r>
            <a:r>
              <a:rPr lang="zh-TW" altLang="en-US" sz="2000" dirty="0">
                <a:solidFill>
                  <a:schemeClr val="bg1"/>
                </a:solidFill>
                <a:latin typeface="Consolas" panose="020B0609020204030204" pitchFamily="49" charset="0"/>
                <a:ea typeface="+mj-ea"/>
                <a:cs typeface="Consolas" panose="020B0609020204030204" pitchFamily="49" charset="0"/>
              </a:rPr>
              <a:t> </a:t>
            </a:r>
            <a:r>
              <a:rPr lang="en-US" altLang="zh-TW" sz="2000" dirty="0">
                <a:solidFill>
                  <a:schemeClr val="bg1"/>
                </a:solidFill>
                <a:latin typeface="Consolas" panose="020B0609020204030204" pitchFamily="49" charset="0"/>
                <a:ea typeface="+mj-ea"/>
                <a:cs typeface="Consolas" panose="020B0609020204030204" pitchFamily="49" charset="0"/>
              </a:rPr>
              <a:t>=</a:t>
            </a:r>
            <a:r>
              <a:rPr lang="zh-TW" altLang="en-US" sz="2000" dirty="0">
                <a:solidFill>
                  <a:schemeClr val="bg1"/>
                </a:solidFill>
                <a:latin typeface="Consolas" panose="020B0609020204030204" pitchFamily="49" charset="0"/>
                <a:ea typeface="+mj-ea"/>
                <a:cs typeface="Consolas" panose="020B0609020204030204" pitchFamily="49" charset="0"/>
              </a:rPr>
              <a:t> </a:t>
            </a:r>
            <a:r>
              <a:rPr lang="en-US" altLang="zh-TW" sz="2000" dirty="0" err="1">
                <a:solidFill>
                  <a:schemeClr val="bg1"/>
                </a:solidFill>
                <a:latin typeface="Consolas" panose="020B0609020204030204" pitchFamily="49" charset="0"/>
                <a:ea typeface="+mj-ea"/>
                <a:cs typeface="Consolas" panose="020B0609020204030204" pitchFamily="49" charset="0"/>
              </a:rPr>
              <a:t>requests.get</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
            </a:r>
            <a:br>
              <a:rPr lang="en-US" altLang="zh-TW" sz="2000" dirty="0">
                <a:solidFill>
                  <a:srgbClr val="FFC000"/>
                </a:solidFill>
                <a:latin typeface="Consolas" panose="020B0609020204030204" pitchFamily="49" charset="0"/>
                <a:ea typeface="+mj-ea"/>
                <a:cs typeface="Consolas" panose="020B0609020204030204" pitchFamily="49" charset="0"/>
              </a:rPr>
            </a:br>
            <a:r>
              <a:rPr lang="en-US" altLang="zh-TW" sz="2000" dirty="0">
                <a:solidFill>
                  <a:srgbClr val="FFC000"/>
                </a:solidFill>
                <a:latin typeface="Consolas" panose="020B0609020204030204" pitchFamily="49" charset="0"/>
                <a:ea typeface="+mj-ea"/>
                <a:cs typeface="Consolas" panose="020B0609020204030204" pitchFamily="49" charset="0"/>
              </a:rPr>
              <a:t>https://jimmy15923.github.io/example_page</a:t>
            </a:r>
            <a:r>
              <a:rPr lang="en-US" altLang="zh-TW" sz="2000" dirty="0">
                <a:solidFill>
                  <a:schemeClr val="bg1"/>
                </a:solidFill>
                <a:latin typeface="Consolas" panose="020B0609020204030204" pitchFamily="49" charset="0"/>
                <a:ea typeface="+mj-ea"/>
                <a:cs typeface="Consolas" panose="020B0609020204030204" pitchFamily="49" charset="0"/>
              </a:rPr>
              <a:t>")</a:t>
            </a:r>
          </a:p>
          <a:p>
            <a:pPr marL="90000"/>
            <a:r>
              <a:rPr lang="en-US" altLang="zh-TW" sz="2000" dirty="0">
                <a:solidFill>
                  <a:schemeClr val="bg1"/>
                </a:solidFill>
                <a:latin typeface="Consolas" panose="020B0609020204030204" pitchFamily="49" charset="0"/>
                <a:ea typeface="+mj-ea"/>
                <a:cs typeface="Consolas" panose="020B0609020204030204" pitchFamily="49" charset="0"/>
              </a:rPr>
              <a:t>soup = </a:t>
            </a:r>
            <a:r>
              <a:rPr lang="en-US" altLang="zh-TW" sz="2000" dirty="0" err="1">
                <a:solidFill>
                  <a:schemeClr val="bg1"/>
                </a:solidFill>
                <a:latin typeface="Consolas" panose="020B0609020204030204" pitchFamily="49" charset="0"/>
                <a:ea typeface="+mj-ea"/>
                <a:cs typeface="Consolas" panose="020B0609020204030204" pitchFamily="49" charset="0"/>
              </a:rPr>
              <a:t>BeautifulSoup</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err="1">
                <a:solidFill>
                  <a:schemeClr val="bg1"/>
                </a:solidFill>
                <a:latin typeface="Consolas" panose="020B0609020204030204" pitchFamily="49" charset="0"/>
                <a:ea typeface="+mj-ea"/>
                <a:cs typeface="Consolas" panose="020B0609020204030204" pitchFamily="49" charset="0"/>
              </a:rPr>
              <a:t>response.text</a:t>
            </a:r>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err="1">
                <a:solidFill>
                  <a:srgbClr val="FFC000"/>
                </a:solidFill>
                <a:latin typeface="Consolas" panose="020B0609020204030204" pitchFamily="49" charset="0"/>
                <a:ea typeface="+mj-ea"/>
                <a:cs typeface="Consolas" panose="020B0609020204030204" pitchFamily="49" charset="0"/>
              </a:rPr>
              <a:t>lxml</a:t>
            </a:r>
            <a:r>
              <a:rPr lang="en-US" altLang="zh-TW" sz="2000" dirty="0">
                <a:solidFill>
                  <a:schemeClr val="bg1"/>
                </a:solidFill>
                <a:latin typeface="Consolas" panose="020B0609020204030204" pitchFamily="49" charset="0"/>
                <a:ea typeface="+mj-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j-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不指定標籤，找到屬性 </a:t>
            </a:r>
            <a:r>
              <a:rPr lang="en-US" altLang="zh-TW" sz="2000" dirty="0" err="1">
                <a:solidFill>
                  <a:srgbClr val="92D050"/>
                </a:solidFill>
                <a:latin typeface="Consolas" panose="020B0609020204030204" pitchFamily="49" charset="0"/>
                <a:ea typeface="+mj-ea"/>
                <a:cs typeface="Consolas" panose="020B0609020204030204" pitchFamily="49" charset="0"/>
              </a:rPr>
              <a:t>href</a:t>
            </a:r>
            <a:r>
              <a:rPr lang="zh-TW" altLang="en-US" sz="2000" dirty="0">
                <a:solidFill>
                  <a:srgbClr val="92D050"/>
                </a:solidFill>
                <a:latin typeface="Consolas" panose="020B0609020204030204" pitchFamily="49" charset="0"/>
                <a:ea typeface="+mj-ea"/>
                <a:cs typeface="Consolas" panose="020B0609020204030204" pitchFamily="49" charset="0"/>
              </a:rPr>
              <a:t>，值為特定網址</a:t>
            </a:r>
            <a:endParaRPr lang="en-US" altLang="zh-TW" sz="2000" dirty="0">
              <a:solidFill>
                <a:schemeClr val="bg1"/>
              </a:solidFill>
              <a:latin typeface="Consolas" panose="020B0609020204030204" pitchFamily="49" charset="0"/>
              <a:ea typeface="+mj-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j-ea"/>
                <a:cs typeface="Consolas" panose="020B0609020204030204" pitchFamily="49" charset="0"/>
              </a:rPr>
              <a:t>soup.find_all</a:t>
            </a:r>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err="1">
                <a:solidFill>
                  <a:srgbClr val="FFC000"/>
                </a:solidFill>
                <a:latin typeface="Consolas" panose="020B0609020204030204" pitchFamily="49" charset="0"/>
                <a:ea typeface="+mj-ea"/>
                <a:cs typeface="Consolas" panose="020B0609020204030204" pitchFamily="49" charset="0"/>
              </a:rPr>
              <a:t>href</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err="1">
                <a:solidFill>
                  <a:schemeClr val="bg1"/>
                </a:solidFill>
                <a:latin typeface="Consolas" panose="020B0609020204030204" pitchFamily="49" charset="0"/>
                <a:ea typeface="+mj-ea"/>
                <a:cs typeface="Consolas" panose="020B0609020204030204" pitchFamily="49" charset="0"/>
              </a:rPr>
              <a:t>re.compile</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http://foundation.datasci.tw</a:t>
            </a:r>
            <a:r>
              <a:rPr lang="en-US" altLang="zh-TW" sz="2000" dirty="0">
                <a:solidFill>
                  <a:schemeClr val="bg1"/>
                </a:solidFill>
                <a:latin typeface="Consolas" panose="020B0609020204030204" pitchFamily="49" charset="0"/>
                <a:ea typeface="+mj-ea"/>
                <a:cs typeface="Consolas" panose="020B0609020204030204" pitchFamily="49" charset="0"/>
              </a:rPr>
              <a:t>")})</a:t>
            </a:r>
            <a:endParaRPr lang="en-US" altLang="zh-TW" sz="2000" dirty="0">
              <a:solidFill>
                <a:srgbClr val="FFFFFF"/>
              </a:solidFill>
              <a:latin typeface="Consolas" panose="020B0609020204030204" pitchFamily="49" charset="0"/>
              <a:ea typeface="+mj-ea"/>
              <a:cs typeface="Consolas" panose="020B0609020204030204" pitchFamily="49" charset="0"/>
            </a:endParaRPr>
          </a:p>
        </p:txBody>
      </p:sp>
      <p:pic>
        <p:nvPicPr>
          <p:cNvPr id="9" name="圖片 8"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4437112"/>
            <a:ext cx="8424614" cy="504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3669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03-2: </a:t>
            </a:r>
            <a:r>
              <a:rPr lang="zh-TW" altLang="en-US" dirty="0"/>
              <a:t>答案</a:t>
            </a:r>
            <a:r>
              <a:rPr lang="en-US" altLang="zh-TW" dirty="0"/>
              <a:t> </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73</a:t>
            </a:fld>
            <a:endParaRPr lang="en-US" altLang="zh-TW" dirty="0"/>
          </a:p>
        </p:txBody>
      </p:sp>
      <p:sp>
        <p:nvSpPr>
          <p:cNvPr id="6" name="文字方塊 5"/>
          <p:cNvSpPr txBox="1"/>
          <p:nvPr/>
        </p:nvSpPr>
        <p:spPr>
          <a:xfrm>
            <a:off x="395536" y="1484784"/>
            <a:ext cx="8568630" cy="4104456"/>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萬年起手式，先 </a:t>
            </a:r>
            <a:r>
              <a:rPr lang="en-US" altLang="zh-TW" sz="2000" dirty="0">
                <a:solidFill>
                  <a:srgbClr val="92D050"/>
                </a:solidFill>
                <a:latin typeface="Consolas" panose="020B0609020204030204" pitchFamily="49" charset="0"/>
                <a:ea typeface="+mn-ea"/>
                <a:cs typeface="Consolas" panose="020B0609020204030204" pitchFamily="49" charset="0"/>
              </a:rPr>
              <a:t>requests</a:t>
            </a:r>
            <a:r>
              <a:rPr lang="zh-TW" altLang="en-US" sz="2000" dirty="0">
                <a:solidFill>
                  <a:srgbClr val="92D050"/>
                </a:solidFill>
                <a:latin typeface="Consolas" panose="020B0609020204030204" pitchFamily="49" charset="0"/>
                <a:ea typeface="+mn-ea"/>
                <a:cs typeface="Consolas" panose="020B0609020204030204" pitchFamily="49" charset="0"/>
              </a:rPr>
              <a:t> 再用 </a:t>
            </a:r>
            <a:r>
              <a:rPr lang="en-US" altLang="zh-TW" sz="2000" dirty="0" err="1">
                <a:solidFill>
                  <a:srgbClr val="92D050"/>
                </a:solidFill>
                <a:latin typeface="Consolas" panose="020B0609020204030204" pitchFamily="49" charset="0"/>
                <a:ea typeface="+mn-ea"/>
                <a:cs typeface="Consolas" panose="020B0609020204030204" pitchFamily="49" charset="0"/>
              </a:rPr>
              <a:t>BeautifulSoup</a:t>
            </a:r>
            <a:r>
              <a:rPr lang="zh-TW" altLang="en-US" sz="2000" dirty="0">
                <a:solidFill>
                  <a:srgbClr val="92D050"/>
                </a:solidFill>
                <a:latin typeface="Consolas" panose="020B0609020204030204" pitchFamily="49" charset="0"/>
                <a:ea typeface="+mn-ea"/>
                <a:cs typeface="Consolas" panose="020B0609020204030204" pitchFamily="49" charset="0"/>
              </a:rPr>
              <a:t> 解析</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a:solidFill>
                  <a:schemeClr val="bg1"/>
                </a:solidFill>
                <a:latin typeface="Consolas" panose="020B0609020204030204" pitchFamily="49" charset="0"/>
                <a:ea typeface="+mn-ea"/>
                <a:cs typeface="Consolas" panose="020B0609020204030204" pitchFamily="49" charset="0"/>
              </a:rPr>
              <a:t>response</a:t>
            </a:r>
            <a:r>
              <a:rPr lang="zh-TW" altLang="en-US"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chemeClr val="bg1"/>
                </a:solidFill>
                <a:latin typeface="Consolas" panose="020B0609020204030204" pitchFamily="49" charset="0"/>
                <a:ea typeface="+mn-ea"/>
                <a:cs typeface="Consolas" panose="020B0609020204030204" pitchFamily="49" charset="0"/>
              </a:rPr>
              <a:t>=</a:t>
            </a:r>
            <a:r>
              <a:rPr lang="zh-TW" altLang="en-US"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requests.get</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http://yp.518.com.tw/</a:t>
            </a:r>
            <a:r>
              <a:rPr lang="en-US" altLang="zh-TW" sz="2000" dirty="0" err="1">
                <a:solidFill>
                  <a:srgbClr val="FFC000"/>
                </a:solidFill>
                <a:latin typeface="Consolas" panose="020B0609020204030204" pitchFamily="49" charset="0"/>
                <a:ea typeface="+mn-ea"/>
                <a:cs typeface="Consolas" panose="020B0609020204030204" pitchFamily="49" charset="0"/>
              </a:rPr>
              <a:t>service-life.html?ctf</a:t>
            </a:r>
            <a:r>
              <a:rPr lang="en-US" altLang="zh-TW" sz="2000" dirty="0">
                <a:solidFill>
                  <a:srgbClr val="FFC000"/>
                </a:solidFill>
                <a:latin typeface="Consolas" panose="020B0609020204030204" pitchFamily="49" charset="0"/>
                <a:ea typeface="+mn-ea"/>
                <a:cs typeface="Consolas" panose="020B0609020204030204" pitchFamily="49" charset="0"/>
              </a:rPr>
              <a:t>=10</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soup = </a:t>
            </a:r>
            <a:r>
              <a:rPr lang="en-US" altLang="zh-TW" sz="2000" dirty="0" err="1">
                <a:solidFill>
                  <a:schemeClr val="bg1"/>
                </a:solidFill>
                <a:latin typeface="Consolas" panose="020B0609020204030204" pitchFamily="49" charset="0"/>
                <a:ea typeface="+mn-ea"/>
                <a:cs typeface="Consolas" panose="020B0609020204030204" pitchFamily="49" charset="0"/>
              </a:rPr>
              <a:t>BeautifulSoup</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response.text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rgbClr val="FFC000"/>
                </a:solidFill>
                <a:latin typeface="Consolas" panose="020B0609020204030204" pitchFamily="49" charset="0"/>
                <a:ea typeface="+mn-ea"/>
                <a:cs typeface="Consolas" panose="020B0609020204030204" pitchFamily="49" charset="0"/>
              </a:rPr>
              <a:t>lxml</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找到標籤 </a:t>
            </a:r>
            <a:r>
              <a:rPr lang="en-US" altLang="zh-TW" sz="2000" dirty="0">
                <a:solidFill>
                  <a:srgbClr val="92D050"/>
                </a:solidFill>
                <a:latin typeface="Consolas" panose="020B0609020204030204" pitchFamily="49" charset="0"/>
                <a:ea typeface="+mn-ea"/>
                <a:cs typeface="Consolas" panose="020B0609020204030204" pitchFamily="49" charset="0"/>
              </a:rPr>
              <a:t>li</a:t>
            </a:r>
            <a:r>
              <a:rPr lang="zh-TW" altLang="en-US" sz="2000" dirty="0">
                <a:solidFill>
                  <a:srgbClr val="92D050"/>
                </a:solidFill>
                <a:latin typeface="Consolas" panose="020B0609020204030204" pitchFamily="49" charset="0"/>
                <a:ea typeface="+mn-ea"/>
                <a:cs typeface="Consolas" panose="020B0609020204030204" pitchFamily="49" charset="0"/>
              </a:rPr>
              <a:t> ，且屬性 </a:t>
            </a:r>
            <a:r>
              <a:rPr lang="en-US" altLang="zh-TW" sz="2000" dirty="0">
                <a:solidFill>
                  <a:srgbClr val="92D050"/>
                </a:solidFill>
                <a:latin typeface="Consolas" panose="020B0609020204030204" pitchFamily="49" charset="0"/>
                <a:ea typeface="+mn-ea"/>
                <a:cs typeface="Consolas" panose="020B0609020204030204" pitchFamily="49" charset="0"/>
              </a:rPr>
              <a:t>class=</a:t>
            </a:r>
            <a:r>
              <a:rPr lang="en-US" altLang="zh-TW" sz="2000" dirty="0" err="1">
                <a:solidFill>
                  <a:srgbClr val="92D050"/>
                </a:solidFill>
                <a:latin typeface="Consolas" panose="020B0609020204030204" pitchFamily="49" charset="0"/>
                <a:ea typeface="+mn-ea"/>
                <a:cs typeface="Consolas" panose="020B0609020204030204" pitchFamily="49" charset="0"/>
              </a:rPr>
              <a:t>comp_loca</a:t>
            </a:r>
            <a:r>
              <a:rPr lang="zh-TW" altLang="en-US" sz="2000" dirty="0">
                <a:solidFill>
                  <a:srgbClr val="92D050"/>
                </a:solidFill>
                <a:latin typeface="Consolas" panose="020B0609020204030204" pitchFamily="49" charset="0"/>
                <a:ea typeface="+mn-ea"/>
                <a:cs typeface="Consolas" panose="020B0609020204030204" pitchFamily="49" charset="0"/>
              </a:rPr>
              <a:t>，內容包含</a:t>
            </a:r>
            <a:r>
              <a:rPr lang="en-US" altLang="zh-TW" sz="2000" dirty="0">
                <a:solidFill>
                  <a:srgbClr val="92D050"/>
                </a:solidFill>
                <a:latin typeface="Consolas" panose="020B0609020204030204" pitchFamily="49" charset="0"/>
                <a:ea typeface="+mn-ea"/>
                <a:cs typeface="Consolas" panose="020B0609020204030204" pitchFamily="49" charset="0"/>
              </a:rPr>
              <a:t>"</a:t>
            </a:r>
            <a:r>
              <a:rPr lang="zh-TW" altLang="en-US" sz="2000" dirty="0">
                <a:solidFill>
                  <a:srgbClr val="92D050"/>
                </a:solidFill>
                <a:latin typeface="Consolas" panose="020B0609020204030204" pitchFamily="49" charset="0"/>
                <a:ea typeface="+mn-ea"/>
                <a:cs typeface="Consolas" panose="020B0609020204030204" pitchFamily="49" charset="0"/>
              </a:rPr>
              <a:t>新北</a:t>
            </a:r>
            <a:r>
              <a:rPr lang="en-US" altLang="zh-TW" sz="2000" dirty="0">
                <a:solidFill>
                  <a:srgbClr val="92D050"/>
                </a:solidFill>
                <a:latin typeface="Consolas" panose="020B0609020204030204" pitchFamily="49" charset="0"/>
                <a:ea typeface="+mn-ea"/>
                <a:cs typeface="Consolas" panose="020B0609020204030204" pitchFamily="49" charset="0"/>
              </a:rPr>
              <a:t>"</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soup.find_all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3AB08"/>
                </a:solidFill>
                <a:latin typeface="Consolas" panose="020B0609020204030204" pitchFamily="49" charset="0"/>
                <a:ea typeface="+mn-ea"/>
                <a:cs typeface="Consolas" panose="020B0609020204030204" pitchFamily="49" charset="0"/>
              </a:rPr>
              <a:t>li</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3AB08"/>
                </a:solidFill>
                <a:latin typeface="Consolas" panose="020B0609020204030204" pitchFamily="49" charset="0"/>
                <a:ea typeface="+mn-ea"/>
                <a:cs typeface="Consolas" panose="020B0609020204030204" pitchFamily="49" charset="0"/>
              </a:rPr>
              <a:t>class</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rgbClr val="F3AB08"/>
                </a:solidFill>
                <a:latin typeface="Consolas" panose="020B0609020204030204" pitchFamily="49" charset="0"/>
                <a:ea typeface="+mn-ea"/>
                <a:cs typeface="Consolas" panose="020B0609020204030204" pitchFamily="49" charset="0"/>
              </a:rPr>
              <a:t>comp_loca</a:t>
            </a:r>
            <a:r>
              <a:rPr lang="en-US" altLang="zh-TW" sz="2000" dirty="0">
                <a:solidFill>
                  <a:schemeClr val="bg1"/>
                </a:solidFill>
                <a:latin typeface="Consolas" panose="020B0609020204030204" pitchFamily="49" charset="0"/>
                <a:ea typeface="+mn-ea"/>
                <a:cs typeface="Consolas" panose="020B0609020204030204" pitchFamily="49" charset="0"/>
              </a:rPr>
              <a:t>"}, text=</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re.compile</a:t>
            </a:r>
            <a:r>
              <a:rPr lang="en-US" altLang="zh-TW" sz="2000" dirty="0">
                <a:solidFill>
                  <a:schemeClr val="bg1"/>
                </a:solidFill>
                <a:latin typeface="Consolas" panose="020B0609020204030204" pitchFamily="49" charset="0"/>
                <a:ea typeface="+mn-ea"/>
                <a:cs typeface="Consolas" panose="020B0609020204030204" pitchFamily="49" charset="0"/>
              </a:rPr>
              <a:t>("</a:t>
            </a:r>
            <a:r>
              <a:rPr lang="zh-TW" altLang="en-US" sz="2000" dirty="0">
                <a:solidFill>
                  <a:srgbClr val="F3AB08"/>
                </a:solidFill>
                <a:latin typeface="Consolas" panose="020B0609020204030204" pitchFamily="49" charset="0"/>
                <a:ea typeface="+mn-ea"/>
                <a:cs typeface="Consolas" panose="020B0609020204030204" pitchFamily="49" charset="0"/>
              </a:rPr>
              <a:t>新北</a:t>
            </a:r>
            <a:r>
              <a:rPr lang="en-US" altLang="zh-TW" sz="2000" dirty="0">
                <a:solidFill>
                  <a:schemeClr val="bg1"/>
                </a:solidFill>
                <a:latin typeface="Consolas" panose="020B0609020204030204" pitchFamily="49" charset="0"/>
                <a:ea typeface="+mn-ea"/>
                <a:cs typeface="Consolas" panose="020B0609020204030204" pitchFamily="49" charset="0"/>
              </a:rPr>
              <a:t>"))</a:t>
            </a:r>
            <a:endParaRPr lang="en-US" altLang="zh-TW" sz="2000" dirty="0">
              <a:solidFill>
                <a:srgbClr val="FFFFFF"/>
              </a:solidFill>
              <a:latin typeface="Consolas" panose="020B0609020204030204" pitchFamily="49" charset="0"/>
              <a:ea typeface="+mn-ea"/>
              <a:cs typeface="Consolas" panose="020B0609020204030204" pitchFamily="49" charset="0"/>
            </a:endParaRPr>
          </a:p>
        </p:txBody>
      </p:sp>
      <p:pic>
        <p:nvPicPr>
          <p:cNvPr id="3" name="圖片 2" descr="畫面剪輯"/>
          <p:cNvPicPr>
            <a:picLocks noChangeAspect="1"/>
          </p:cNvPicPr>
          <p:nvPr/>
        </p:nvPicPr>
        <p:blipFill rotWithShape="1">
          <a:blip r:embed="rId2">
            <a:extLst>
              <a:ext uri="{28A0092B-C50C-407E-A947-70E740481C1C}">
                <a14:useLocalDpi xmlns:a14="http://schemas.microsoft.com/office/drawing/2010/main" val="0"/>
              </a:ext>
            </a:extLst>
          </a:blip>
          <a:srcRect b="8356"/>
          <a:stretch/>
        </p:blipFill>
        <p:spPr>
          <a:xfrm>
            <a:off x="1187463" y="4173337"/>
            <a:ext cx="6984776" cy="1055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1699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Outline</a:t>
            </a:r>
            <a:endParaRPr lang="zh-TW" altLang="en-US" dirty="0"/>
          </a:p>
        </p:txBody>
      </p:sp>
      <p:sp>
        <p:nvSpPr>
          <p:cNvPr id="4" name="內容版面配置區 3"/>
          <p:cNvSpPr>
            <a:spLocks noGrp="1"/>
          </p:cNvSpPr>
          <p:nvPr>
            <p:ph idx="1"/>
          </p:nvPr>
        </p:nvSpPr>
        <p:spPr>
          <a:xfrm>
            <a:off x="395536" y="1094490"/>
            <a:ext cx="8424614" cy="5256213"/>
          </a:xfrm>
        </p:spPr>
        <p:txBody>
          <a:bodyPr/>
          <a:lstStyle/>
          <a:p>
            <a:pPr marL="514350" indent="-514350">
              <a:buFont typeface="+mj-lt"/>
              <a:buAutoNum type="alphaUcPeriod" startAt="2"/>
            </a:pPr>
            <a:r>
              <a:rPr lang="zh-TW" altLang="en-US" dirty="0"/>
              <a:t>爬蟲實戰與資料分析</a:t>
            </a:r>
            <a:endParaRPr lang="en-US" altLang="zh-TW" dirty="0"/>
          </a:p>
          <a:p>
            <a:pPr marL="914400" lvl="1" indent="-514350">
              <a:buClr>
                <a:schemeClr val="bg1">
                  <a:lumMod val="75000"/>
                </a:schemeClr>
              </a:buClr>
            </a:pPr>
            <a:r>
              <a:rPr lang="en-US" altLang="zh-TW" dirty="0">
                <a:solidFill>
                  <a:schemeClr val="bg1">
                    <a:lumMod val="75000"/>
                  </a:schemeClr>
                </a:solidFill>
              </a:rPr>
              <a:t>Beautiful Soup + regular expression</a:t>
            </a:r>
          </a:p>
          <a:p>
            <a:pPr marL="914400" lvl="1" indent="-514350"/>
            <a:r>
              <a:rPr lang="en-US" altLang="zh-TW" dirty="0"/>
              <a:t>GET</a:t>
            </a:r>
            <a:r>
              <a:rPr lang="zh-TW" altLang="en-US" dirty="0"/>
              <a:t> </a:t>
            </a:r>
            <a:r>
              <a:rPr lang="en-US" altLang="zh-TW" dirty="0"/>
              <a:t>vs.</a:t>
            </a:r>
            <a:r>
              <a:rPr lang="zh-TW" altLang="en-US" dirty="0"/>
              <a:t> </a:t>
            </a:r>
            <a:r>
              <a:rPr lang="en-US" altLang="zh-TW" dirty="0"/>
              <a:t>POST</a:t>
            </a:r>
          </a:p>
          <a:p>
            <a:pPr marL="914400" lvl="1" indent="-514350">
              <a:buClr>
                <a:schemeClr val="bg1">
                  <a:lumMod val="75000"/>
                </a:schemeClr>
              </a:buClr>
            </a:pPr>
            <a:r>
              <a:rPr lang="zh-TW" altLang="en-US" dirty="0">
                <a:solidFill>
                  <a:schemeClr val="bg1">
                    <a:lumMod val="75000"/>
                  </a:schemeClr>
                </a:solidFill>
              </a:rPr>
              <a:t>使用 </a:t>
            </a:r>
            <a:r>
              <a:rPr lang="en-US" altLang="zh-TW" dirty="0">
                <a:solidFill>
                  <a:schemeClr val="bg1">
                    <a:lumMod val="75000"/>
                  </a:schemeClr>
                </a:solidFill>
              </a:rPr>
              <a:t>pandas</a:t>
            </a:r>
            <a:r>
              <a:rPr lang="zh-TW" altLang="en-US" dirty="0">
                <a:solidFill>
                  <a:schemeClr val="bg1">
                    <a:lumMod val="75000"/>
                  </a:schemeClr>
                </a:solidFill>
              </a:rPr>
              <a:t> 儲存資料</a:t>
            </a:r>
            <a:endParaRPr lang="en-US" altLang="zh-TW" dirty="0">
              <a:solidFill>
                <a:schemeClr val="bg1">
                  <a:lumMod val="75000"/>
                </a:schemeClr>
              </a:solidFill>
            </a:endParaRPr>
          </a:p>
          <a:p>
            <a:pPr marL="914400" lvl="1" indent="-514350">
              <a:buClr>
                <a:schemeClr val="bg1">
                  <a:lumMod val="75000"/>
                </a:schemeClr>
              </a:buClr>
            </a:pPr>
            <a:r>
              <a:rPr lang="zh-TW" altLang="en-US" dirty="0">
                <a:solidFill>
                  <a:schemeClr val="bg1">
                    <a:lumMod val="75000"/>
                  </a:schemeClr>
                </a:solidFill>
              </a:rPr>
              <a:t>文字探勘與資料分析</a:t>
            </a:r>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74</a:t>
            </a:fld>
            <a:endParaRPr lang="en-US" altLang="zh-TW" dirty="0"/>
          </a:p>
        </p:txBody>
      </p:sp>
    </p:spTree>
    <p:extLst>
      <p:ext uri="{BB962C8B-B14F-4D97-AF65-F5344CB8AC3E}">
        <p14:creationId xmlns:p14="http://schemas.microsoft.com/office/powerpoint/2010/main" val="13872945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情境</a:t>
            </a:r>
          </a:p>
        </p:txBody>
      </p:sp>
      <p:sp>
        <p:nvSpPr>
          <p:cNvPr id="3" name="內容版面配置區 2"/>
          <p:cNvSpPr>
            <a:spLocks noGrp="1"/>
          </p:cNvSpPr>
          <p:nvPr>
            <p:ph idx="1"/>
          </p:nvPr>
        </p:nvSpPr>
        <p:spPr/>
        <p:txBody>
          <a:bodyPr/>
          <a:lstStyle/>
          <a:p>
            <a:r>
              <a:rPr lang="zh-TW" altLang="en-US" dirty="0"/>
              <a:t>慣老闆又出現啦</a:t>
            </a:r>
            <a:r>
              <a:rPr lang="en-US" altLang="zh-TW" dirty="0"/>
              <a:t>!</a:t>
            </a:r>
            <a:r>
              <a:rPr lang="zh-TW" altLang="en-US" dirty="0"/>
              <a:t>這次想要請你把某個時段的高鐵時刻表全部找出來，方便以後出差的時候參考</a:t>
            </a:r>
            <a:endParaRPr lang="en-US" altLang="zh-TW" dirty="0"/>
          </a:p>
          <a:p>
            <a:endParaRPr lang="en-US" altLang="zh-TW" dirty="0"/>
          </a:p>
          <a:p>
            <a:r>
              <a:rPr lang="zh-TW" altLang="en-US" dirty="0"/>
              <a:t>你找到</a:t>
            </a:r>
            <a:r>
              <a:rPr lang="zh-TW" altLang="en-US" dirty="0">
                <a:hlinkClick r:id="rId2"/>
              </a:rPr>
              <a:t>高鐵時刻表網站</a:t>
            </a:r>
            <a:r>
              <a:rPr lang="zh-TW" altLang="en-US" dirty="0"/>
              <a:t>，開心的想起萬年起手式，開始 </a:t>
            </a:r>
            <a:r>
              <a:rPr lang="en-US" altLang="zh-TW" dirty="0"/>
              <a:t>import</a:t>
            </a:r>
            <a:r>
              <a:rPr lang="zh-TW" altLang="en-US" dirty="0"/>
              <a:t> </a:t>
            </a:r>
            <a:r>
              <a:rPr lang="en-US" altLang="zh-TW" dirty="0"/>
              <a:t>requests</a:t>
            </a:r>
            <a:r>
              <a:rPr lang="zh-TW" altLang="en-US" dirty="0"/>
              <a:t>，</a:t>
            </a:r>
            <a:r>
              <a:rPr lang="en-US" altLang="zh-TW" dirty="0" err="1"/>
              <a:t>request.get</a:t>
            </a:r>
            <a:r>
              <a:rPr lang="zh-TW" altLang="en-US" dirty="0"/>
              <a:t>，這時</a:t>
            </a:r>
            <a:r>
              <a:rPr lang="en-US" altLang="zh-TW" dirty="0"/>
              <a:t>…</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75</a:t>
            </a:fld>
            <a:endParaRPr lang="en-US" altLang="zh-TW" dirty="0"/>
          </a:p>
        </p:txBody>
      </p:sp>
      <p:pic>
        <p:nvPicPr>
          <p:cNvPr id="1026" name="Picture 2" descr="「李組長 眉頭」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903" y="4077072"/>
            <a:ext cx="2873896" cy="215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52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不會改變的網址</a:t>
            </a:r>
          </a:p>
        </p:txBody>
      </p:sp>
      <p:sp>
        <p:nvSpPr>
          <p:cNvPr id="3" name="內容版面配置區 2"/>
          <p:cNvSpPr>
            <a:spLocks noGrp="1"/>
          </p:cNvSpPr>
          <p:nvPr>
            <p:ph idx="1"/>
          </p:nvPr>
        </p:nvSpPr>
        <p:spPr/>
        <p:txBody>
          <a:bodyPr/>
          <a:lstStyle/>
          <a:p>
            <a:r>
              <a:rPr lang="zh-TW" altLang="en-US" dirty="0"/>
              <a:t>上網時常發現，許多操作像是搜尋、點選等均都是在同一個網址底下完成，這種網頁該如何用我們之前學的 </a:t>
            </a:r>
            <a:r>
              <a:rPr lang="en-US" altLang="zh-TW" dirty="0"/>
              <a:t>requests</a:t>
            </a:r>
            <a:r>
              <a:rPr lang="zh-TW" altLang="en-US" dirty="0"/>
              <a:t> 來爬取</a:t>
            </a:r>
            <a:r>
              <a:rPr lang="en-US" altLang="zh-TW" dirty="0"/>
              <a:t>?</a:t>
            </a:r>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76</a:t>
            </a:fld>
            <a:endParaRPr lang="en-US" altLang="zh-TW" dirty="0"/>
          </a:p>
        </p:txBody>
      </p:sp>
      <p:grpSp>
        <p:nvGrpSpPr>
          <p:cNvPr id="5" name="群組 4"/>
          <p:cNvGrpSpPr/>
          <p:nvPr/>
        </p:nvGrpSpPr>
        <p:grpSpPr>
          <a:xfrm>
            <a:off x="124502" y="3122975"/>
            <a:ext cx="4370380" cy="3096344"/>
            <a:chOff x="-35049" y="3077829"/>
            <a:chExt cx="4319017" cy="3096344"/>
          </a:xfrm>
        </p:grpSpPr>
        <p:pic>
          <p:nvPicPr>
            <p:cNvPr id="7" name="圖片 6" descr="畫面剪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77829"/>
              <a:ext cx="4283968" cy="309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字方塊 8"/>
            <p:cNvSpPr txBox="1"/>
            <p:nvPr/>
          </p:nvSpPr>
          <p:spPr>
            <a:xfrm>
              <a:off x="-35049" y="3106870"/>
              <a:ext cx="4270947" cy="172557"/>
            </a:xfrm>
            <a:prstGeom prst="rect">
              <a:avLst/>
            </a:prstGeom>
            <a:solidFill>
              <a:schemeClr val="bg1"/>
            </a:solidFill>
          </p:spPr>
          <p:txBody>
            <a:bodyPr wrap="square" rtlCol="0" anchor="ctr" anchorCtr="1">
              <a:noAutofit/>
            </a:bodyPr>
            <a:lstStyle/>
            <a:p>
              <a:r>
                <a:rPr lang="en-US" altLang="zh-TW" sz="1400" b="1" dirty="0">
                  <a:solidFill>
                    <a:srgbClr val="C00000"/>
                  </a:solidFill>
                  <a:latin typeface="Corbel" pitchFamily="34" charset="0"/>
                  <a:ea typeface="+mn-ea"/>
                </a:rPr>
                <a:t>http://www.thsrc.com.tw/tw/TimeTable/SearchResult</a:t>
              </a:r>
              <a:endParaRPr lang="zh-TW" altLang="en-US" sz="1400" b="1" dirty="0">
                <a:solidFill>
                  <a:srgbClr val="C00000"/>
                </a:solidFill>
                <a:latin typeface="Corbel" pitchFamily="34" charset="0"/>
                <a:ea typeface="+mn-ea"/>
              </a:endParaRPr>
            </a:p>
          </p:txBody>
        </p:sp>
      </p:grpSp>
      <p:grpSp>
        <p:nvGrpSpPr>
          <p:cNvPr id="6" name="群組 5"/>
          <p:cNvGrpSpPr/>
          <p:nvPr/>
        </p:nvGrpSpPr>
        <p:grpSpPr>
          <a:xfrm>
            <a:off x="4717273" y="3077828"/>
            <a:ext cx="4373910" cy="3132000"/>
            <a:chOff x="4717273" y="3077829"/>
            <a:chExt cx="4373910" cy="3096344"/>
          </a:xfrm>
        </p:grpSpPr>
        <p:pic>
          <p:nvPicPr>
            <p:cNvPr id="8" name="圖片 7" descr="畫面剪輯"/>
            <p:cNvPicPr>
              <a:picLocks noChangeAspect="1"/>
            </p:cNvPicPr>
            <p:nvPr/>
          </p:nvPicPr>
          <p:blipFill rotWithShape="1">
            <a:blip r:embed="rId3" cstate="print">
              <a:extLst>
                <a:ext uri="{28A0092B-C50C-407E-A947-70E740481C1C}">
                  <a14:useLocalDpi xmlns:a14="http://schemas.microsoft.com/office/drawing/2010/main" val="0"/>
                </a:ext>
              </a:extLst>
            </a:blip>
            <a:srcRect l="9343"/>
            <a:stretch/>
          </p:blipFill>
          <p:spPr>
            <a:xfrm>
              <a:off x="4717273" y="3103304"/>
              <a:ext cx="4373910" cy="3070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字方塊 9"/>
            <p:cNvSpPr txBox="1"/>
            <p:nvPr/>
          </p:nvSpPr>
          <p:spPr>
            <a:xfrm>
              <a:off x="4748777" y="3077829"/>
              <a:ext cx="4320480" cy="288032"/>
            </a:xfrm>
            <a:prstGeom prst="rect">
              <a:avLst/>
            </a:prstGeom>
            <a:solidFill>
              <a:schemeClr val="bg1"/>
            </a:solidFill>
          </p:spPr>
          <p:txBody>
            <a:bodyPr wrap="square" rtlCol="0" anchor="ctr" anchorCtr="1">
              <a:noAutofit/>
            </a:bodyPr>
            <a:lstStyle/>
            <a:p>
              <a:r>
                <a:rPr lang="en-US" altLang="zh-TW" sz="1400" b="1" dirty="0">
                  <a:solidFill>
                    <a:srgbClr val="C00000"/>
                  </a:solidFill>
                  <a:latin typeface="Corbel" pitchFamily="34" charset="0"/>
                  <a:ea typeface="+mn-ea"/>
                </a:rPr>
                <a:t>http://www.thsrc.com.tw/tw/TimeTable/SearchResult</a:t>
              </a:r>
              <a:endParaRPr lang="zh-TW" altLang="en-US" sz="1400" b="1" dirty="0">
                <a:solidFill>
                  <a:srgbClr val="C00000"/>
                </a:solidFill>
                <a:latin typeface="Corbel" pitchFamily="34" charset="0"/>
                <a:ea typeface="+mn-ea"/>
              </a:endParaRPr>
            </a:p>
          </p:txBody>
        </p:sp>
      </p:grpSp>
    </p:spTree>
    <p:extLst>
      <p:ext uri="{BB962C8B-B14F-4D97-AF65-F5344CB8AC3E}">
        <p14:creationId xmlns:p14="http://schemas.microsoft.com/office/powerpoint/2010/main" val="261413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為何網址不會改變</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兩種常見原因</a:t>
            </a:r>
            <a:endParaRPr lang="en-US" altLang="zh-TW" dirty="0"/>
          </a:p>
          <a:p>
            <a:pPr marL="914400" lvl="1" indent="-457200">
              <a:buFont typeface="+mj-lt"/>
              <a:buAutoNum type="arabicPeriod"/>
            </a:pPr>
            <a:r>
              <a:rPr lang="zh-TW" altLang="en-US" dirty="0"/>
              <a:t>網頁透過 </a:t>
            </a:r>
            <a:r>
              <a:rPr lang="en-US" altLang="zh-TW" dirty="0"/>
              <a:t>POST</a:t>
            </a:r>
            <a:r>
              <a:rPr lang="zh-TW" altLang="en-US" dirty="0"/>
              <a:t> 的方式取得資料，先由瀏覽器在背景送一些資料給 </a:t>
            </a:r>
            <a:r>
              <a:rPr lang="en-US" altLang="zh-TW" dirty="0"/>
              <a:t>Server</a:t>
            </a:r>
            <a:r>
              <a:rPr lang="zh-TW" altLang="en-US" dirty="0"/>
              <a:t>，</a:t>
            </a:r>
            <a:r>
              <a:rPr lang="en-US" altLang="zh-TW" dirty="0"/>
              <a:t>Server </a:t>
            </a:r>
            <a:r>
              <a:rPr lang="zh-TW" altLang="en-US" dirty="0"/>
              <a:t>收到 </a:t>
            </a:r>
            <a:r>
              <a:rPr lang="en-US" altLang="zh-TW" dirty="0"/>
              <a:t>POST</a:t>
            </a:r>
            <a:r>
              <a:rPr lang="zh-TW" altLang="en-US" dirty="0"/>
              <a:t> 請求後，回傳相對應的資料</a:t>
            </a:r>
            <a:endParaRPr lang="en-US" altLang="zh-TW" dirty="0"/>
          </a:p>
          <a:p>
            <a:pPr marL="914400" lvl="1" indent="-457200">
              <a:buFont typeface="+mj-lt"/>
              <a:buAutoNum type="arabicPeriod"/>
            </a:pPr>
            <a:r>
              <a:rPr lang="zh-TW" altLang="en-US" dirty="0"/>
              <a:t>現代的網頁為了提升使用者體驗，會運用 </a:t>
            </a:r>
            <a:r>
              <a:rPr lang="en-US" altLang="zh-TW" dirty="0"/>
              <a:t>JavaScript,</a:t>
            </a:r>
            <a:r>
              <a:rPr lang="zh-TW" altLang="en-US" dirty="0"/>
              <a:t> </a:t>
            </a:r>
            <a:r>
              <a:rPr lang="en-US" altLang="zh-TW" dirty="0"/>
              <a:t>AJAX</a:t>
            </a:r>
            <a:r>
              <a:rPr lang="zh-TW" altLang="en-US" dirty="0"/>
              <a:t> 等技術，來動態載入資料而不需重新整理網頁</a:t>
            </a:r>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77</a:t>
            </a:fld>
            <a:endParaRPr lang="en-US" altLang="zh-TW" dirty="0"/>
          </a:p>
        </p:txBody>
      </p:sp>
    </p:spTree>
    <p:extLst>
      <p:ext uri="{BB962C8B-B14F-4D97-AF65-F5344CB8AC3E}">
        <p14:creationId xmlns:p14="http://schemas.microsoft.com/office/powerpoint/2010/main" val="2458869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GET</a:t>
            </a:r>
            <a:r>
              <a:rPr lang="zh-TW" altLang="en-US" dirty="0"/>
              <a:t> </a:t>
            </a:r>
            <a:r>
              <a:rPr lang="en-US" altLang="zh-TW" dirty="0"/>
              <a:t>vs.</a:t>
            </a:r>
            <a:r>
              <a:rPr lang="zh-TW" altLang="en-US" dirty="0"/>
              <a:t> </a:t>
            </a:r>
            <a:r>
              <a:rPr lang="en-US" altLang="zh-TW" dirty="0"/>
              <a:t>POST</a:t>
            </a:r>
            <a:endParaRPr lang="zh-TW" altLang="en-US" dirty="0"/>
          </a:p>
        </p:txBody>
      </p:sp>
      <p:sp>
        <p:nvSpPr>
          <p:cNvPr id="3" name="內容版面配置區 2"/>
          <p:cNvSpPr>
            <a:spLocks noGrp="1"/>
          </p:cNvSpPr>
          <p:nvPr>
            <p:ph idx="1"/>
          </p:nvPr>
        </p:nvSpPr>
        <p:spPr/>
        <p:txBody>
          <a:bodyPr/>
          <a:lstStyle/>
          <a:p>
            <a:r>
              <a:rPr lang="en-US" altLang="zh-TW" dirty="0"/>
              <a:t>GET:</a:t>
            </a:r>
            <a:r>
              <a:rPr lang="zh-TW" altLang="en-US" dirty="0"/>
              <a:t> 發送 </a:t>
            </a:r>
            <a:r>
              <a:rPr lang="en-US" altLang="zh-TW" dirty="0"/>
              <a:t>requests</a:t>
            </a:r>
            <a:r>
              <a:rPr lang="zh-TW" altLang="en-US" dirty="0"/>
              <a:t>，</a:t>
            </a:r>
            <a:r>
              <a:rPr lang="en-US" altLang="zh-TW" dirty="0"/>
              <a:t>Server </a:t>
            </a:r>
            <a:r>
              <a:rPr lang="zh-TW" altLang="en-US" dirty="0"/>
              <a:t>回傳資料</a:t>
            </a:r>
            <a:endParaRPr lang="en-US" altLang="zh-TW" dirty="0"/>
          </a:p>
          <a:p>
            <a:pPr lvl="1"/>
            <a:r>
              <a:rPr lang="en-US" altLang="zh-TW" dirty="0"/>
              <a:t>URL </a:t>
            </a:r>
            <a:r>
              <a:rPr lang="zh-TW" altLang="en-US" dirty="0"/>
              <a:t>會隨著不同的網頁改變</a:t>
            </a:r>
            <a:endParaRPr lang="en-US" altLang="zh-TW" dirty="0"/>
          </a:p>
          <a:p>
            <a:pPr marL="1314450" lvl="2" indent="-457200">
              <a:buFont typeface="+mj-lt"/>
              <a:buAutoNum type="arabicPeriod"/>
            </a:pPr>
            <a:r>
              <a:rPr lang="en-US" altLang="zh-TW" u="sng" dirty="0">
                <a:hlinkClick r:id="rId2"/>
              </a:rPr>
              <a:t>http://www.taipeibo.com/yearly/2017</a:t>
            </a:r>
            <a:endParaRPr lang="en-US" altLang="zh-TW" u="sng" dirty="0"/>
          </a:p>
          <a:p>
            <a:pPr marL="1314450" lvl="2" indent="-457200">
              <a:buFont typeface="+mj-lt"/>
              <a:buAutoNum type="arabicPeriod"/>
            </a:pPr>
            <a:r>
              <a:rPr lang="en-US" altLang="zh-TW" dirty="0">
                <a:hlinkClick r:id="rId3"/>
              </a:rPr>
              <a:t>http://www.taipeibo.com/yearly/2016</a:t>
            </a:r>
            <a:endParaRPr lang="en-US" altLang="zh-TW" dirty="0"/>
          </a:p>
          <a:p>
            <a:r>
              <a:rPr lang="en-US" altLang="zh-TW" dirty="0"/>
              <a:t>POST: </a:t>
            </a:r>
            <a:r>
              <a:rPr lang="zh-TW" altLang="en-US" dirty="0"/>
              <a:t>發送 </a:t>
            </a:r>
            <a:r>
              <a:rPr lang="en-US" altLang="zh-TW" dirty="0"/>
              <a:t>requests</a:t>
            </a:r>
            <a:r>
              <a:rPr lang="zh-TW" altLang="en-US" dirty="0"/>
              <a:t> 並附帶資料，</a:t>
            </a:r>
            <a:r>
              <a:rPr lang="en-US" altLang="zh-TW" dirty="0"/>
              <a:t>Server</a:t>
            </a:r>
            <a:r>
              <a:rPr lang="zh-TW" altLang="en-US" dirty="0"/>
              <a:t> 回傳資料</a:t>
            </a:r>
            <a:endParaRPr lang="en-US" altLang="zh-TW" dirty="0"/>
          </a:p>
          <a:p>
            <a:pPr lvl="1"/>
            <a:r>
              <a:rPr lang="zh-TW" altLang="en-US" dirty="0"/>
              <a:t>網址不會改變，但是網頁資料會隨著使用者不同的 </a:t>
            </a:r>
            <a:r>
              <a:rPr lang="en-US" altLang="zh-TW" dirty="0"/>
              <a:t>requests</a:t>
            </a:r>
            <a:r>
              <a:rPr lang="zh-TW" altLang="en-US" dirty="0"/>
              <a:t> 改變</a:t>
            </a:r>
            <a:endParaRPr lang="en-US" altLang="zh-TW" dirty="0"/>
          </a:p>
          <a:p>
            <a:pPr marL="914400" lvl="2" indent="0">
              <a:buNone/>
            </a:pP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78</a:t>
            </a:fld>
            <a:endParaRPr lang="en-US" altLang="zh-TW" dirty="0"/>
          </a:p>
        </p:txBody>
      </p:sp>
    </p:spTree>
    <p:extLst>
      <p:ext uri="{BB962C8B-B14F-4D97-AF65-F5344CB8AC3E}">
        <p14:creationId xmlns:p14="http://schemas.microsoft.com/office/powerpoint/2010/main" val="1208203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2"/>
          <a:srcRect l="52289" t="11998" r="10594" b="13453"/>
          <a:stretch/>
        </p:blipFill>
        <p:spPr>
          <a:xfrm>
            <a:off x="1007443" y="1870593"/>
            <a:ext cx="7344816" cy="4425722"/>
          </a:xfrm>
          <a:prstGeom prst="rect">
            <a:avLst/>
          </a:prstGeom>
        </p:spPr>
      </p:pic>
      <p:sp>
        <p:nvSpPr>
          <p:cNvPr id="2" name="標題 1"/>
          <p:cNvSpPr>
            <a:spLocks noGrp="1"/>
          </p:cNvSpPr>
          <p:nvPr>
            <p:ph type="title"/>
          </p:nvPr>
        </p:nvSpPr>
        <p:spPr/>
        <p:txBody>
          <a:bodyPr/>
          <a:lstStyle/>
          <a:p>
            <a:r>
              <a:rPr lang="zh-TW" altLang="en-US" dirty="0"/>
              <a:t>如何知道 </a:t>
            </a:r>
            <a:r>
              <a:rPr lang="en-US" altLang="zh-TW" dirty="0"/>
              <a:t>request methods?</a:t>
            </a:r>
            <a:r>
              <a:rPr lang="zh-TW" altLang="en-US" dirty="0"/>
              <a:t> </a:t>
            </a:r>
            <a:r>
              <a:rPr lang="en-US" altLang="zh-TW" dirty="0"/>
              <a:t>(1/4)</a:t>
            </a:r>
            <a:endParaRPr lang="zh-TW" altLang="en-US" dirty="0"/>
          </a:p>
        </p:txBody>
      </p:sp>
      <p:sp>
        <p:nvSpPr>
          <p:cNvPr id="3" name="內容版面配置區 2"/>
          <p:cNvSpPr>
            <a:spLocks noGrp="1"/>
          </p:cNvSpPr>
          <p:nvPr>
            <p:ph idx="1"/>
          </p:nvPr>
        </p:nvSpPr>
        <p:spPr>
          <a:xfrm>
            <a:off x="395536" y="1196975"/>
            <a:ext cx="8424614" cy="647849"/>
          </a:xfrm>
        </p:spPr>
        <p:txBody>
          <a:bodyPr/>
          <a:lstStyle/>
          <a:p>
            <a:pPr marL="514350" indent="-514350">
              <a:buFont typeface="+mj-lt"/>
              <a:buAutoNum type="arabicPeriod"/>
            </a:pPr>
            <a:r>
              <a:rPr lang="zh-TW" altLang="en-US" dirty="0"/>
              <a:t>右鍵→檢查</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79</a:t>
            </a:fld>
            <a:endParaRPr lang="en-US" altLang="zh-TW" dirty="0"/>
          </a:p>
        </p:txBody>
      </p:sp>
      <p:sp>
        <p:nvSpPr>
          <p:cNvPr id="10" name="矩形 9"/>
          <p:cNvSpPr/>
          <p:nvPr/>
        </p:nvSpPr>
        <p:spPr bwMode="auto">
          <a:xfrm>
            <a:off x="1629003" y="5823926"/>
            <a:ext cx="1872208" cy="216024"/>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Tree>
    <p:extLst>
      <p:ext uri="{BB962C8B-B14F-4D97-AF65-F5344CB8AC3E}">
        <p14:creationId xmlns:p14="http://schemas.microsoft.com/office/powerpoint/2010/main" val="307946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爬蟲是什麼</a:t>
            </a:r>
            <a:r>
              <a:rPr lang="en-US" altLang="zh-TW" dirty="0"/>
              <a:t>?</a:t>
            </a:r>
            <a:r>
              <a:rPr lang="zh-TW" altLang="en-US" dirty="0"/>
              <a:t> 有毒嗎</a:t>
            </a:r>
            <a:r>
              <a:rPr lang="en-US" altLang="zh-TW" dirty="0"/>
              <a:t>?</a:t>
            </a:r>
            <a:endParaRPr lang="zh-TW" altLang="en-US" dirty="0"/>
          </a:p>
        </p:txBody>
      </p:sp>
      <p:sp>
        <p:nvSpPr>
          <p:cNvPr id="6" name="文字版面配置區 5"/>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a:t>
            </a:fld>
            <a:endParaRPr lang="en-US" altLang="zh-TW" dirty="0"/>
          </a:p>
        </p:txBody>
      </p:sp>
      <p:pic>
        <p:nvPicPr>
          <p:cNvPr id="7" name="Picture 2" descr="https://cdn4.iconfinder.com/data/icons/flat-seo-icons/48/web-crawler-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2142861"/>
            <a:ext cx="2595880" cy="25958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753776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如何知道 </a:t>
            </a:r>
            <a:r>
              <a:rPr lang="en-US" altLang="zh-TW" dirty="0"/>
              <a:t>request methods?</a:t>
            </a:r>
            <a:r>
              <a:rPr lang="zh-TW" altLang="en-US" dirty="0"/>
              <a:t> </a:t>
            </a:r>
            <a:r>
              <a:rPr lang="en-US" altLang="zh-TW" dirty="0"/>
              <a:t>(2/4)</a:t>
            </a:r>
            <a:endParaRPr lang="zh-TW" altLang="en-US" dirty="0"/>
          </a:p>
        </p:txBody>
      </p:sp>
      <p:sp>
        <p:nvSpPr>
          <p:cNvPr id="3" name="內容版面配置區 2"/>
          <p:cNvSpPr>
            <a:spLocks noGrp="1"/>
          </p:cNvSpPr>
          <p:nvPr>
            <p:ph idx="1"/>
          </p:nvPr>
        </p:nvSpPr>
        <p:spPr>
          <a:xfrm>
            <a:off x="395536" y="1196975"/>
            <a:ext cx="8424614" cy="647849"/>
          </a:xfrm>
        </p:spPr>
        <p:txBody>
          <a:bodyPr/>
          <a:lstStyle/>
          <a:p>
            <a:pPr marL="514350" indent="-514350">
              <a:buFont typeface="+mj-lt"/>
              <a:buAutoNum type="arabicPeriod" startAt="2"/>
            </a:pPr>
            <a:r>
              <a:rPr lang="zh-TW" altLang="en-US" dirty="0"/>
              <a:t>選擇 </a:t>
            </a:r>
            <a:r>
              <a:rPr lang="en-US" altLang="zh-TW" dirty="0"/>
              <a:t>Network </a:t>
            </a:r>
            <a:r>
              <a:rPr lang="zh-TW" altLang="en-US" dirty="0"/>
              <a:t>並勾選底下的 </a:t>
            </a:r>
            <a:r>
              <a:rPr lang="en-US" altLang="zh-TW" dirty="0"/>
              <a:t>Preserve</a:t>
            </a:r>
            <a:r>
              <a:rPr lang="zh-TW" altLang="en-US" dirty="0"/>
              <a:t> </a:t>
            </a:r>
            <a:r>
              <a:rPr lang="en-US" altLang="zh-TW" dirty="0"/>
              <a:t>log</a:t>
            </a:r>
          </a:p>
          <a:p>
            <a:pPr marL="514350" indent="-514350">
              <a:buFont typeface="+mj-lt"/>
              <a:buAutoNum type="arabicPeriod" startAt="2"/>
            </a:pPr>
            <a:endParaRPr lang="zh-TW" altLang="en-US" b="1"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80</a:t>
            </a:fld>
            <a:endParaRPr lang="en-US" altLang="zh-TW" dirty="0"/>
          </a:p>
        </p:txBody>
      </p:sp>
      <p:pic>
        <p:nvPicPr>
          <p:cNvPr id="5" name="圖片 4" descr="畫面剪輯"/>
          <p:cNvPicPr>
            <a:picLocks noChangeAspect="1"/>
          </p:cNvPicPr>
          <p:nvPr/>
        </p:nvPicPr>
        <p:blipFill rotWithShape="1">
          <a:blip r:embed="rId2">
            <a:extLst>
              <a:ext uri="{28A0092B-C50C-407E-A947-70E740481C1C}">
                <a14:useLocalDpi xmlns:a14="http://schemas.microsoft.com/office/drawing/2010/main" val="0"/>
              </a:ext>
            </a:extLst>
          </a:blip>
          <a:srcRect b="63213"/>
          <a:stretch/>
        </p:blipFill>
        <p:spPr>
          <a:xfrm>
            <a:off x="539552" y="2392711"/>
            <a:ext cx="8310383" cy="2482074"/>
          </a:xfrm>
          <a:prstGeom prst="rect">
            <a:avLst/>
          </a:prstGeom>
        </p:spPr>
      </p:pic>
      <p:sp>
        <p:nvSpPr>
          <p:cNvPr id="8" name="矩形 7"/>
          <p:cNvSpPr/>
          <p:nvPr/>
        </p:nvSpPr>
        <p:spPr bwMode="auto">
          <a:xfrm>
            <a:off x="4355976" y="2420776"/>
            <a:ext cx="1440160" cy="720192"/>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Tree>
    <p:extLst>
      <p:ext uri="{BB962C8B-B14F-4D97-AF65-F5344CB8AC3E}">
        <p14:creationId xmlns:p14="http://schemas.microsoft.com/office/powerpoint/2010/main" val="33413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50299"/>
            <a:ext cx="7272808" cy="4497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標題 1"/>
          <p:cNvSpPr>
            <a:spLocks noGrp="1"/>
          </p:cNvSpPr>
          <p:nvPr>
            <p:ph type="title"/>
          </p:nvPr>
        </p:nvSpPr>
        <p:spPr/>
        <p:txBody>
          <a:bodyPr/>
          <a:lstStyle/>
          <a:p>
            <a:r>
              <a:rPr lang="zh-TW" altLang="en-US" dirty="0"/>
              <a:t>如何知道 </a:t>
            </a:r>
            <a:r>
              <a:rPr lang="en-US" altLang="zh-TW" dirty="0"/>
              <a:t>request methods?</a:t>
            </a:r>
            <a:r>
              <a:rPr lang="zh-TW" altLang="en-US" dirty="0"/>
              <a:t> </a:t>
            </a:r>
            <a:r>
              <a:rPr lang="en-US" altLang="zh-TW" dirty="0"/>
              <a:t>(3/4)</a:t>
            </a:r>
            <a:endParaRPr lang="zh-TW" altLang="en-US" dirty="0"/>
          </a:p>
        </p:txBody>
      </p:sp>
      <p:sp>
        <p:nvSpPr>
          <p:cNvPr id="3" name="內容版面配置區 2"/>
          <p:cNvSpPr>
            <a:spLocks noGrp="1"/>
          </p:cNvSpPr>
          <p:nvPr>
            <p:ph idx="1"/>
          </p:nvPr>
        </p:nvSpPr>
        <p:spPr>
          <a:xfrm>
            <a:off x="395536" y="1196975"/>
            <a:ext cx="8424614" cy="647849"/>
          </a:xfrm>
        </p:spPr>
        <p:txBody>
          <a:bodyPr/>
          <a:lstStyle/>
          <a:p>
            <a:pPr marL="514350" indent="-514350">
              <a:buFont typeface="+mj-lt"/>
              <a:buAutoNum type="arabicPeriod" startAt="3"/>
            </a:pPr>
            <a:r>
              <a:rPr lang="zh-TW" altLang="en-US" dirty="0"/>
              <a:t>設定要查詢的資料後送出</a:t>
            </a:r>
            <a:endParaRPr lang="en-US" altLang="zh-TW" dirty="0"/>
          </a:p>
          <a:p>
            <a:pPr marL="514350" indent="-514350">
              <a:buFont typeface="+mj-lt"/>
              <a:buAutoNum type="arabicPeriod" startAt="3"/>
            </a:pP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81</a:t>
            </a:fld>
            <a:endParaRPr lang="en-US" altLang="zh-TW" dirty="0"/>
          </a:p>
        </p:txBody>
      </p:sp>
      <p:sp>
        <p:nvSpPr>
          <p:cNvPr id="9" name="矩形 8"/>
          <p:cNvSpPr/>
          <p:nvPr/>
        </p:nvSpPr>
        <p:spPr bwMode="auto">
          <a:xfrm>
            <a:off x="611560" y="4653136"/>
            <a:ext cx="7416824" cy="360040"/>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Tree>
    <p:extLst>
      <p:ext uri="{BB962C8B-B14F-4D97-AF65-F5344CB8AC3E}">
        <p14:creationId xmlns:p14="http://schemas.microsoft.com/office/powerpoint/2010/main" val="146127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274" y="2492896"/>
            <a:ext cx="8513133" cy="288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標題 1"/>
          <p:cNvSpPr>
            <a:spLocks noGrp="1"/>
          </p:cNvSpPr>
          <p:nvPr>
            <p:ph type="title"/>
          </p:nvPr>
        </p:nvSpPr>
        <p:spPr/>
        <p:txBody>
          <a:bodyPr/>
          <a:lstStyle/>
          <a:p>
            <a:r>
              <a:rPr lang="zh-TW" altLang="en-US" dirty="0"/>
              <a:t>如何知道 </a:t>
            </a:r>
            <a:r>
              <a:rPr lang="en-US" altLang="zh-TW" dirty="0"/>
              <a:t>request methods?</a:t>
            </a:r>
            <a:r>
              <a:rPr lang="zh-TW" altLang="en-US" dirty="0"/>
              <a:t> </a:t>
            </a:r>
            <a:r>
              <a:rPr lang="en-US" altLang="zh-TW" dirty="0"/>
              <a:t>(4/4)</a:t>
            </a:r>
            <a:endParaRPr lang="zh-TW" altLang="en-US" dirty="0"/>
          </a:p>
        </p:txBody>
      </p:sp>
      <p:sp>
        <p:nvSpPr>
          <p:cNvPr id="3" name="內容版面配置區 2"/>
          <p:cNvSpPr>
            <a:spLocks noGrp="1"/>
          </p:cNvSpPr>
          <p:nvPr>
            <p:ph idx="1"/>
          </p:nvPr>
        </p:nvSpPr>
        <p:spPr>
          <a:xfrm>
            <a:off x="342274" y="1052736"/>
            <a:ext cx="8910246" cy="647849"/>
          </a:xfrm>
        </p:spPr>
        <p:txBody>
          <a:bodyPr/>
          <a:lstStyle/>
          <a:p>
            <a:pPr marL="514350" indent="-514350">
              <a:buFont typeface="+mj-lt"/>
              <a:buAutoNum type="arabicPeriod" startAt="4"/>
            </a:pPr>
            <a:r>
              <a:rPr lang="zh-TW" altLang="en-US" dirty="0"/>
              <a:t>上方的標籤選 </a:t>
            </a:r>
            <a:r>
              <a:rPr lang="en-US" altLang="zh-TW" dirty="0"/>
              <a:t>Headers,</a:t>
            </a:r>
            <a:r>
              <a:rPr lang="zh-TW" altLang="en-US" dirty="0"/>
              <a:t> 可以看到 </a:t>
            </a:r>
            <a:r>
              <a:rPr lang="en-US" altLang="zh-TW" dirty="0"/>
              <a:t>Request Method </a:t>
            </a:r>
            <a:r>
              <a:rPr lang="zh-TW" altLang="en-US" dirty="0"/>
              <a:t>是 </a:t>
            </a:r>
            <a:r>
              <a:rPr lang="en-US" altLang="zh-TW" dirty="0"/>
              <a:t>POST!</a:t>
            </a:r>
            <a:r>
              <a:rPr lang="zh-TW" altLang="en-US" dirty="0"/>
              <a:t> </a:t>
            </a:r>
            <a:endParaRPr lang="en-US" altLang="zh-TW" dirty="0"/>
          </a:p>
          <a:p>
            <a:pPr marL="514350" indent="-514350">
              <a:buFont typeface="+mj-lt"/>
              <a:buAutoNum type="arabicPeriod" startAt="4"/>
            </a:pP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82</a:t>
            </a:fld>
            <a:endParaRPr lang="en-US" altLang="zh-TW" dirty="0"/>
          </a:p>
        </p:txBody>
      </p:sp>
      <p:sp>
        <p:nvSpPr>
          <p:cNvPr id="7" name="矩形 6"/>
          <p:cNvSpPr/>
          <p:nvPr/>
        </p:nvSpPr>
        <p:spPr bwMode="auto">
          <a:xfrm>
            <a:off x="827584" y="3789040"/>
            <a:ext cx="2664296" cy="503565"/>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zh-TW" altLang="en-US" sz="1800" b="0" i="0" u="none" strike="noStrike" cap="none" normalizeH="0" baseline="0">
              <a:ln>
                <a:noFill/>
              </a:ln>
              <a:solidFill>
                <a:schemeClr val="tx1"/>
              </a:solidFill>
              <a:effectLst/>
              <a:latin typeface="Calibri" pitchFamily="34" charset="0"/>
              <a:ea typeface="華康粗黑體" pitchFamily="49" charset="-120"/>
            </a:endParaRPr>
          </a:p>
        </p:txBody>
      </p:sp>
    </p:spTree>
    <p:extLst>
      <p:ext uri="{BB962C8B-B14F-4D97-AF65-F5344CB8AC3E}">
        <p14:creationId xmlns:p14="http://schemas.microsoft.com/office/powerpoint/2010/main" val="98542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Form</a:t>
            </a:r>
            <a:r>
              <a:rPr lang="zh-TW" altLang="en-US" dirty="0"/>
              <a:t> </a:t>
            </a:r>
            <a:r>
              <a:rPr lang="en-US" altLang="zh-TW" dirty="0"/>
              <a:t>Data</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83</a:t>
            </a:fld>
            <a:endParaRPr lang="en-US" altLang="zh-TW" dirty="0"/>
          </a:p>
        </p:txBody>
      </p:sp>
      <p:sp>
        <p:nvSpPr>
          <p:cNvPr id="6" name="內容版面配置區 5"/>
          <p:cNvSpPr>
            <a:spLocks noGrp="1"/>
          </p:cNvSpPr>
          <p:nvPr>
            <p:ph idx="1"/>
          </p:nvPr>
        </p:nvSpPr>
        <p:spPr>
          <a:xfrm>
            <a:off x="395536" y="1196975"/>
            <a:ext cx="8424614" cy="1511945"/>
          </a:xfrm>
        </p:spPr>
        <p:txBody>
          <a:bodyPr/>
          <a:lstStyle/>
          <a:p>
            <a:r>
              <a:rPr lang="en-US" altLang="zh-TW" dirty="0"/>
              <a:t>Form Data </a:t>
            </a:r>
            <a:r>
              <a:rPr lang="zh-TW" altLang="en-US" dirty="0"/>
              <a:t>是我們剛剛在做 </a:t>
            </a:r>
            <a:r>
              <a:rPr lang="en-US" altLang="zh-TW" dirty="0"/>
              <a:t>POST</a:t>
            </a:r>
            <a:r>
              <a:rPr lang="zh-TW" altLang="en-US" dirty="0"/>
              <a:t> 時，傳送給 </a:t>
            </a:r>
            <a:r>
              <a:rPr lang="en-US" altLang="zh-TW" dirty="0"/>
              <a:t>Server</a:t>
            </a:r>
            <a:r>
              <a:rPr lang="zh-TW" altLang="en-US" dirty="0"/>
              <a:t> 的資料</a:t>
            </a:r>
            <a:endParaRPr lang="en-US" altLang="zh-TW" dirty="0"/>
          </a:p>
          <a:p>
            <a:endParaRPr lang="en-US" altLang="zh-TW" dirty="0"/>
          </a:p>
          <a:p>
            <a:endParaRPr lang="en-US" altLang="zh-TW" dirty="0"/>
          </a:p>
          <a:p>
            <a:endParaRPr lang="en-US" altLang="zh-TW" dirty="0"/>
          </a:p>
          <a:p>
            <a:endParaRPr lang="en-US" altLang="zh-TW" dirty="0"/>
          </a:p>
          <a:p>
            <a:r>
              <a:rPr lang="en-US" altLang="zh-TW" dirty="0"/>
              <a:t>Server </a:t>
            </a:r>
            <a:r>
              <a:rPr lang="zh-TW" altLang="en-US" dirty="0"/>
              <a:t>看到你的 </a:t>
            </a:r>
            <a:r>
              <a:rPr lang="en-US" altLang="zh-TW" dirty="0"/>
              <a:t>POST</a:t>
            </a:r>
            <a:r>
              <a:rPr lang="zh-TW" altLang="en-US" dirty="0"/>
              <a:t>，且透過你附帶的 </a:t>
            </a:r>
            <a:r>
              <a:rPr lang="en-US" altLang="zh-TW" dirty="0"/>
              <a:t>Form</a:t>
            </a:r>
            <a:r>
              <a:rPr lang="zh-TW" altLang="en-US" dirty="0"/>
              <a:t> </a:t>
            </a:r>
            <a:r>
              <a:rPr lang="en-US" altLang="zh-TW" dirty="0"/>
              <a:t>data</a:t>
            </a:r>
            <a:r>
              <a:rPr lang="zh-TW" altLang="en-US" dirty="0"/>
              <a:t>，回傳你想要查詢的 </a:t>
            </a:r>
            <a:r>
              <a:rPr lang="en-US" altLang="zh-TW" dirty="0"/>
              <a:t>HTML</a:t>
            </a:r>
            <a:r>
              <a:rPr lang="zh-TW" altLang="en-US" dirty="0"/>
              <a:t> 結果</a:t>
            </a:r>
          </a:p>
        </p:txBody>
      </p:sp>
      <p:pic>
        <p:nvPicPr>
          <p:cNvPr id="7" name="內容版面配置區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White">
          <a:xfrm>
            <a:off x="827584" y="2348880"/>
            <a:ext cx="5332705" cy="2160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76778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 </a:t>
            </a:r>
            <a:r>
              <a:rPr lang="en-US" altLang="zh-TW" dirty="0"/>
              <a:t>04: </a:t>
            </a:r>
            <a:r>
              <a:rPr lang="zh-TW" altLang="en-US" dirty="0"/>
              <a:t>如何使用 </a:t>
            </a:r>
            <a:r>
              <a:rPr lang="en-US" altLang="zh-TW" dirty="0"/>
              <a:t>POST</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84</a:t>
            </a:fld>
            <a:endParaRPr lang="en-US" altLang="zh-TW" dirty="0"/>
          </a:p>
        </p:txBody>
      </p:sp>
      <p:sp>
        <p:nvSpPr>
          <p:cNvPr id="6" name="文字方塊 5"/>
          <p:cNvSpPr txBox="1"/>
          <p:nvPr/>
        </p:nvSpPr>
        <p:spPr>
          <a:xfrm>
            <a:off x="395536" y="1484784"/>
            <a:ext cx="8568630" cy="4032448"/>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j-ea"/>
                <a:cs typeface="Consolas" panose="020B0609020204030204" pitchFamily="49" charset="0"/>
              </a:rPr>
              <a:t># </a:t>
            </a:r>
            <a:r>
              <a:rPr lang="zh-TW" altLang="en-US" sz="2000" dirty="0">
                <a:solidFill>
                  <a:srgbClr val="92D050"/>
                </a:solidFill>
                <a:latin typeface="Consolas" panose="020B0609020204030204" pitchFamily="49" charset="0"/>
                <a:ea typeface="+mj-ea"/>
                <a:cs typeface="Consolas" panose="020B0609020204030204" pitchFamily="49" charset="0"/>
              </a:rPr>
              <a:t>觀察網頁後，找到 </a:t>
            </a:r>
            <a:r>
              <a:rPr lang="en-US" altLang="zh-TW" sz="2000" dirty="0">
                <a:solidFill>
                  <a:srgbClr val="92D050"/>
                </a:solidFill>
                <a:latin typeface="Consolas" panose="020B0609020204030204" pitchFamily="49" charset="0"/>
                <a:ea typeface="+mj-ea"/>
                <a:cs typeface="Consolas" panose="020B0609020204030204" pitchFamily="49" charset="0"/>
              </a:rPr>
              <a:t>option</a:t>
            </a:r>
            <a:r>
              <a:rPr lang="zh-TW" altLang="en-US" sz="2000" dirty="0">
                <a:solidFill>
                  <a:srgbClr val="92D050"/>
                </a:solidFill>
                <a:latin typeface="Consolas" panose="020B0609020204030204" pitchFamily="49" charset="0"/>
                <a:ea typeface="+mj-ea"/>
                <a:cs typeface="Consolas" panose="020B0609020204030204" pitchFamily="49" charset="0"/>
              </a:rPr>
              <a:t> 的值</a:t>
            </a:r>
            <a:endParaRPr lang="en-US" altLang="zh-TW" sz="2000" dirty="0">
              <a:solidFill>
                <a:srgbClr val="92D050"/>
              </a:solidFill>
              <a:latin typeface="Consolas" panose="020B0609020204030204" pitchFamily="49" charset="0"/>
              <a:ea typeface="+mj-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j-ea"/>
                <a:cs typeface="Consolas" panose="020B0609020204030204" pitchFamily="49" charset="0"/>
              </a:rPr>
              <a:t>form_data</a:t>
            </a:r>
            <a:r>
              <a:rPr lang="en-US" altLang="zh-TW" sz="2000" dirty="0">
                <a:solidFill>
                  <a:schemeClr val="bg1"/>
                </a:solidFill>
                <a:latin typeface="Consolas" panose="020B0609020204030204" pitchFamily="49" charset="0"/>
                <a:ea typeface="+mj-ea"/>
                <a:cs typeface="Consolas" panose="020B0609020204030204" pitchFamily="49" charset="0"/>
              </a:rPr>
              <a:t> = {</a:t>
            </a:r>
          </a:p>
          <a:p>
            <a:pPr marL="90000"/>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a:solidFill>
                  <a:srgbClr val="FFC000"/>
                </a:solidFill>
                <a:latin typeface="Consolas" panose="020B0609020204030204" pitchFamily="49" charset="0"/>
                <a:ea typeface="+mj-ea"/>
                <a:cs typeface="Consolas" panose="020B0609020204030204" pitchFamily="49" charset="0"/>
              </a:rPr>
              <a:t>StartStation</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2f940836-cedc-41ef-8e28-c2336ac8fe68</a:t>
            </a:r>
            <a:r>
              <a:rPr lang="en-US" altLang="zh-TW" sz="2000" dirty="0">
                <a:solidFill>
                  <a:schemeClr val="bg1"/>
                </a:solidFill>
                <a:latin typeface="Consolas" panose="020B0609020204030204" pitchFamily="49" charset="0"/>
                <a:ea typeface="+mj-ea"/>
                <a:cs typeface="Consolas" panose="020B0609020204030204" pitchFamily="49" charset="0"/>
              </a:rPr>
              <a:t>",</a:t>
            </a:r>
          </a:p>
          <a:p>
            <a:pPr marL="90000"/>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a:solidFill>
                  <a:srgbClr val="FFC000"/>
                </a:solidFill>
                <a:latin typeface="Consolas" panose="020B0609020204030204" pitchFamily="49" charset="0"/>
                <a:ea typeface="+mj-ea"/>
                <a:cs typeface="Consolas" panose="020B0609020204030204" pitchFamily="49" charset="0"/>
              </a:rPr>
              <a:t>EndStation</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e6e26e66-7dc1-458f-b2f3-71ce65fdc95f</a:t>
            </a:r>
            <a:r>
              <a:rPr lang="en-US" altLang="zh-TW" sz="2000" dirty="0">
                <a:solidFill>
                  <a:schemeClr val="bg1"/>
                </a:solidFill>
                <a:latin typeface="Consolas" panose="020B0609020204030204" pitchFamily="49" charset="0"/>
                <a:ea typeface="+mj-ea"/>
                <a:cs typeface="Consolas" panose="020B0609020204030204" pitchFamily="49" charset="0"/>
              </a:rPr>
              <a:t>",</a:t>
            </a:r>
          </a:p>
          <a:p>
            <a:pPr marL="90000"/>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a:solidFill>
                  <a:srgbClr val="FFC000"/>
                </a:solidFill>
                <a:latin typeface="Consolas" panose="020B0609020204030204" pitchFamily="49" charset="0"/>
                <a:ea typeface="+mj-ea"/>
                <a:cs typeface="Consolas" panose="020B0609020204030204" pitchFamily="49" charset="0"/>
              </a:rPr>
              <a:t>SearchDate</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2017/08/13</a:t>
            </a:r>
            <a:r>
              <a:rPr lang="en-US" altLang="zh-TW" sz="2000" dirty="0">
                <a:solidFill>
                  <a:schemeClr val="bg1"/>
                </a:solidFill>
                <a:latin typeface="Consolas" panose="020B0609020204030204" pitchFamily="49" charset="0"/>
                <a:ea typeface="+mj-ea"/>
                <a:cs typeface="Consolas" panose="020B0609020204030204" pitchFamily="49" charset="0"/>
              </a:rPr>
              <a:t>",</a:t>
            </a:r>
          </a:p>
          <a:p>
            <a:pPr marL="90000"/>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a:solidFill>
                  <a:srgbClr val="FFC000"/>
                </a:solidFill>
                <a:latin typeface="Consolas" panose="020B0609020204030204" pitchFamily="49" charset="0"/>
                <a:ea typeface="+mj-ea"/>
                <a:cs typeface="Consolas" panose="020B0609020204030204" pitchFamily="49" charset="0"/>
              </a:rPr>
              <a:t>SearchTime</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20:30</a:t>
            </a:r>
            <a:r>
              <a:rPr lang="en-US" altLang="zh-TW" sz="2000" dirty="0">
                <a:solidFill>
                  <a:schemeClr val="bg1"/>
                </a:solidFill>
                <a:latin typeface="Consolas" panose="020B0609020204030204" pitchFamily="49" charset="0"/>
                <a:ea typeface="+mj-ea"/>
                <a:cs typeface="Consolas" panose="020B0609020204030204" pitchFamily="49" charset="0"/>
              </a:rPr>
              <a:t>", </a:t>
            </a:r>
          </a:p>
          <a:p>
            <a:pPr marL="90000"/>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err="1">
                <a:solidFill>
                  <a:srgbClr val="FFC000"/>
                </a:solidFill>
                <a:latin typeface="Consolas" panose="020B0609020204030204" pitchFamily="49" charset="0"/>
                <a:ea typeface="+mj-ea"/>
                <a:cs typeface="Consolas" panose="020B0609020204030204" pitchFamily="49" charset="0"/>
              </a:rPr>
              <a:t>SearchWay</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err="1">
                <a:solidFill>
                  <a:srgbClr val="FFC000"/>
                </a:solidFill>
                <a:latin typeface="Consolas" panose="020B0609020204030204" pitchFamily="49" charset="0"/>
                <a:ea typeface="+mj-ea"/>
                <a:cs typeface="Consolas" panose="020B0609020204030204" pitchFamily="49" charset="0"/>
              </a:rPr>
              <a:t>DepartureInMandarin</a:t>
            </a:r>
            <a:r>
              <a:rPr lang="en-US" altLang="zh-TW" sz="2000" dirty="0">
                <a:solidFill>
                  <a:schemeClr val="bg1"/>
                </a:solidFill>
                <a:latin typeface="Consolas" panose="020B0609020204030204" pitchFamily="49" charset="0"/>
                <a:ea typeface="+mj-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j-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j-ea"/>
                <a:cs typeface="Consolas" panose="020B0609020204030204" pitchFamily="49" charset="0"/>
              </a:rPr>
              <a:t># </a:t>
            </a:r>
            <a:r>
              <a:rPr lang="en-US" altLang="zh-TW" sz="2000" dirty="0">
                <a:solidFill>
                  <a:srgbClr val="92D050"/>
                </a:solidFill>
                <a:latin typeface="Consolas" panose="020B0609020204030204" pitchFamily="49" charset="0"/>
                <a:ea typeface="+mj-ea"/>
                <a:cs typeface="Consolas" panose="020B0609020204030204" pitchFamily="49" charset="0"/>
              </a:rPr>
              <a:t>requests</a:t>
            </a:r>
            <a:r>
              <a:rPr lang="zh-TW" altLang="en-US" sz="2000" dirty="0">
                <a:solidFill>
                  <a:srgbClr val="92D050"/>
                </a:solidFill>
                <a:latin typeface="Consolas" panose="020B0609020204030204" pitchFamily="49" charset="0"/>
                <a:ea typeface="+mj-ea"/>
                <a:cs typeface="Consolas" panose="020B0609020204030204" pitchFamily="49" charset="0"/>
              </a:rPr>
              <a:t> 改用 </a:t>
            </a:r>
            <a:r>
              <a:rPr lang="en-US" altLang="zh-TW" sz="2000" dirty="0">
                <a:solidFill>
                  <a:srgbClr val="92D050"/>
                </a:solidFill>
                <a:latin typeface="Consolas" panose="020B0609020204030204" pitchFamily="49" charset="0"/>
                <a:ea typeface="+mj-ea"/>
                <a:cs typeface="Consolas" panose="020B0609020204030204" pitchFamily="49" charset="0"/>
              </a:rPr>
              <a:t>POST</a:t>
            </a:r>
            <a:r>
              <a:rPr lang="zh-TW" altLang="en-US" sz="2000" dirty="0">
                <a:solidFill>
                  <a:srgbClr val="92D050"/>
                </a:solidFill>
                <a:latin typeface="Consolas" panose="020B0609020204030204" pitchFamily="49" charset="0"/>
                <a:ea typeface="+mj-ea"/>
                <a:cs typeface="Consolas" panose="020B0609020204030204" pitchFamily="49" charset="0"/>
              </a:rPr>
              <a:t>，並放入 </a:t>
            </a:r>
            <a:r>
              <a:rPr lang="en-US" altLang="zh-TW" sz="2000" dirty="0" err="1">
                <a:solidFill>
                  <a:srgbClr val="92D050"/>
                </a:solidFill>
                <a:latin typeface="Consolas" panose="020B0609020204030204" pitchFamily="49" charset="0"/>
                <a:ea typeface="+mj-ea"/>
                <a:cs typeface="Consolas" panose="020B0609020204030204" pitchFamily="49" charset="0"/>
              </a:rPr>
              <a:t>form_data</a:t>
            </a:r>
            <a:r>
              <a:rPr lang="zh-TW" altLang="en-US" sz="2000" dirty="0">
                <a:solidFill>
                  <a:srgbClr val="92D050"/>
                </a:solidFill>
                <a:latin typeface="Consolas" panose="020B0609020204030204" pitchFamily="49" charset="0"/>
                <a:ea typeface="+mj-ea"/>
                <a:cs typeface="Consolas" panose="020B0609020204030204" pitchFamily="49" charset="0"/>
              </a:rPr>
              <a:t> </a:t>
            </a:r>
            <a:endParaRPr lang="en-US" altLang="zh-TW" sz="2000" dirty="0">
              <a:solidFill>
                <a:schemeClr val="bg1"/>
              </a:solidFill>
              <a:latin typeface="Consolas" panose="020B0609020204030204" pitchFamily="49" charset="0"/>
              <a:ea typeface="+mj-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j-ea"/>
                <a:cs typeface="Consolas" panose="020B0609020204030204" pitchFamily="49" charset="0"/>
              </a:rPr>
              <a:t>response_post</a:t>
            </a:r>
            <a:r>
              <a:rPr lang="en-US" altLang="zh-TW" sz="2000" dirty="0">
                <a:solidFill>
                  <a:schemeClr val="bg1"/>
                </a:solidFill>
                <a:latin typeface="Consolas" panose="020B0609020204030204" pitchFamily="49" charset="0"/>
                <a:ea typeface="+mj-ea"/>
                <a:cs typeface="Consolas" panose="020B0609020204030204" pitchFamily="49" charset="0"/>
              </a:rPr>
              <a:t> = </a:t>
            </a:r>
            <a:r>
              <a:rPr lang="en-US" altLang="zh-TW" sz="2000" dirty="0" err="1">
                <a:solidFill>
                  <a:schemeClr val="bg1"/>
                </a:solidFill>
                <a:latin typeface="Consolas" panose="020B0609020204030204" pitchFamily="49" charset="0"/>
                <a:ea typeface="+mj-ea"/>
                <a:cs typeface="Consolas" panose="020B0609020204030204" pitchFamily="49" charset="0"/>
              </a:rPr>
              <a:t>requests.post</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a:solidFill>
                  <a:srgbClr val="FFC000"/>
                </a:solidFill>
                <a:latin typeface="Consolas" panose="020B0609020204030204" pitchFamily="49" charset="0"/>
                <a:ea typeface="+mj-ea"/>
                <a:cs typeface="Consolas" panose="020B0609020204030204" pitchFamily="49" charset="0"/>
              </a:rPr>
              <a:t>https://www.thsrc.com.tw/tw/</a:t>
            </a:r>
            <a:br>
              <a:rPr lang="en-US" altLang="zh-TW" sz="2000" dirty="0">
                <a:solidFill>
                  <a:srgbClr val="FFC000"/>
                </a:solidFill>
                <a:latin typeface="Consolas" panose="020B0609020204030204" pitchFamily="49" charset="0"/>
                <a:ea typeface="+mj-ea"/>
                <a:cs typeface="Consolas" panose="020B0609020204030204" pitchFamily="49" charset="0"/>
              </a:rPr>
            </a:br>
            <a:r>
              <a:rPr lang="en-US" altLang="zh-TW" sz="2000" dirty="0" err="1">
                <a:solidFill>
                  <a:srgbClr val="FFC000"/>
                </a:solidFill>
                <a:latin typeface="Consolas" panose="020B0609020204030204" pitchFamily="49" charset="0"/>
                <a:ea typeface="+mj-ea"/>
                <a:cs typeface="Consolas" panose="020B0609020204030204" pitchFamily="49" charset="0"/>
              </a:rPr>
              <a:t>TimeTable</a:t>
            </a:r>
            <a:r>
              <a:rPr lang="en-US" altLang="zh-TW" sz="2000" dirty="0">
                <a:solidFill>
                  <a:srgbClr val="FFC000"/>
                </a:solidFill>
                <a:latin typeface="Consolas" panose="020B0609020204030204" pitchFamily="49" charset="0"/>
                <a:ea typeface="+mj-ea"/>
                <a:cs typeface="Consolas" panose="020B0609020204030204" pitchFamily="49" charset="0"/>
              </a:rPr>
              <a:t>/</a:t>
            </a:r>
            <a:r>
              <a:rPr lang="en-US" altLang="zh-TW" sz="2000" dirty="0" err="1">
                <a:solidFill>
                  <a:srgbClr val="FFC000"/>
                </a:solidFill>
                <a:latin typeface="Consolas" panose="020B0609020204030204" pitchFamily="49" charset="0"/>
                <a:ea typeface="+mj-ea"/>
                <a:cs typeface="Consolas" panose="020B0609020204030204" pitchFamily="49" charset="0"/>
              </a:rPr>
              <a:t>SearchResult</a:t>
            </a:r>
            <a:r>
              <a:rPr lang="en-US" altLang="zh-TW" sz="2000" dirty="0">
                <a:solidFill>
                  <a:schemeClr val="bg1"/>
                </a:solidFill>
                <a:latin typeface="Consolas" panose="020B0609020204030204" pitchFamily="49" charset="0"/>
                <a:ea typeface="+mj-ea"/>
                <a:cs typeface="Consolas" panose="020B0609020204030204" pitchFamily="49" charset="0"/>
              </a:rPr>
              <a:t>", data = </a:t>
            </a:r>
            <a:r>
              <a:rPr lang="en-US" altLang="zh-TW" sz="2000" dirty="0" err="1">
                <a:solidFill>
                  <a:schemeClr val="bg1"/>
                </a:solidFill>
                <a:latin typeface="Consolas" panose="020B0609020204030204" pitchFamily="49" charset="0"/>
                <a:ea typeface="+mj-ea"/>
                <a:cs typeface="Consolas" panose="020B0609020204030204" pitchFamily="49" charset="0"/>
              </a:rPr>
              <a:t>form_data</a:t>
            </a:r>
            <a:r>
              <a:rPr lang="en-US" altLang="zh-TW" sz="2000" dirty="0">
                <a:solidFill>
                  <a:schemeClr val="bg1"/>
                </a:solidFill>
                <a:latin typeface="Consolas" panose="020B0609020204030204" pitchFamily="49" charset="0"/>
                <a:ea typeface="+mj-ea"/>
                <a:cs typeface="Consolas" panose="020B0609020204030204" pitchFamily="49" charset="0"/>
              </a:rPr>
              <a:t>)</a:t>
            </a:r>
          </a:p>
          <a:p>
            <a:pPr marL="90000"/>
            <a:r>
              <a:rPr lang="en-US" altLang="zh-TW" sz="2000" dirty="0" err="1">
                <a:solidFill>
                  <a:schemeClr val="bg1"/>
                </a:solidFill>
                <a:latin typeface="Consolas" panose="020B0609020204030204" pitchFamily="49" charset="0"/>
                <a:ea typeface="+mj-ea"/>
                <a:cs typeface="Consolas" panose="020B0609020204030204" pitchFamily="49" charset="0"/>
              </a:rPr>
              <a:t>soup_post</a:t>
            </a:r>
            <a:r>
              <a:rPr lang="en-US" altLang="zh-TW" sz="2000" dirty="0">
                <a:solidFill>
                  <a:schemeClr val="bg1"/>
                </a:solidFill>
                <a:latin typeface="Consolas" panose="020B0609020204030204" pitchFamily="49" charset="0"/>
                <a:ea typeface="+mj-ea"/>
                <a:cs typeface="Consolas" panose="020B0609020204030204" pitchFamily="49" charset="0"/>
              </a:rPr>
              <a:t> = </a:t>
            </a:r>
            <a:r>
              <a:rPr lang="en-US" altLang="zh-TW" sz="2000" dirty="0" err="1">
                <a:solidFill>
                  <a:schemeClr val="bg1"/>
                </a:solidFill>
                <a:latin typeface="Consolas" panose="020B0609020204030204" pitchFamily="49" charset="0"/>
                <a:ea typeface="+mj-ea"/>
                <a:cs typeface="Consolas" panose="020B0609020204030204" pitchFamily="49" charset="0"/>
              </a:rPr>
              <a:t>BeautifulSoup</a:t>
            </a:r>
            <a:r>
              <a:rPr lang="en-US" altLang="zh-TW" sz="2000" dirty="0">
                <a:solidFill>
                  <a:schemeClr val="bg1"/>
                </a:solidFill>
                <a:latin typeface="Consolas" panose="020B0609020204030204" pitchFamily="49" charset="0"/>
                <a:ea typeface="+mj-ea"/>
                <a:cs typeface="Consolas" panose="020B0609020204030204" pitchFamily="49" charset="0"/>
              </a:rPr>
              <a:t>(</a:t>
            </a:r>
            <a:r>
              <a:rPr lang="en-US" altLang="zh-TW" sz="2000" dirty="0" err="1">
                <a:solidFill>
                  <a:schemeClr val="bg1"/>
                </a:solidFill>
                <a:latin typeface="Consolas" panose="020B0609020204030204" pitchFamily="49" charset="0"/>
                <a:ea typeface="+mj-ea"/>
                <a:cs typeface="Consolas" panose="020B0609020204030204" pitchFamily="49" charset="0"/>
              </a:rPr>
              <a:t>response_post.text</a:t>
            </a:r>
            <a:r>
              <a:rPr lang="en-US" altLang="zh-TW" sz="2000" dirty="0">
                <a:solidFill>
                  <a:schemeClr val="bg1"/>
                </a:solidFill>
                <a:latin typeface="Consolas" panose="020B0609020204030204" pitchFamily="49" charset="0"/>
                <a:ea typeface="+mj-ea"/>
                <a:cs typeface="Consolas" panose="020B0609020204030204" pitchFamily="49" charset="0"/>
              </a:rPr>
              <a:t>, "</a:t>
            </a:r>
            <a:r>
              <a:rPr lang="en-US" altLang="zh-TW" sz="2000" dirty="0" err="1">
                <a:solidFill>
                  <a:srgbClr val="FFC000"/>
                </a:solidFill>
                <a:latin typeface="Consolas" panose="020B0609020204030204" pitchFamily="49" charset="0"/>
                <a:ea typeface="+mj-ea"/>
                <a:cs typeface="Consolas" panose="020B0609020204030204" pitchFamily="49" charset="0"/>
              </a:rPr>
              <a:t>lxml</a:t>
            </a:r>
            <a:r>
              <a:rPr lang="en-US" altLang="zh-TW" sz="2000" dirty="0">
                <a:solidFill>
                  <a:schemeClr val="bg1"/>
                </a:solidFill>
                <a:latin typeface="Consolas" panose="020B0609020204030204" pitchFamily="49" charset="0"/>
                <a:ea typeface="+mj-ea"/>
                <a:cs typeface="Consolas" panose="020B0609020204030204" pitchFamily="49" charset="0"/>
              </a:rPr>
              <a:t>")</a:t>
            </a:r>
          </a:p>
        </p:txBody>
      </p:sp>
    </p:spTree>
    <p:extLst>
      <p:ext uri="{BB962C8B-B14F-4D97-AF65-F5344CB8AC3E}">
        <p14:creationId xmlns:p14="http://schemas.microsoft.com/office/powerpoint/2010/main" val="23871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04:</a:t>
            </a:r>
            <a:r>
              <a:rPr lang="zh-TW" altLang="en-US" dirty="0"/>
              <a:t> 如何使用 </a:t>
            </a:r>
            <a:r>
              <a:rPr lang="en-US" altLang="zh-TW" dirty="0"/>
              <a:t>POST</a:t>
            </a:r>
            <a:endParaRPr lang="zh-TW" altLang="en-US" dirty="0"/>
          </a:p>
        </p:txBody>
      </p:sp>
      <p:sp>
        <p:nvSpPr>
          <p:cNvPr id="3" name="內容版面配置區 2"/>
          <p:cNvSpPr>
            <a:spLocks noGrp="1"/>
          </p:cNvSpPr>
          <p:nvPr>
            <p:ph idx="1"/>
          </p:nvPr>
        </p:nvSpPr>
        <p:spPr/>
        <p:txBody>
          <a:bodyPr/>
          <a:lstStyle/>
          <a:p>
            <a:r>
              <a:rPr lang="zh-TW" altLang="en-US" dirty="0"/>
              <a:t>請運用 </a:t>
            </a:r>
            <a:r>
              <a:rPr lang="en-US" altLang="zh-TW" dirty="0"/>
              <a:t>POST</a:t>
            </a:r>
            <a:r>
              <a:rPr lang="zh-TW" altLang="en-US" dirty="0"/>
              <a:t> 方式，找出</a:t>
            </a:r>
            <a:r>
              <a:rPr lang="en-US" altLang="zh-TW" dirty="0"/>
              <a:t> 2017</a:t>
            </a:r>
            <a:r>
              <a:rPr lang="zh-TW" altLang="en-US" dirty="0"/>
              <a:t> 年 </a:t>
            </a:r>
            <a:r>
              <a:rPr lang="en-US" altLang="zh-TW" dirty="0"/>
              <a:t>8</a:t>
            </a:r>
            <a:r>
              <a:rPr lang="zh-TW" altLang="en-US" dirty="0"/>
              <a:t> 月 </a:t>
            </a:r>
            <a:r>
              <a:rPr lang="en-US" altLang="zh-TW" dirty="0"/>
              <a:t>14</a:t>
            </a:r>
            <a:r>
              <a:rPr lang="zh-TW" altLang="en-US" dirty="0"/>
              <a:t> 日 </a:t>
            </a:r>
            <a:r>
              <a:rPr lang="en-US" altLang="zh-TW" dirty="0"/>
              <a:t>21:30</a:t>
            </a:r>
            <a:r>
              <a:rPr lang="zh-TW" altLang="en-US" dirty="0"/>
              <a:t>，</a:t>
            </a:r>
            <a:r>
              <a:rPr lang="en-US" altLang="zh-TW" dirty="0"/>
              <a:t/>
            </a:r>
            <a:br>
              <a:rPr lang="en-US" altLang="zh-TW" dirty="0"/>
            </a:br>
            <a:r>
              <a:rPr lang="zh-TW" altLang="en-US" b="1" dirty="0"/>
              <a:t>南港站</a:t>
            </a:r>
            <a:r>
              <a:rPr lang="zh-TW" altLang="en-US" dirty="0"/>
              <a:t>到</a:t>
            </a:r>
            <a:r>
              <a:rPr lang="zh-TW" altLang="en-US" b="1" dirty="0"/>
              <a:t>台南站</a:t>
            </a:r>
            <a:r>
              <a:rPr lang="zh-TW" altLang="en-US" dirty="0"/>
              <a:t>共有幾個班次</a:t>
            </a:r>
            <a:r>
              <a:rPr lang="en-US" altLang="zh-TW" dirty="0"/>
              <a:t>?</a:t>
            </a:r>
          </a:p>
          <a:p>
            <a:pPr lvl="1"/>
            <a:r>
              <a:rPr lang="zh-TW" altLang="en-US" dirty="0"/>
              <a:t>觀察南港、台南站的 </a:t>
            </a:r>
            <a:r>
              <a:rPr lang="en-US" altLang="zh-TW" dirty="0"/>
              <a:t>option value </a:t>
            </a:r>
            <a:r>
              <a:rPr lang="zh-TW" altLang="en-US" dirty="0"/>
              <a:t>是甚麼</a:t>
            </a:r>
            <a:r>
              <a:rPr lang="en-US" altLang="zh-TW" dirty="0"/>
              <a:t>?</a:t>
            </a:r>
          </a:p>
          <a:p>
            <a:pPr lvl="1"/>
            <a:r>
              <a:rPr lang="zh-TW" altLang="en-US" dirty="0"/>
              <a:t>查看班次的資訊都藏在哪些標籤內</a:t>
            </a:r>
            <a:r>
              <a:rPr lang="en-US" altLang="zh-TW" dirty="0"/>
              <a:t>?</a:t>
            </a:r>
            <a:r>
              <a:rPr lang="zh-TW" altLang="en-US" dirty="0"/>
              <a:t> </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85</a:t>
            </a:fld>
            <a:endParaRPr lang="en-US" altLang="zh-TW" dirty="0"/>
          </a:p>
        </p:txBody>
      </p:sp>
      <p:pic>
        <p:nvPicPr>
          <p:cNvPr id="5" name="圖片 4" descr="畫面剪輯"/>
          <p:cNvPicPr>
            <a:picLocks noChangeAspect="1"/>
          </p:cNvPicPr>
          <p:nvPr/>
        </p:nvPicPr>
        <p:blipFill>
          <a:blip r:embed="rId2">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7825805" y="147255"/>
            <a:ext cx="1112389" cy="9393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098" name="Picture 2" descr="相關圖片">
            <a:extLst>
              <a:ext uri="{FF2B5EF4-FFF2-40B4-BE49-F238E27FC236}">
                <a16:creationId xmlns:a16="http://schemas.microsoft.com/office/drawing/2014/main" xmlns="" id="{54AA3DA0-F419-4BF6-906B-1E6C4D6D23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3275112"/>
            <a:ext cx="19442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134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 </a:t>
            </a:r>
            <a:r>
              <a:rPr lang="en-US" altLang="zh-TW" dirty="0"/>
              <a:t>04:</a:t>
            </a:r>
            <a:r>
              <a:rPr lang="zh-TW" altLang="en-US" dirty="0"/>
              <a:t> 答案</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86</a:t>
            </a:fld>
            <a:endParaRPr lang="en-US" altLang="zh-TW" dirty="0"/>
          </a:p>
        </p:txBody>
      </p:sp>
      <p:sp>
        <p:nvSpPr>
          <p:cNvPr id="7" name="文字方塊 6"/>
          <p:cNvSpPr txBox="1"/>
          <p:nvPr/>
        </p:nvSpPr>
        <p:spPr>
          <a:xfrm>
            <a:off x="287685" y="1268760"/>
            <a:ext cx="8568630" cy="4680520"/>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將要查詢的資料寫成 </a:t>
            </a:r>
            <a:r>
              <a:rPr lang="en-US" altLang="zh-TW" sz="2000" dirty="0">
                <a:solidFill>
                  <a:srgbClr val="92D050"/>
                </a:solidFill>
                <a:latin typeface="Consolas" panose="020B0609020204030204" pitchFamily="49" charset="0"/>
                <a:ea typeface="+mn-ea"/>
                <a:cs typeface="Consolas" panose="020B0609020204030204" pitchFamily="49" charset="0"/>
              </a:rPr>
              <a:t>dictionary</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form_data</a:t>
            </a:r>
            <a:r>
              <a:rPr lang="en-US" altLang="zh-TW" sz="2000" dirty="0">
                <a:solidFill>
                  <a:schemeClr val="bg1"/>
                </a:solidFill>
                <a:latin typeface="Consolas" panose="020B0609020204030204" pitchFamily="49" charset="0"/>
                <a:ea typeface="+mn-ea"/>
                <a:cs typeface="Consolas" panose="020B0609020204030204" pitchFamily="49" charset="0"/>
              </a:rPr>
              <a:t> = {</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StartStation</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2f940836-cedc-41ef-8e28-c2336ac8fe68</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EndStation</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9c5ac6ca-ec89-48f8-aab0-41b738cb1814</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SearchDate</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2017/08/14</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SearchTime</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21:30</a:t>
            </a:r>
            <a:r>
              <a:rPr lang="en-US" altLang="zh-TW" sz="2000" dirty="0">
                <a:solidFill>
                  <a:schemeClr val="bg1"/>
                </a:solidFill>
                <a:latin typeface="Consolas" panose="020B0609020204030204" pitchFamily="49" charset="0"/>
                <a:ea typeface="+mn-ea"/>
                <a:cs typeface="Consolas" panose="020B0609020204030204" pitchFamily="49" charset="0"/>
              </a:rPr>
              <a:t>", </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rgbClr val="FFC000"/>
                </a:solidFill>
                <a:latin typeface="Consolas" panose="020B0609020204030204" pitchFamily="49" charset="0"/>
                <a:ea typeface="+mn-ea"/>
                <a:cs typeface="Consolas" panose="020B0609020204030204" pitchFamily="49" charset="0"/>
              </a:rPr>
              <a:t>SearchWay</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DepartureInMandarin</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en-US" altLang="zh-TW" sz="2000" dirty="0">
                <a:solidFill>
                  <a:srgbClr val="92D050"/>
                </a:solidFill>
                <a:latin typeface="Consolas" panose="020B0609020204030204" pitchFamily="49" charset="0"/>
                <a:ea typeface="+mn-ea"/>
                <a:cs typeface="Consolas" panose="020B0609020204030204" pitchFamily="49" charset="0"/>
              </a:rPr>
              <a:t>requests</a:t>
            </a:r>
            <a:r>
              <a:rPr lang="zh-TW" altLang="en-US" sz="2000" dirty="0">
                <a:solidFill>
                  <a:srgbClr val="92D050"/>
                </a:solidFill>
                <a:latin typeface="Consolas" panose="020B0609020204030204" pitchFamily="49" charset="0"/>
                <a:ea typeface="+mn-ea"/>
                <a:cs typeface="Consolas" panose="020B0609020204030204" pitchFamily="49" charset="0"/>
              </a:rPr>
              <a:t> 改用 </a:t>
            </a:r>
            <a:r>
              <a:rPr lang="en-US" altLang="zh-TW" sz="2000" dirty="0">
                <a:solidFill>
                  <a:srgbClr val="92D050"/>
                </a:solidFill>
                <a:latin typeface="Consolas" panose="020B0609020204030204" pitchFamily="49" charset="0"/>
                <a:ea typeface="+mn-ea"/>
                <a:cs typeface="Consolas" panose="020B0609020204030204" pitchFamily="49" charset="0"/>
              </a:rPr>
              <a:t>POST</a:t>
            </a:r>
            <a:r>
              <a:rPr lang="zh-TW" altLang="en-US" sz="2000" dirty="0">
                <a:solidFill>
                  <a:srgbClr val="92D050"/>
                </a:solidFill>
                <a:latin typeface="Consolas" panose="020B0609020204030204" pitchFamily="49" charset="0"/>
                <a:ea typeface="+mn-ea"/>
                <a:cs typeface="Consolas" panose="020B0609020204030204" pitchFamily="49" charset="0"/>
              </a:rPr>
              <a:t>，並放入 </a:t>
            </a:r>
            <a:r>
              <a:rPr lang="en-US" altLang="zh-TW" sz="2000" dirty="0" err="1">
                <a:solidFill>
                  <a:srgbClr val="92D050"/>
                </a:solidFill>
                <a:latin typeface="Consolas" panose="020B0609020204030204" pitchFamily="49" charset="0"/>
                <a:ea typeface="+mn-ea"/>
                <a:cs typeface="Consolas" panose="020B0609020204030204" pitchFamily="49" charset="0"/>
              </a:rPr>
              <a:t>form_data</a:t>
            </a:r>
            <a:r>
              <a:rPr lang="zh-TW" altLang="en-US" sz="2000" dirty="0">
                <a:solidFill>
                  <a:srgbClr val="92D050"/>
                </a:solidFill>
                <a:latin typeface="Consolas" panose="020B0609020204030204" pitchFamily="49" charset="0"/>
                <a:ea typeface="+mn-ea"/>
                <a:cs typeface="Consolas" panose="020B0609020204030204" pitchFamily="49" charset="0"/>
              </a:rPr>
              <a:t> </a:t>
            </a:r>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response_post</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requests.post</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https://www.thsrc.com.tw/tw/</a:t>
            </a:r>
            <a:br>
              <a:rPr lang="en-US" altLang="zh-TW" sz="2000" dirty="0">
                <a:solidFill>
                  <a:srgbClr val="FFC000"/>
                </a:solidFill>
                <a:latin typeface="Consolas" panose="020B0609020204030204" pitchFamily="49" charset="0"/>
                <a:ea typeface="+mn-ea"/>
                <a:cs typeface="Consolas" panose="020B0609020204030204" pitchFamily="49" charset="0"/>
              </a:rPr>
            </a:br>
            <a:r>
              <a:rPr lang="en-US" altLang="zh-TW" sz="2000" dirty="0" err="1">
                <a:solidFill>
                  <a:srgbClr val="FFC000"/>
                </a:solidFill>
                <a:latin typeface="Consolas" panose="020B0609020204030204" pitchFamily="49" charset="0"/>
                <a:ea typeface="+mn-ea"/>
                <a:cs typeface="Consolas" panose="020B0609020204030204" pitchFamily="49" charset="0"/>
              </a:rPr>
              <a:t>TimeTable</a:t>
            </a:r>
            <a:r>
              <a:rPr lang="en-US" altLang="zh-TW" sz="2000" dirty="0">
                <a:solidFill>
                  <a:srgbClr val="FFC000"/>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SearchResult</a:t>
            </a:r>
            <a:r>
              <a:rPr lang="en-US" altLang="zh-TW" sz="2000" dirty="0">
                <a:solidFill>
                  <a:schemeClr val="bg1"/>
                </a:solidFill>
                <a:latin typeface="Consolas" panose="020B0609020204030204" pitchFamily="49" charset="0"/>
                <a:ea typeface="+mn-ea"/>
                <a:cs typeface="Consolas" panose="020B0609020204030204" pitchFamily="49" charset="0"/>
              </a:rPr>
              <a:t>", data = </a:t>
            </a:r>
            <a:r>
              <a:rPr lang="en-US" altLang="zh-TW" sz="2000" dirty="0" err="1">
                <a:solidFill>
                  <a:schemeClr val="bg1"/>
                </a:solidFill>
                <a:latin typeface="Consolas" panose="020B0609020204030204" pitchFamily="49" charset="0"/>
                <a:ea typeface="+mn-ea"/>
                <a:cs typeface="Consolas" panose="020B0609020204030204" pitchFamily="49" charset="0"/>
              </a:rPr>
              <a:t>form_data</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soup_post</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BeautifulSoup</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response_post.text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rgbClr val="FFC000"/>
                </a:solidFill>
                <a:latin typeface="Consolas" panose="020B0609020204030204" pitchFamily="49" charset="0"/>
                <a:ea typeface="+mn-ea"/>
                <a:cs typeface="Consolas" panose="020B0609020204030204" pitchFamily="49" charset="0"/>
              </a:rPr>
              <a:t>lxml</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找出有幾個 </a:t>
            </a:r>
            <a:r>
              <a:rPr lang="en-US" altLang="zh-TW" sz="2000" dirty="0">
                <a:solidFill>
                  <a:srgbClr val="92D050"/>
                </a:solidFill>
                <a:latin typeface="Consolas" panose="020B0609020204030204" pitchFamily="49" charset="0"/>
                <a:ea typeface="+mn-ea"/>
                <a:cs typeface="Consolas" panose="020B0609020204030204" pitchFamily="49" charset="0"/>
              </a:rPr>
              <a:t>td</a:t>
            </a:r>
            <a:r>
              <a:rPr lang="zh-TW" altLang="en-US" sz="2000" dirty="0">
                <a:solidFill>
                  <a:srgbClr val="92D050"/>
                </a:solidFill>
                <a:latin typeface="Consolas" panose="020B0609020204030204" pitchFamily="49" charset="0"/>
                <a:ea typeface="+mn-ea"/>
                <a:cs typeface="Consolas" panose="020B0609020204030204" pitchFamily="49" charset="0"/>
              </a:rPr>
              <a:t> 標籤，屬性為 </a:t>
            </a:r>
            <a:r>
              <a:rPr lang="en-US" altLang="zh-TW" sz="2000" dirty="0">
                <a:solidFill>
                  <a:srgbClr val="92D050"/>
                </a:solidFill>
                <a:latin typeface="Consolas" panose="020B0609020204030204" pitchFamily="49" charset="0"/>
                <a:ea typeface="+mn-ea"/>
                <a:cs typeface="Consolas" panose="020B0609020204030204" pitchFamily="49" charset="0"/>
              </a:rPr>
              <a:t>class=column1</a:t>
            </a:r>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zh-TW" altLang="zh-TW" sz="2000" dirty="0">
                <a:solidFill>
                  <a:srgbClr val="00FFFF"/>
                </a:solidFill>
                <a:latin typeface="Consolas"/>
                <a:ea typeface="Consolas"/>
                <a:cs typeface="Consolas"/>
                <a:sym typeface="Consolas"/>
              </a:rPr>
              <a:t>print</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len</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soup_post.find_all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td</a:t>
            </a:r>
            <a:r>
              <a:rPr lang="en-US" altLang="zh-TW" sz="2000" dirty="0">
                <a:solidFill>
                  <a:schemeClr val="bg1"/>
                </a:solidFill>
                <a:latin typeface="Consolas" panose="020B0609020204030204" pitchFamily="49" charset="0"/>
                <a:ea typeface="+mn-ea"/>
                <a:cs typeface="Consolas" panose="020B0609020204030204" pitchFamily="49" charset="0"/>
              </a:rPr>
              <a:t>", class_="</a:t>
            </a:r>
            <a:r>
              <a:rPr lang="en-US" altLang="zh-TW" sz="2000" dirty="0">
                <a:solidFill>
                  <a:srgbClr val="FFC000"/>
                </a:solidFill>
                <a:latin typeface="Consolas" panose="020B0609020204030204" pitchFamily="49" charset="0"/>
                <a:ea typeface="+mn-ea"/>
                <a:cs typeface="Consolas" panose="020B0609020204030204" pitchFamily="49" charset="0"/>
              </a:rPr>
              <a:t>column1</a:t>
            </a:r>
            <a:r>
              <a:rPr lang="en-US" altLang="zh-TW" sz="2000" dirty="0">
                <a:solidFill>
                  <a:schemeClr val="bg1"/>
                </a:solidFill>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289686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Outline</a:t>
            </a:r>
            <a:endParaRPr lang="zh-TW" altLang="en-US" dirty="0"/>
          </a:p>
        </p:txBody>
      </p:sp>
      <p:sp>
        <p:nvSpPr>
          <p:cNvPr id="4" name="內容版面配置區 3"/>
          <p:cNvSpPr>
            <a:spLocks noGrp="1"/>
          </p:cNvSpPr>
          <p:nvPr>
            <p:ph idx="1"/>
          </p:nvPr>
        </p:nvSpPr>
        <p:spPr>
          <a:xfrm>
            <a:off x="395536" y="1094490"/>
            <a:ext cx="8424614" cy="5256213"/>
          </a:xfrm>
        </p:spPr>
        <p:txBody>
          <a:bodyPr/>
          <a:lstStyle/>
          <a:p>
            <a:pPr marL="514350" indent="-514350">
              <a:buFont typeface="+mj-lt"/>
              <a:buAutoNum type="alphaUcPeriod" startAt="2"/>
            </a:pPr>
            <a:r>
              <a:rPr lang="zh-TW" altLang="en-US" dirty="0"/>
              <a:t>爬蟲實戰與資料分析</a:t>
            </a:r>
            <a:endParaRPr lang="en-US" altLang="zh-TW" dirty="0"/>
          </a:p>
          <a:p>
            <a:pPr marL="914400" lvl="1" indent="-514350">
              <a:buClr>
                <a:schemeClr val="bg1">
                  <a:lumMod val="75000"/>
                </a:schemeClr>
              </a:buClr>
            </a:pPr>
            <a:r>
              <a:rPr lang="en-US" altLang="zh-TW" dirty="0" err="1">
                <a:solidFill>
                  <a:schemeClr val="bg1">
                    <a:lumMod val="75000"/>
                  </a:schemeClr>
                </a:solidFill>
              </a:rPr>
              <a:t>BeautifulSoup</a:t>
            </a:r>
            <a:r>
              <a:rPr lang="en-US" altLang="zh-TW" dirty="0">
                <a:solidFill>
                  <a:schemeClr val="bg1">
                    <a:lumMod val="75000"/>
                  </a:schemeClr>
                </a:solidFill>
              </a:rPr>
              <a:t> + regular expression</a:t>
            </a:r>
          </a:p>
          <a:p>
            <a:pPr marL="914400" lvl="1" indent="-514350">
              <a:buClr>
                <a:schemeClr val="bg1">
                  <a:lumMod val="75000"/>
                </a:schemeClr>
              </a:buClr>
            </a:pPr>
            <a:r>
              <a:rPr lang="en-US" altLang="zh-TW" dirty="0">
                <a:solidFill>
                  <a:schemeClr val="bg1">
                    <a:lumMod val="75000"/>
                  </a:schemeClr>
                </a:solidFill>
              </a:rPr>
              <a:t>GET</a:t>
            </a:r>
            <a:r>
              <a:rPr lang="zh-TW" altLang="en-US" dirty="0">
                <a:solidFill>
                  <a:schemeClr val="bg1">
                    <a:lumMod val="75000"/>
                  </a:schemeClr>
                </a:solidFill>
              </a:rPr>
              <a:t> </a:t>
            </a:r>
            <a:r>
              <a:rPr lang="en-US" altLang="zh-TW" dirty="0">
                <a:solidFill>
                  <a:schemeClr val="bg1">
                    <a:lumMod val="75000"/>
                  </a:schemeClr>
                </a:solidFill>
              </a:rPr>
              <a:t>vs.</a:t>
            </a:r>
            <a:r>
              <a:rPr lang="zh-TW" altLang="en-US" dirty="0">
                <a:solidFill>
                  <a:schemeClr val="bg1">
                    <a:lumMod val="75000"/>
                  </a:schemeClr>
                </a:solidFill>
              </a:rPr>
              <a:t> </a:t>
            </a:r>
            <a:r>
              <a:rPr lang="en-US" altLang="zh-TW" dirty="0">
                <a:solidFill>
                  <a:schemeClr val="bg1">
                    <a:lumMod val="75000"/>
                  </a:schemeClr>
                </a:solidFill>
              </a:rPr>
              <a:t>POST</a:t>
            </a:r>
          </a:p>
          <a:p>
            <a:pPr marL="914400" lvl="1" indent="-514350"/>
            <a:r>
              <a:rPr lang="zh-TW" altLang="en-US" dirty="0"/>
              <a:t>使用 </a:t>
            </a:r>
            <a:r>
              <a:rPr lang="en-US" altLang="zh-TW" dirty="0"/>
              <a:t>pandas</a:t>
            </a:r>
            <a:r>
              <a:rPr lang="zh-TW" altLang="en-US" dirty="0"/>
              <a:t> 儲存資料</a:t>
            </a:r>
            <a:endParaRPr lang="en-US" altLang="zh-TW" dirty="0"/>
          </a:p>
          <a:p>
            <a:pPr marL="914400" lvl="1" indent="-514350">
              <a:buClr>
                <a:schemeClr val="bg1">
                  <a:lumMod val="75000"/>
                </a:schemeClr>
              </a:buClr>
            </a:pPr>
            <a:r>
              <a:rPr lang="zh-TW" altLang="en-US" dirty="0">
                <a:solidFill>
                  <a:schemeClr val="bg1">
                    <a:lumMod val="75000"/>
                  </a:schemeClr>
                </a:solidFill>
              </a:rPr>
              <a:t>文字探勘與資料分析</a:t>
            </a:r>
          </a:p>
        </p:txBody>
      </p:sp>
      <p:sp>
        <p:nvSpPr>
          <p:cNvPr id="2" name="投影片編號版面配置區 1"/>
          <p:cNvSpPr>
            <a:spLocks noGrp="1"/>
          </p:cNvSpPr>
          <p:nvPr>
            <p:ph type="sldNum" sz="quarter" idx="11"/>
          </p:nvPr>
        </p:nvSpPr>
        <p:spPr/>
        <p:txBody>
          <a:bodyPr/>
          <a:lstStyle/>
          <a:p>
            <a:pPr>
              <a:defRPr/>
            </a:pPr>
            <a:fld id="{DB7A319D-8EB4-40B3-BADB-F6DC63242416}" type="slidenum">
              <a:rPr lang="zh-TW" altLang="en-US" smtClean="0"/>
              <a:pPr>
                <a:defRPr/>
              </a:pPr>
              <a:t>87</a:t>
            </a:fld>
            <a:endParaRPr lang="en-US" altLang="zh-TW" dirty="0"/>
          </a:p>
        </p:txBody>
      </p:sp>
    </p:spTree>
    <p:extLst>
      <p:ext uri="{BB962C8B-B14F-4D97-AF65-F5344CB8AC3E}">
        <p14:creationId xmlns:p14="http://schemas.microsoft.com/office/powerpoint/2010/main" val="485869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情境</a:t>
            </a:r>
          </a:p>
        </p:txBody>
      </p:sp>
      <p:sp>
        <p:nvSpPr>
          <p:cNvPr id="3" name="內容版面配置區 2"/>
          <p:cNvSpPr>
            <a:spLocks noGrp="1"/>
          </p:cNvSpPr>
          <p:nvPr>
            <p:ph idx="1"/>
          </p:nvPr>
        </p:nvSpPr>
        <p:spPr/>
        <p:txBody>
          <a:bodyPr/>
          <a:lstStyle/>
          <a:p>
            <a:r>
              <a:rPr lang="zh-TW" altLang="en-US" dirty="0"/>
              <a:t>辛苦抓完所有東西後，慣老闆卻要求說，要把資料全部都存成表格，這樣我才能方便用 </a:t>
            </a:r>
            <a:r>
              <a:rPr lang="en-US" altLang="zh-TW" dirty="0"/>
              <a:t>excel</a:t>
            </a:r>
            <a:r>
              <a:rPr lang="zh-TW" altLang="en-US" dirty="0"/>
              <a:t> 打開還有編輯啊</a:t>
            </a:r>
            <a:r>
              <a:rPr lang="en-US" altLang="zh-TW" dirty="0"/>
              <a:t>!</a:t>
            </a:r>
          </a:p>
          <a:p>
            <a:endParaRPr lang="en-US" altLang="zh-TW" dirty="0"/>
          </a:p>
          <a:p>
            <a:endParaRPr lang="en-US" altLang="zh-TW" dirty="0"/>
          </a:p>
          <a:p>
            <a:r>
              <a:rPr lang="zh-TW" altLang="en-US" dirty="0"/>
              <a:t>所幸，</a:t>
            </a:r>
            <a:r>
              <a:rPr lang="en-US" altLang="zh-TW" dirty="0"/>
              <a:t>Python </a:t>
            </a:r>
            <a:r>
              <a:rPr lang="zh-TW" altLang="en-US" dirty="0"/>
              <a:t>爬蟲實戰還是有教過怎麼做</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88</a:t>
            </a:fld>
            <a:endParaRPr lang="en-US" altLang="zh-TW" dirty="0"/>
          </a:p>
        </p:txBody>
      </p:sp>
      <p:pic>
        <p:nvPicPr>
          <p:cNvPr id="5" name="圖片 4" descr="畫面剪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7824" y="2564904"/>
            <a:ext cx="1656184" cy="1311146"/>
          </a:xfrm>
          <a:prstGeom prst="rect">
            <a:avLst/>
          </a:prstGeom>
        </p:spPr>
      </p:pic>
      <p:pic>
        <p:nvPicPr>
          <p:cNvPr id="7174" name="Picture 6" descr="「exce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862" y="2461900"/>
            <a:ext cx="1517154" cy="151715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xmlns="" id="{1EB626E6-51A9-42ED-BE8C-DA399F3C9C3B}"/>
              </a:ext>
            </a:extLst>
          </p:cNvPr>
          <p:cNvGrpSpPr/>
          <p:nvPr/>
        </p:nvGrpSpPr>
        <p:grpSpPr>
          <a:xfrm>
            <a:off x="6443439" y="4448062"/>
            <a:ext cx="2383505" cy="1484387"/>
            <a:chOff x="6418611" y="4437112"/>
            <a:chExt cx="2383505" cy="1484387"/>
          </a:xfrm>
        </p:grpSpPr>
        <p:pic>
          <p:nvPicPr>
            <p:cNvPr id="1026" name="Picture 2" descr="「成功小孩」的圖片搜尋結果">
              <a:extLst>
                <a:ext uri="{FF2B5EF4-FFF2-40B4-BE49-F238E27FC236}">
                  <a16:creationId xmlns:a16="http://schemas.microsoft.com/office/drawing/2014/main" xmlns="" id="{73016CED-7B82-4F6A-BED7-6DFC28F064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611" y="4581128"/>
              <a:ext cx="2383505" cy="134037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xmlns="" id="{6FC8F301-5B95-492F-9AB2-DB2D45677C4E}"/>
                </a:ext>
              </a:extLst>
            </p:cNvPr>
            <p:cNvSpPr txBox="1"/>
            <p:nvPr/>
          </p:nvSpPr>
          <p:spPr>
            <a:xfrm>
              <a:off x="7499500" y="4437112"/>
              <a:ext cx="1295822" cy="1069170"/>
            </a:xfrm>
            <a:prstGeom prst="rect">
              <a:avLst/>
            </a:prstGeom>
            <a:noFill/>
          </p:spPr>
          <p:txBody>
            <a:bodyPr wrap="none" rtlCol="0" anchor="ctr" anchorCtr="1">
              <a:noAutofit/>
            </a:bodyPr>
            <a:lstStyle/>
            <a:p>
              <a:r>
                <a:rPr lang="en-US" altLang="zh-TW" sz="2000" b="1" dirty="0">
                  <a:latin typeface="Corbel" pitchFamily="34" charset="0"/>
                  <a:ea typeface="+mn-ea"/>
                </a:rPr>
                <a:t>Success!</a:t>
              </a:r>
              <a:endParaRPr lang="zh-TW" altLang="en-US" sz="2000" b="1" dirty="0">
                <a:latin typeface="Corbel" pitchFamily="34" charset="0"/>
                <a:ea typeface="+mn-ea"/>
              </a:endParaRPr>
            </a:p>
          </p:txBody>
        </p:sp>
      </p:grpSp>
    </p:spTree>
    <p:extLst>
      <p:ext uri="{BB962C8B-B14F-4D97-AF65-F5344CB8AC3E}">
        <p14:creationId xmlns:p14="http://schemas.microsoft.com/office/powerpoint/2010/main" val="369591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pandas</a:t>
            </a:r>
            <a:r>
              <a:rPr lang="zh-TW" altLang="en-US" dirty="0"/>
              <a:t> 登場</a:t>
            </a:r>
          </a:p>
        </p:txBody>
      </p:sp>
      <p:sp>
        <p:nvSpPr>
          <p:cNvPr id="3" name="內容版面配置區 2"/>
          <p:cNvSpPr>
            <a:spLocks noGrp="1"/>
          </p:cNvSpPr>
          <p:nvPr>
            <p:ph idx="1"/>
          </p:nvPr>
        </p:nvSpPr>
        <p:spPr/>
        <p:txBody>
          <a:bodyPr/>
          <a:lstStyle/>
          <a:p>
            <a:r>
              <a:rPr lang="en-US" altLang="zh-TW" dirty="0"/>
              <a:t>pandas </a:t>
            </a:r>
            <a:r>
              <a:rPr lang="zh-TW" altLang="en-US" dirty="0"/>
              <a:t>是一個基於 </a:t>
            </a:r>
            <a:r>
              <a:rPr lang="en-US" altLang="zh-TW" dirty="0" err="1"/>
              <a:t>numpy</a:t>
            </a:r>
            <a:r>
              <a:rPr lang="zh-TW" altLang="en-US" dirty="0"/>
              <a:t> 的函式庫，不論是用來讀取、處理數據都非常的簡單方便</a:t>
            </a:r>
            <a:endParaRPr lang="en-US" altLang="zh-TW" dirty="0"/>
          </a:p>
          <a:p>
            <a:endParaRPr lang="en-US" altLang="zh-TW" dirty="0"/>
          </a:p>
          <a:p>
            <a:endParaRPr lang="en-US" altLang="zh-TW" dirty="0"/>
          </a:p>
          <a:p>
            <a:endParaRPr lang="en-US" altLang="zh-TW" dirty="0"/>
          </a:p>
          <a:p>
            <a:endParaRPr lang="en-US" altLang="zh-TW" dirty="0"/>
          </a:p>
          <a:p>
            <a:r>
              <a:rPr lang="zh-TW" altLang="en-US" dirty="0"/>
              <a:t>處理結構化的數據非常好用</a:t>
            </a:r>
            <a:r>
              <a:rPr lang="en-US" altLang="zh-TW" dirty="0"/>
              <a:t>!</a:t>
            </a:r>
          </a:p>
          <a:p>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89</a:t>
            </a:fld>
            <a:endParaRPr lang="en-US" altLang="zh-TW" dirty="0"/>
          </a:p>
        </p:txBody>
      </p:sp>
      <p:pic>
        <p:nvPicPr>
          <p:cNvPr id="1026" name="Picture 2" descr="「Panda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1659" y="2492896"/>
            <a:ext cx="3456384"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757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網路爬蟲 </a:t>
            </a:r>
            <a:r>
              <a:rPr lang="en-US" altLang="zh-TW" dirty="0"/>
              <a:t>(Web Crawler)</a:t>
            </a:r>
            <a:endParaRPr lang="zh-TW" altLang="en-US" dirty="0"/>
          </a:p>
        </p:txBody>
      </p:sp>
      <p:sp>
        <p:nvSpPr>
          <p:cNvPr id="6" name="內容版面配置區 5"/>
          <p:cNvSpPr>
            <a:spLocks noGrp="1"/>
          </p:cNvSpPr>
          <p:nvPr>
            <p:ph idx="1"/>
          </p:nvPr>
        </p:nvSpPr>
        <p:spPr/>
        <p:txBody>
          <a:bodyPr/>
          <a:lstStyle/>
          <a:p>
            <a:r>
              <a:rPr lang="zh-TW" altLang="en-US" dirty="0"/>
              <a:t>網路爬蟲是一種機器人，可以幫您自動地瀏覽網際網路並擷取目標資訊</a:t>
            </a:r>
            <a:endParaRPr lang="en-US" altLang="zh-TW" dirty="0"/>
          </a:p>
          <a:p>
            <a:pPr lvl="1"/>
            <a:r>
              <a:rPr lang="zh-TW" altLang="en-US" dirty="0"/>
              <a:t>自動化爬取目標網站，並按照您的需求</a:t>
            </a:r>
            <a:r>
              <a:rPr lang="en-US" altLang="zh-TW" dirty="0"/>
              <a:t/>
            </a:r>
            <a:br>
              <a:rPr lang="en-US" altLang="zh-TW" dirty="0"/>
            </a:br>
            <a:r>
              <a:rPr lang="zh-TW" altLang="en-US" dirty="0"/>
              <a:t>蒐集目標資料</a:t>
            </a:r>
            <a:endParaRPr lang="en-US" altLang="zh-TW" dirty="0"/>
          </a:p>
          <a:p>
            <a:pPr marL="0" indent="0">
              <a:buNone/>
            </a:pPr>
            <a:endParaRPr lang="en-US" altLang="zh-TW" dirty="0"/>
          </a:p>
          <a:p>
            <a:r>
              <a:rPr lang="zh-TW" altLang="en-US" dirty="0"/>
              <a:t>無所不在的爬蟲 </a:t>
            </a:r>
            <a:r>
              <a:rPr lang="en-US" altLang="zh-TW" dirty="0"/>
              <a:t>-</a:t>
            </a:r>
          </a:p>
          <a:p>
            <a:pPr lvl="1"/>
            <a:r>
              <a:rPr lang="zh-TW" altLang="en-US" dirty="0"/>
              <a:t>爬遍世界上的網站，建立索引來成立搜尋引擎</a:t>
            </a:r>
            <a:endParaRPr lang="en-US" altLang="zh-TW" dirty="0"/>
          </a:p>
          <a:p>
            <a:pPr marL="0" indent="0">
              <a:buNone/>
            </a:pPr>
            <a:endParaRPr lang="en-US" altLang="zh-TW" dirty="0"/>
          </a:p>
          <a:p>
            <a:endParaRPr lang="zh-TW" altLang="en-US" dirty="0"/>
          </a:p>
        </p:txBody>
      </p:sp>
      <p:sp>
        <p:nvSpPr>
          <p:cNvPr id="4" name="投影片編號版面配置區 3"/>
          <p:cNvSpPr>
            <a:spLocks noGrp="1"/>
          </p:cNvSpPr>
          <p:nvPr>
            <p:ph type="sldNum" sz="quarter" idx="11"/>
          </p:nvPr>
        </p:nvSpPr>
        <p:spPr/>
        <p:txBody>
          <a:bodyPr/>
          <a:lstStyle/>
          <a:p>
            <a:pPr>
              <a:defRPr/>
            </a:pPr>
            <a:fld id="{1CB0A0F4-6ABF-4135-B4F8-6AA5B55A91E9}" type="slidenum">
              <a:rPr lang="zh-TW" altLang="en-US" smtClean="0"/>
              <a:pPr>
                <a:defRPr/>
              </a:pPr>
              <a:t>9</a:t>
            </a:fld>
            <a:endParaRPr lang="en-US" altLang="zh-TW" dirty="0"/>
          </a:p>
        </p:txBody>
      </p:sp>
      <p:grpSp>
        <p:nvGrpSpPr>
          <p:cNvPr id="11" name="群組 10"/>
          <p:cNvGrpSpPr/>
          <p:nvPr/>
        </p:nvGrpSpPr>
        <p:grpSpPr>
          <a:xfrm>
            <a:off x="7161322" y="1903968"/>
            <a:ext cx="1720171" cy="2440517"/>
            <a:chOff x="1403648" y="476672"/>
            <a:chExt cx="3114975" cy="5337938"/>
          </a:xfrm>
        </p:grpSpPr>
        <p:pic>
          <p:nvPicPr>
            <p:cNvPr id="12" name="圖片 11"/>
            <p:cNvPicPr>
              <a:picLocks noChangeAspect="1"/>
            </p:cNvPicPr>
            <p:nvPr/>
          </p:nvPicPr>
          <p:blipFill rotWithShape="1">
            <a:blip r:embed="rId3">
              <a:extLst>
                <a:ext uri="{BEBA8EAE-BF5A-486C-A8C5-ECC9F3942E4B}">
                  <a14:imgProps xmlns:a14="http://schemas.microsoft.com/office/drawing/2010/main">
                    <a14:imgLayer r:embed="rId4">
                      <a14:imgEffect>
                        <a14:backgroundRemoval t="0" b="54473" l="4313" r="38019">
                          <a14:foregroundMark x1="29233" y1="15655" x2="29233" y2="15655"/>
                          <a14:foregroundMark x1="28594" y1="25559" x2="28594" y2="25559"/>
                          <a14:foregroundMark x1="29553" y1="25879" x2="29553" y2="33706"/>
                          <a14:foregroundMark x1="14217" y1="26518" x2="13738" y2="34505"/>
                          <a14:foregroundMark x1="17252" y1="34185" x2="18051" y2="43131"/>
                          <a14:foregroundMark x1="26198" y1="34665" x2="24760" y2="44089"/>
                        </a14:backgroundRemoval>
                      </a14:imgEffect>
                    </a14:imgLayer>
                  </a14:imgProps>
                </a:ext>
              </a:extLst>
            </a:blip>
            <a:srcRect r="68192" b="52614"/>
            <a:stretch/>
          </p:blipFill>
          <p:spPr>
            <a:xfrm>
              <a:off x="1403648" y="2564904"/>
              <a:ext cx="2181412" cy="3249706"/>
            </a:xfrm>
            <a:prstGeom prst="rect">
              <a:avLst/>
            </a:prstGeom>
          </p:spPr>
        </p:pic>
        <p:grpSp>
          <p:nvGrpSpPr>
            <p:cNvPr id="13" name="群組 12"/>
            <p:cNvGrpSpPr/>
            <p:nvPr/>
          </p:nvGrpSpPr>
          <p:grpSpPr>
            <a:xfrm>
              <a:off x="1403648" y="476672"/>
              <a:ext cx="3114975" cy="1944216"/>
              <a:chOff x="1187624" y="1124744"/>
              <a:chExt cx="3114975" cy="1944216"/>
            </a:xfrm>
          </p:grpSpPr>
          <p:pic>
            <p:nvPicPr>
              <p:cNvPr id="24" name="圖片 23"/>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2051720" y="1196752"/>
                <a:ext cx="2250879" cy="1493423"/>
              </a:xfrm>
              <a:prstGeom prst="rect">
                <a:avLst/>
              </a:prstGeom>
            </p:spPr>
          </p:pic>
          <p:pic>
            <p:nvPicPr>
              <p:cNvPr id="25" name="圖片 24"/>
              <p:cNvPicPr>
                <a:picLocks noChangeAspect="1"/>
              </p:cNvPicPr>
              <p:nvPr/>
            </p:nvPicPr>
            <p:blipFill>
              <a:blip r:embed="rId7">
                <a:extLst>
                  <a:ext uri="{BEBA8EAE-BF5A-486C-A8C5-ECC9F3942E4B}">
                    <a14:imgProps xmlns:a14="http://schemas.microsoft.com/office/drawing/2010/main">
                      <a14:imgLayer r:embed="rId8">
                        <a14:imgEffect>
                          <a14:backgroundRemoval t="4918" b="100000" l="0" r="100000">
                            <a14:foregroundMark x1="28623" y1="31148" x2="81159" y2="73224"/>
                            <a14:foregroundMark x1="18478" y1="70492" x2="91667" y2="72678"/>
                            <a14:foregroundMark x1="37681" y1="23497" x2="12319" y2="70492"/>
                            <a14:foregroundMark x1="30072" y1="25137" x2="6159" y2="72678"/>
                            <a14:foregroundMark x1="14855" y1="82514" x2="85507" y2="81421"/>
                            <a14:foregroundMark x1="40580" y1="19126" x2="92391" y2="61202"/>
                          </a14:backgroundRemoval>
                        </a14:imgEffect>
                      </a14:imgLayer>
                    </a14:imgProps>
                  </a:ext>
                </a:extLst>
              </a:blip>
              <a:stretch>
                <a:fillRect/>
              </a:stretch>
            </p:blipFill>
            <p:spPr>
              <a:xfrm>
                <a:off x="1187624" y="1124744"/>
                <a:ext cx="2932261" cy="1944216"/>
              </a:xfrm>
              <a:prstGeom prst="rect">
                <a:avLst/>
              </a:prstGeom>
            </p:spPr>
          </p:pic>
          <p:pic>
            <p:nvPicPr>
              <p:cNvPr id="26" name="圖片 25"/>
              <p:cNvPicPr>
                <a:picLocks noChangeAspect="1"/>
              </p:cNvPicPr>
              <p:nvPr/>
            </p:nvPicPr>
            <p:blipFill>
              <a:blip r:embed="rId9"/>
              <a:stretch>
                <a:fillRect/>
              </a:stretch>
            </p:blipFill>
            <p:spPr>
              <a:xfrm>
                <a:off x="1763688" y="1604322"/>
                <a:ext cx="1800200" cy="1188251"/>
              </a:xfrm>
              <a:prstGeom prst="rect">
                <a:avLst/>
              </a:prstGeom>
            </p:spPr>
          </p:pic>
        </p:grpSp>
        <p:cxnSp>
          <p:nvCxnSpPr>
            <p:cNvPr id="14" name="直線接點 13"/>
            <p:cNvCxnSpPr/>
            <p:nvPr/>
          </p:nvCxnSpPr>
          <p:spPr bwMode="auto">
            <a:xfrm>
              <a:off x="1979712" y="2276872"/>
              <a:ext cx="0" cy="360040"/>
            </a:xfrm>
            <a:prstGeom prst="line">
              <a:avLst/>
            </a:prstGeom>
            <a:noFill/>
            <a:ln w="19050" cap="flat" cmpd="sng" algn="ctr">
              <a:solidFill>
                <a:schemeClr val="tx1"/>
              </a:solidFill>
              <a:prstDash val="dot"/>
              <a:round/>
              <a:headEnd type="none" w="med" len="med"/>
              <a:tailEnd type="none" w="med" len="med"/>
            </a:ln>
            <a:effectLst/>
          </p:spPr>
        </p:cxnSp>
        <p:cxnSp>
          <p:nvCxnSpPr>
            <p:cNvPr id="15" name="直線接點 14"/>
            <p:cNvCxnSpPr/>
            <p:nvPr/>
          </p:nvCxnSpPr>
          <p:spPr bwMode="auto">
            <a:xfrm>
              <a:off x="1979712" y="2636912"/>
              <a:ext cx="432048" cy="0"/>
            </a:xfrm>
            <a:prstGeom prst="line">
              <a:avLst/>
            </a:prstGeom>
            <a:noFill/>
            <a:ln w="19050" cap="flat" cmpd="sng" algn="ctr">
              <a:solidFill>
                <a:schemeClr val="tx1"/>
              </a:solidFill>
              <a:prstDash val="dot"/>
              <a:round/>
              <a:headEnd type="none" w="med" len="med"/>
              <a:tailEnd type="none" w="med" len="med"/>
            </a:ln>
            <a:effectLst/>
          </p:spPr>
        </p:cxnSp>
        <p:cxnSp>
          <p:nvCxnSpPr>
            <p:cNvPr id="16" name="直線箭頭接點 20"/>
            <p:cNvCxnSpPr/>
            <p:nvPr/>
          </p:nvCxnSpPr>
          <p:spPr bwMode="auto">
            <a:xfrm>
              <a:off x="2411760" y="2636912"/>
              <a:ext cx="0" cy="576064"/>
            </a:xfrm>
            <a:prstGeom prst="straightConnector1">
              <a:avLst/>
            </a:prstGeom>
            <a:noFill/>
            <a:ln w="19050" cap="flat" cmpd="sng" algn="ctr">
              <a:solidFill>
                <a:srgbClr val="000000"/>
              </a:solidFill>
              <a:prstDash val="dot"/>
              <a:round/>
              <a:headEnd type="none" w="med" len="med"/>
              <a:tailEnd type="triangle"/>
            </a:ln>
            <a:effectLst/>
          </p:spPr>
        </p:cxnSp>
        <p:cxnSp>
          <p:nvCxnSpPr>
            <p:cNvPr id="17" name="直線箭頭接點 22"/>
            <p:cNvCxnSpPr/>
            <p:nvPr/>
          </p:nvCxnSpPr>
          <p:spPr bwMode="auto">
            <a:xfrm>
              <a:off x="2699792" y="2276872"/>
              <a:ext cx="0" cy="936104"/>
            </a:xfrm>
            <a:prstGeom prst="straightConnector1">
              <a:avLst/>
            </a:prstGeom>
            <a:noFill/>
            <a:ln w="19050" cap="flat" cmpd="sng" algn="ctr">
              <a:solidFill>
                <a:srgbClr val="000000"/>
              </a:solidFill>
              <a:prstDash val="dot"/>
              <a:round/>
              <a:headEnd type="none" w="med" len="med"/>
              <a:tailEnd type="triangle"/>
            </a:ln>
            <a:effectLst/>
          </p:spPr>
        </p:cxnSp>
        <p:cxnSp>
          <p:nvCxnSpPr>
            <p:cNvPr id="18" name="直線接點 17"/>
            <p:cNvCxnSpPr/>
            <p:nvPr/>
          </p:nvCxnSpPr>
          <p:spPr bwMode="auto">
            <a:xfrm>
              <a:off x="3131840" y="2276872"/>
              <a:ext cx="0" cy="360040"/>
            </a:xfrm>
            <a:prstGeom prst="line">
              <a:avLst/>
            </a:prstGeom>
            <a:noFill/>
            <a:ln w="19050" cap="flat" cmpd="sng" algn="ctr">
              <a:solidFill>
                <a:schemeClr val="tx1"/>
              </a:solidFill>
              <a:prstDash val="dot"/>
              <a:round/>
              <a:headEnd type="none" w="med" len="med"/>
              <a:tailEnd type="none" w="med" len="med"/>
            </a:ln>
            <a:effectLst/>
          </p:spPr>
        </p:cxnSp>
        <p:cxnSp>
          <p:nvCxnSpPr>
            <p:cNvPr id="19" name="直線接點 18"/>
            <p:cNvCxnSpPr/>
            <p:nvPr/>
          </p:nvCxnSpPr>
          <p:spPr bwMode="auto">
            <a:xfrm>
              <a:off x="2987824" y="2636912"/>
              <a:ext cx="144016" cy="0"/>
            </a:xfrm>
            <a:prstGeom prst="line">
              <a:avLst/>
            </a:prstGeom>
            <a:noFill/>
            <a:ln w="19050" cap="flat" cmpd="sng" algn="ctr">
              <a:solidFill>
                <a:schemeClr val="tx1"/>
              </a:solidFill>
              <a:prstDash val="dot"/>
              <a:round/>
              <a:headEnd type="none" w="med" len="med"/>
              <a:tailEnd type="none" w="med" len="med"/>
            </a:ln>
            <a:effectLst/>
          </p:spPr>
        </p:cxnSp>
        <p:cxnSp>
          <p:nvCxnSpPr>
            <p:cNvPr id="20" name="直線箭頭接點 27"/>
            <p:cNvCxnSpPr/>
            <p:nvPr/>
          </p:nvCxnSpPr>
          <p:spPr bwMode="auto">
            <a:xfrm>
              <a:off x="2987824" y="2636912"/>
              <a:ext cx="0" cy="576064"/>
            </a:xfrm>
            <a:prstGeom prst="straightConnector1">
              <a:avLst/>
            </a:prstGeom>
            <a:noFill/>
            <a:ln w="19050" cap="flat" cmpd="sng" algn="ctr">
              <a:solidFill>
                <a:srgbClr val="000000"/>
              </a:solidFill>
              <a:prstDash val="dot"/>
              <a:round/>
              <a:headEnd type="none" w="med" len="med"/>
              <a:tailEnd type="triangle"/>
            </a:ln>
            <a:effectLst/>
          </p:spPr>
        </p:cxnSp>
        <p:cxnSp>
          <p:nvCxnSpPr>
            <p:cNvPr id="21" name="直線接點 20"/>
            <p:cNvCxnSpPr/>
            <p:nvPr/>
          </p:nvCxnSpPr>
          <p:spPr bwMode="auto">
            <a:xfrm>
              <a:off x="3779912" y="2276872"/>
              <a:ext cx="0" cy="360040"/>
            </a:xfrm>
            <a:prstGeom prst="line">
              <a:avLst/>
            </a:prstGeom>
            <a:noFill/>
            <a:ln w="19050" cap="flat" cmpd="sng" algn="ctr">
              <a:solidFill>
                <a:schemeClr val="tx1"/>
              </a:solidFill>
              <a:prstDash val="dot"/>
              <a:round/>
              <a:headEnd type="none" w="med" len="med"/>
              <a:tailEnd type="none" w="med" len="med"/>
            </a:ln>
            <a:effectLst/>
          </p:spPr>
        </p:cxnSp>
        <p:cxnSp>
          <p:nvCxnSpPr>
            <p:cNvPr id="22" name="直線接點 21"/>
            <p:cNvCxnSpPr/>
            <p:nvPr/>
          </p:nvCxnSpPr>
          <p:spPr bwMode="auto">
            <a:xfrm>
              <a:off x="3347864" y="2636912"/>
              <a:ext cx="432048" cy="0"/>
            </a:xfrm>
            <a:prstGeom prst="line">
              <a:avLst/>
            </a:prstGeom>
            <a:noFill/>
            <a:ln w="19050" cap="flat" cmpd="sng" algn="ctr">
              <a:solidFill>
                <a:schemeClr val="tx1"/>
              </a:solidFill>
              <a:prstDash val="dot"/>
              <a:round/>
              <a:headEnd type="none" w="med" len="med"/>
              <a:tailEnd type="none" w="med" len="med"/>
            </a:ln>
            <a:effectLst/>
          </p:spPr>
        </p:cxnSp>
        <p:cxnSp>
          <p:nvCxnSpPr>
            <p:cNvPr id="23" name="直線箭頭接點 33"/>
            <p:cNvCxnSpPr/>
            <p:nvPr/>
          </p:nvCxnSpPr>
          <p:spPr bwMode="auto">
            <a:xfrm>
              <a:off x="3347864" y="2636912"/>
              <a:ext cx="0" cy="576064"/>
            </a:xfrm>
            <a:prstGeom prst="straightConnector1">
              <a:avLst/>
            </a:prstGeom>
            <a:noFill/>
            <a:ln w="19050" cap="flat" cmpd="sng" algn="ctr">
              <a:solidFill>
                <a:srgbClr val="000000"/>
              </a:solidFill>
              <a:prstDash val="dot"/>
              <a:round/>
              <a:headEnd type="none" w="med" len="med"/>
              <a:tailEnd type="triangle"/>
            </a:ln>
            <a:effectLst/>
          </p:spPr>
        </p:cxnSp>
      </p:grpSp>
      <p:pic>
        <p:nvPicPr>
          <p:cNvPr id="29" name="Picture 2" descr="「google」的圖片搜尋結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11312" y="3917561"/>
            <a:ext cx="1580768" cy="5348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google爬蟲」的圖片搜尋結果"/>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72853" y="3601598"/>
            <a:ext cx="853848" cy="85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6119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pandas</a:t>
            </a:r>
            <a:r>
              <a:rPr lang="zh-TW" altLang="en-US" dirty="0"/>
              <a:t> 的核心 </a:t>
            </a:r>
            <a:r>
              <a:rPr lang="en-US" altLang="zh-TW" dirty="0"/>
              <a:t>-</a:t>
            </a:r>
            <a:r>
              <a:rPr lang="zh-TW" altLang="en-US" dirty="0"/>
              <a:t> </a:t>
            </a:r>
            <a:r>
              <a:rPr lang="en-US" altLang="zh-TW" dirty="0" err="1"/>
              <a:t>DataFrame</a:t>
            </a:r>
            <a:endParaRPr lang="zh-TW" altLang="en-US" dirty="0"/>
          </a:p>
        </p:txBody>
      </p:sp>
      <p:sp>
        <p:nvSpPr>
          <p:cNvPr id="3" name="內容版面配置區 2"/>
          <p:cNvSpPr>
            <a:spLocks noGrp="1"/>
          </p:cNvSpPr>
          <p:nvPr>
            <p:ph idx="1"/>
          </p:nvPr>
        </p:nvSpPr>
        <p:spPr>
          <a:xfrm>
            <a:off x="395536" y="4567681"/>
            <a:ext cx="8424614" cy="1439789"/>
          </a:xfrm>
        </p:spPr>
        <p:txBody>
          <a:bodyPr/>
          <a:lstStyle/>
          <a:p>
            <a:r>
              <a:rPr lang="en-US" altLang="zh-TW" dirty="0" err="1"/>
              <a:t>DataFrame</a:t>
            </a:r>
            <a:r>
              <a:rPr lang="en-US" altLang="zh-TW" dirty="0"/>
              <a:t> </a:t>
            </a:r>
            <a:r>
              <a:rPr lang="zh-TW" altLang="en-US" dirty="0"/>
              <a:t>就是由 </a:t>
            </a:r>
            <a:r>
              <a:rPr lang="en-US" altLang="zh-TW" dirty="0"/>
              <a:t>rows</a:t>
            </a:r>
            <a:r>
              <a:rPr lang="zh-TW" altLang="en-US" dirty="0"/>
              <a:t> 跟 </a:t>
            </a:r>
            <a:r>
              <a:rPr lang="en-US" altLang="zh-TW" dirty="0"/>
              <a:t>columns</a:t>
            </a:r>
            <a:r>
              <a:rPr lang="zh-TW" altLang="en-US" dirty="0"/>
              <a:t> 所組成的一個</a:t>
            </a:r>
            <a:r>
              <a:rPr lang="en-US" altLang="zh-TW" dirty="0"/>
              <a:t/>
            </a:r>
            <a:br>
              <a:rPr lang="en-US" altLang="zh-TW" dirty="0"/>
            </a:br>
            <a:r>
              <a:rPr lang="zh-TW" altLang="en-US" dirty="0"/>
              <a:t>大表格</a:t>
            </a:r>
            <a:endParaRPr lang="en-US" altLang="zh-TW"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90</a:t>
            </a:fld>
            <a:endParaRPr lang="en-US" altLang="zh-TW" dirty="0"/>
          </a:p>
        </p:txBody>
      </p:sp>
      <p:pic>
        <p:nvPicPr>
          <p:cNvPr id="9" name="Picture 6" descr="「datafram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41128"/>
            <a:ext cx="8424614" cy="28083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4902586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DataFrame</a:t>
            </a:r>
            <a:r>
              <a:rPr lang="en-US" altLang="zh-TW" dirty="0"/>
              <a:t> </a:t>
            </a:r>
            <a:r>
              <a:rPr lang="zh-TW" altLang="en-US" dirty="0"/>
              <a:t>的組成</a:t>
            </a:r>
          </a:p>
        </p:txBody>
      </p:sp>
      <p:sp>
        <p:nvSpPr>
          <p:cNvPr id="3" name="內容版面配置區 2"/>
          <p:cNvSpPr>
            <a:spLocks noGrp="1"/>
          </p:cNvSpPr>
          <p:nvPr>
            <p:ph idx="1"/>
          </p:nvPr>
        </p:nvSpPr>
        <p:spPr/>
        <p:txBody>
          <a:bodyPr/>
          <a:lstStyle/>
          <a:p>
            <a:r>
              <a:rPr lang="zh-TW" altLang="en-US" dirty="0"/>
              <a:t>一個 </a:t>
            </a:r>
            <a:r>
              <a:rPr lang="en-US" altLang="zh-TW" dirty="0" err="1"/>
              <a:t>DataFrame</a:t>
            </a:r>
            <a:r>
              <a:rPr lang="zh-TW" altLang="en-US" dirty="0"/>
              <a:t> 的組成可以分成兩種情形來看</a:t>
            </a:r>
            <a:endParaRPr lang="en-US" altLang="zh-TW" dirty="0"/>
          </a:p>
          <a:p>
            <a:pPr lvl="1"/>
            <a:r>
              <a:rPr lang="zh-TW" altLang="en-US" dirty="0"/>
              <a:t>由 </a:t>
            </a:r>
            <a:r>
              <a:rPr lang="en-US" altLang="zh-TW" dirty="0"/>
              <a:t>rows </a:t>
            </a:r>
            <a:r>
              <a:rPr lang="zh-TW" altLang="en-US" dirty="0"/>
              <a:t>組成</a:t>
            </a:r>
            <a:endParaRPr lang="en-US" altLang="zh-TW" dirty="0"/>
          </a:p>
          <a:p>
            <a:pPr lvl="1"/>
            <a:endParaRPr lang="en-US" altLang="zh-TW" dirty="0"/>
          </a:p>
          <a:p>
            <a:pPr lvl="1"/>
            <a:endParaRPr lang="en-US" altLang="zh-TW" dirty="0"/>
          </a:p>
          <a:p>
            <a:pPr lvl="1"/>
            <a:endParaRPr lang="en-US" altLang="zh-TW" dirty="0"/>
          </a:p>
          <a:p>
            <a:pPr lvl="1"/>
            <a:r>
              <a:rPr lang="zh-TW" altLang="en-US" dirty="0"/>
              <a:t>由 </a:t>
            </a:r>
            <a:r>
              <a:rPr lang="en-US" altLang="zh-TW" dirty="0"/>
              <a:t>columns</a:t>
            </a:r>
            <a:r>
              <a:rPr lang="zh-TW" altLang="en-US" dirty="0"/>
              <a:t> 組成</a:t>
            </a:r>
            <a:endParaRPr lang="en-US" altLang="zh-TW" dirty="0"/>
          </a:p>
          <a:p>
            <a:pPr marL="457200" lvl="1" indent="0">
              <a:buNone/>
            </a:pPr>
            <a:endParaRPr lang="en-US" altLang="zh-TW" dirty="0"/>
          </a:p>
          <a:p>
            <a:pPr lvl="1"/>
            <a:endParaRPr lang="en-US" altLang="zh-TW" dirty="0"/>
          </a:p>
          <a:p>
            <a:pPr lvl="1"/>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91</a:t>
            </a:fld>
            <a:endParaRPr lang="en-US" altLang="zh-TW" dirty="0"/>
          </a:p>
        </p:txBody>
      </p:sp>
      <p:graphicFrame>
        <p:nvGraphicFramePr>
          <p:cNvPr id="5" name="表格 4"/>
          <p:cNvGraphicFramePr>
            <a:graphicFrameLocks noGrp="1"/>
          </p:cNvGraphicFramePr>
          <p:nvPr>
            <p:extLst>
              <p:ext uri="{D42A27DB-BD31-4B8C-83A1-F6EECF244321}">
                <p14:modId xmlns:p14="http://schemas.microsoft.com/office/powerpoint/2010/main" val="2111284893"/>
              </p:ext>
            </p:extLst>
          </p:nvPr>
        </p:nvGraphicFramePr>
        <p:xfrm>
          <a:off x="1259632" y="2780928"/>
          <a:ext cx="3240000" cy="3657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xmlns="" val="20000"/>
                    </a:ext>
                  </a:extLst>
                </a:gridCol>
                <a:gridCol w="360000">
                  <a:extLst>
                    <a:ext uri="{9D8B030D-6E8A-4147-A177-3AD203B41FA5}">
                      <a16:colId xmlns:a16="http://schemas.microsoft.com/office/drawing/2014/main" xmlns="" val="20001"/>
                    </a:ext>
                  </a:extLst>
                </a:gridCol>
                <a:gridCol w="360000">
                  <a:extLst>
                    <a:ext uri="{9D8B030D-6E8A-4147-A177-3AD203B41FA5}">
                      <a16:colId xmlns:a16="http://schemas.microsoft.com/office/drawing/2014/main" xmlns="" val="20002"/>
                    </a:ext>
                  </a:extLst>
                </a:gridCol>
                <a:gridCol w="360000">
                  <a:extLst>
                    <a:ext uri="{9D8B030D-6E8A-4147-A177-3AD203B41FA5}">
                      <a16:colId xmlns:a16="http://schemas.microsoft.com/office/drawing/2014/main" xmlns="" val="20003"/>
                    </a:ext>
                  </a:extLst>
                </a:gridCol>
                <a:gridCol w="360000">
                  <a:extLst>
                    <a:ext uri="{9D8B030D-6E8A-4147-A177-3AD203B41FA5}">
                      <a16:colId xmlns:a16="http://schemas.microsoft.com/office/drawing/2014/main" xmlns="" val="20004"/>
                    </a:ext>
                  </a:extLst>
                </a:gridCol>
                <a:gridCol w="360000">
                  <a:extLst>
                    <a:ext uri="{9D8B030D-6E8A-4147-A177-3AD203B41FA5}">
                      <a16:colId xmlns:a16="http://schemas.microsoft.com/office/drawing/2014/main" xmlns="" val="20005"/>
                    </a:ext>
                  </a:extLst>
                </a:gridCol>
                <a:gridCol w="360000">
                  <a:extLst>
                    <a:ext uri="{9D8B030D-6E8A-4147-A177-3AD203B41FA5}">
                      <a16:colId xmlns:a16="http://schemas.microsoft.com/office/drawing/2014/main" xmlns="" val="20006"/>
                    </a:ext>
                  </a:extLst>
                </a:gridCol>
                <a:gridCol w="360000">
                  <a:extLst>
                    <a:ext uri="{9D8B030D-6E8A-4147-A177-3AD203B41FA5}">
                      <a16:colId xmlns:a16="http://schemas.microsoft.com/office/drawing/2014/main" xmlns="" val="20007"/>
                    </a:ext>
                  </a:extLst>
                </a:gridCol>
                <a:gridCol w="360000">
                  <a:extLst>
                    <a:ext uri="{9D8B030D-6E8A-4147-A177-3AD203B41FA5}">
                      <a16:colId xmlns:a16="http://schemas.microsoft.com/office/drawing/2014/main" xmlns="" val="20008"/>
                    </a:ext>
                  </a:extLst>
                </a:gridCol>
              </a:tblGrid>
              <a:tr h="360000">
                <a:tc>
                  <a:txBody>
                    <a:bodyPr/>
                    <a:lstStyle/>
                    <a:p>
                      <a:endParaRPr lang="zh-TW" altLang="en-US" dirty="0"/>
                    </a:p>
                  </a:txBody>
                  <a:tcPr>
                    <a:solidFill>
                      <a:srgbClr val="FF7C80"/>
                    </a:solidFill>
                  </a:tcPr>
                </a:tc>
                <a:tc>
                  <a:txBody>
                    <a:bodyPr/>
                    <a:lstStyle/>
                    <a:p>
                      <a:endParaRPr lang="zh-TW" altLang="en-US" dirty="0"/>
                    </a:p>
                  </a:txBody>
                  <a:tcPr>
                    <a:solidFill>
                      <a:srgbClr val="FF7C80"/>
                    </a:solidFill>
                  </a:tcPr>
                </a:tc>
                <a:tc>
                  <a:txBody>
                    <a:bodyPr/>
                    <a:lstStyle/>
                    <a:p>
                      <a:endParaRPr lang="zh-TW" altLang="en-US" dirty="0"/>
                    </a:p>
                  </a:txBody>
                  <a:tcPr>
                    <a:solidFill>
                      <a:srgbClr val="FF7C80"/>
                    </a:solidFill>
                  </a:tcPr>
                </a:tc>
                <a:tc>
                  <a:txBody>
                    <a:bodyPr/>
                    <a:lstStyle/>
                    <a:p>
                      <a:endParaRPr lang="zh-TW" altLang="en-US" dirty="0"/>
                    </a:p>
                  </a:txBody>
                  <a:tcPr>
                    <a:solidFill>
                      <a:srgbClr val="66CCFF"/>
                    </a:solidFill>
                  </a:tcPr>
                </a:tc>
                <a:tc>
                  <a:txBody>
                    <a:bodyPr/>
                    <a:lstStyle/>
                    <a:p>
                      <a:endParaRPr lang="zh-TW" altLang="en-US" dirty="0"/>
                    </a:p>
                  </a:txBody>
                  <a:tcPr>
                    <a:solidFill>
                      <a:srgbClr val="66CCFF"/>
                    </a:solidFill>
                  </a:tcPr>
                </a:tc>
                <a:tc>
                  <a:txBody>
                    <a:bodyPr/>
                    <a:lstStyle/>
                    <a:p>
                      <a:endParaRPr lang="zh-TW" altLang="en-US" dirty="0"/>
                    </a:p>
                  </a:txBody>
                  <a:tcPr>
                    <a:solidFill>
                      <a:srgbClr val="66CCFF"/>
                    </a:solidFill>
                  </a:tcPr>
                </a:tc>
                <a:tc>
                  <a:txBody>
                    <a:bodyPr/>
                    <a:lstStyle/>
                    <a:p>
                      <a:endParaRPr lang="zh-TW" altLang="en-US" dirty="0"/>
                    </a:p>
                  </a:txBody>
                  <a:tcPr>
                    <a:solidFill>
                      <a:srgbClr val="FFFF99"/>
                    </a:solidFill>
                  </a:tcPr>
                </a:tc>
                <a:tc>
                  <a:txBody>
                    <a:bodyPr/>
                    <a:lstStyle/>
                    <a:p>
                      <a:endParaRPr lang="zh-TW" altLang="en-US" dirty="0"/>
                    </a:p>
                  </a:txBody>
                  <a:tcPr>
                    <a:solidFill>
                      <a:srgbClr val="FFFF99"/>
                    </a:solidFill>
                  </a:tcPr>
                </a:tc>
                <a:tc>
                  <a:txBody>
                    <a:bodyPr/>
                    <a:lstStyle/>
                    <a:p>
                      <a:endParaRPr lang="zh-TW" altLang="en-US" dirty="0"/>
                    </a:p>
                  </a:txBody>
                  <a:tcPr>
                    <a:solidFill>
                      <a:srgbClr val="FFFF99"/>
                    </a:solidFill>
                  </a:tcPr>
                </a:tc>
                <a:extLst>
                  <a:ext uri="{0D108BD9-81ED-4DB2-BD59-A6C34878D82A}">
                    <a16:rowId xmlns:a16="http://schemas.microsoft.com/office/drawing/2014/main" xmlns="" val="10000"/>
                  </a:ext>
                </a:extLst>
              </a:tr>
            </a:tbl>
          </a:graphicData>
        </a:graphic>
      </p:graphicFrame>
      <p:cxnSp>
        <p:nvCxnSpPr>
          <p:cNvPr id="6" name="直線單箭頭接點 5"/>
          <p:cNvCxnSpPr/>
          <p:nvPr/>
        </p:nvCxnSpPr>
        <p:spPr>
          <a:xfrm>
            <a:off x="1336360" y="2963808"/>
            <a:ext cx="92249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 name="直線單箭頭接點 6"/>
          <p:cNvCxnSpPr/>
          <p:nvPr/>
        </p:nvCxnSpPr>
        <p:spPr>
          <a:xfrm>
            <a:off x="2395068" y="2963808"/>
            <a:ext cx="9224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線單箭頭接點 7"/>
          <p:cNvCxnSpPr/>
          <p:nvPr/>
        </p:nvCxnSpPr>
        <p:spPr>
          <a:xfrm>
            <a:off x="3478051" y="2963808"/>
            <a:ext cx="9224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9" name="表格 8"/>
          <p:cNvGraphicFramePr>
            <a:graphicFrameLocks noGrp="1"/>
          </p:cNvGraphicFramePr>
          <p:nvPr>
            <p:extLst>
              <p:ext uri="{D42A27DB-BD31-4B8C-83A1-F6EECF244321}">
                <p14:modId xmlns:p14="http://schemas.microsoft.com/office/powerpoint/2010/main" val="2293796818"/>
              </p:ext>
            </p:extLst>
          </p:nvPr>
        </p:nvGraphicFramePr>
        <p:xfrm>
          <a:off x="5969124" y="241516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xmlns="" val="20000"/>
                    </a:ext>
                  </a:extLst>
                </a:gridCol>
                <a:gridCol w="360000">
                  <a:extLst>
                    <a:ext uri="{9D8B030D-6E8A-4147-A177-3AD203B41FA5}">
                      <a16:colId xmlns:a16="http://schemas.microsoft.com/office/drawing/2014/main" xmlns="" val="20001"/>
                    </a:ext>
                  </a:extLst>
                </a:gridCol>
                <a:gridCol w="360000">
                  <a:extLst>
                    <a:ext uri="{9D8B030D-6E8A-4147-A177-3AD203B41FA5}">
                      <a16:colId xmlns:a16="http://schemas.microsoft.com/office/drawing/2014/main" xmlns="" val="20002"/>
                    </a:ext>
                  </a:extLst>
                </a:gridCol>
              </a:tblGrid>
              <a:tr h="360000">
                <a:tc>
                  <a:txBody>
                    <a:bodyPr/>
                    <a:lstStyle/>
                    <a:p>
                      <a:endParaRPr lang="zh-TW" altLang="en-US" dirty="0"/>
                    </a:p>
                  </a:txBody>
                  <a:tcPr>
                    <a:solidFill>
                      <a:srgbClr val="FF7C80"/>
                    </a:solidFill>
                  </a:tcPr>
                </a:tc>
                <a:tc>
                  <a:txBody>
                    <a:bodyPr/>
                    <a:lstStyle/>
                    <a:p>
                      <a:endParaRPr lang="zh-TW" altLang="en-US" dirty="0"/>
                    </a:p>
                  </a:txBody>
                  <a:tcPr>
                    <a:solidFill>
                      <a:srgbClr val="FF7C80"/>
                    </a:solidFill>
                  </a:tcPr>
                </a:tc>
                <a:tc>
                  <a:txBody>
                    <a:bodyPr/>
                    <a:lstStyle/>
                    <a:p>
                      <a:endParaRPr lang="zh-TW" altLang="en-US" dirty="0"/>
                    </a:p>
                  </a:txBody>
                  <a:tcPr>
                    <a:solidFill>
                      <a:srgbClr val="FF7C80"/>
                    </a:solidFill>
                  </a:tcPr>
                </a:tc>
                <a:extLst>
                  <a:ext uri="{0D108BD9-81ED-4DB2-BD59-A6C34878D82A}">
                    <a16:rowId xmlns:a16="http://schemas.microsoft.com/office/drawing/2014/main" xmlns="" val="10000"/>
                  </a:ext>
                </a:extLst>
              </a:tr>
              <a:tr h="360000">
                <a:tc>
                  <a:txBody>
                    <a:bodyPr/>
                    <a:lstStyle/>
                    <a:p>
                      <a:endParaRPr lang="zh-TW" altLang="en-US" dirty="0"/>
                    </a:p>
                  </a:txBody>
                  <a:tcPr>
                    <a:solidFill>
                      <a:srgbClr val="66CCFF"/>
                    </a:solidFill>
                  </a:tcPr>
                </a:tc>
                <a:tc>
                  <a:txBody>
                    <a:bodyPr/>
                    <a:lstStyle/>
                    <a:p>
                      <a:endParaRPr lang="zh-TW" altLang="en-US" dirty="0"/>
                    </a:p>
                  </a:txBody>
                  <a:tcPr>
                    <a:solidFill>
                      <a:srgbClr val="66CCFF"/>
                    </a:solidFill>
                  </a:tcPr>
                </a:tc>
                <a:tc>
                  <a:txBody>
                    <a:bodyPr/>
                    <a:lstStyle/>
                    <a:p>
                      <a:endParaRPr lang="zh-TW" altLang="en-US" dirty="0"/>
                    </a:p>
                  </a:txBody>
                  <a:tcPr>
                    <a:solidFill>
                      <a:srgbClr val="66CCFF"/>
                    </a:solidFill>
                  </a:tcPr>
                </a:tc>
                <a:extLst>
                  <a:ext uri="{0D108BD9-81ED-4DB2-BD59-A6C34878D82A}">
                    <a16:rowId xmlns:a16="http://schemas.microsoft.com/office/drawing/2014/main" xmlns="" val="10001"/>
                  </a:ext>
                </a:extLst>
              </a:tr>
              <a:tr h="360000">
                <a:tc>
                  <a:txBody>
                    <a:bodyPr/>
                    <a:lstStyle/>
                    <a:p>
                      <a:endParaRPr lang="zh-TW" altLang="en-US" dirty="0"/>
                    </a:p>
                  </a:txBody>
                  <a:tcPr>
                    <a:solidFill>
                      <a:srgbClr val="FFFF99"/>
                    </a:solidFill>
                  </a:tcPr>
                </a:tc>
                <a:tc>
                  <a:txBody>
                    <a:bodyPr/>
                    <a:lstStyle/>
                    <a:p>
                      <a:endParaRPr lang="zh-TW" altLang="en-US" dirty="0"/>
                    </a:p>
                  </a:txBody>
                  <a:tcPr>
                    <a:solidFill>
                      <a:srgbClr val="FFFF99"/>
                    </a:solidFill>
                  </a:tcPr>
                </a:tc>
                <a:tc>
                  <a:txBody>
                    <a:bodyPr/>
                    <a:lstStyle/>
                    <a:p>
                      <a:endParaRPr lang="zh-TW" altLang="en-US" dirty="0"/>
                    </a:p>
                  </a:txBody>
                  <a:tcPr>
                    <a:solidFill>
                      <a:srgbClr val="FFFF99"/>
                    </a:solidFill>
                  </a:tcPr>
                </a:tc>
                <a:extLst>
                  <a:ext uri="{0D108BD9-81ED-4DB2-BD59-A6C34878D82A}">
                    <a16:rowId xmlns:a16="http://schemas.microsoft.com/office/drawing/2014/main" xmlns="" val="10002"/>
                  </a:ext>
                </a:extLst>
              </a:tr>
            </a:tbl>
          </a:graphicData>
        </a:graphic>
      </p:graphicFrame>
      <p:sp>
        <p:nvSpPr>
          <p:cNvPr id="10" name="向右箭號 9"/>
          <p:cNvSpPr/>
          <p:nvPr/>
        </p:nvSpPr>
        <p:spPr>
          <a:xfrm>
            <a:off x="4749284" y="2801808"/>
            <a:ext cx="922492" cy="324000"/>
          </a:xfrm>
          <a:prstGeom prst="rightArrow">
            <a:avLst>
              <a:gd name="adj1" fmla="val 50000"/>
              <a:gd name="adj2" fmla="val 92458"/>
            </a:avLst>
          </a:prstGeom>
          <a:solidFill>
            <a:schemeClr val="tx1">
              <a:lumMod val="85000"/>
              <a:lumOff val="1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1" name="群組 10"/>
          <p:cNvGrpSpPr/>
          <p:nvPr/>
        </p:nvGrpSpPr>
        <p:grpSpPr>
          <a:xfrm>
            <a:off x="6055981" y="2579495"/>
            <a:ext cx="922492" cy="734507"/>
            <a:chOff x="6533014" y="5226993"/>
            <a:chExt cx="922492" cy="734507"/>
          </a:xfrm>
          <a:solidFill>
            <a:srgbClr val="0070C0"/>
          </a:solidFill>
        </p:grpSpPr>
        <p:cxnSp>
          <p:nvCxnSpPr>
            <p:cNvPr id="12" name="直線單箭頭接點 11"/>
            <p:cNvCxnSpPr/>
            <p:nvPr/>
          </p:nvCxnSpPr>
          <p:spPr>
            <a:xfrm>
              <a:off x="6533014" y="5226993"/>
              <a:ext cx="9224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線單箭頭接點 12"/>
            <p:cNvCxnSpPr/>
            <p:nvPr/>
          </p:nvCxnSpPr>
          <p:spPr>
            <a:xfrm>
              <a:off x="6533014" y="5630195"/>
              <a:ext cx="9224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線單箭頭接點 13"/>
            <p:cNvCxnSpPr/>
            <p:nvPr/>
          </p:nvCxnSpPr>
          <p:spPr>
            <a:xfrm>
              <a:off x="6533014" y="5961500"/>
              <a:ext cx="9224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aphicFrame>
        <p:nvGraphicFramePr>
          <p:cNvPr id="15" name="表格 14"/>
          <p:cNvGraphicFramePr>
            <a:graphicFrameLocks noGrp="1"/>
          </p:cNvGraphicFramePr>
          <p:nvPr>
            <p:extLst>
              <p:ext uri="{D42A27DB-BD31-4B8C-83A1-F6EECF244321}">
                <p14:modId xmlns:p14="http://schemas.microsoft.com/office/powerpoint/2010/main" val="3425702190"/>
              </p:ext>
            </p:extLst>
          </p:nvPr>
        </p:nvGraphicFramePr>
        <p:xfrm>
          <a:off x="1314025" y="4725144"/>
          <a:ext cx="36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xmlns="" val="20000"/>
                    </a:ext>
                  </a:extLst>
                </a:gridCol>
              </a:tblGrid>
              <a:tr h="360000">
                <a:tc>
                  <a:txBody>
                    <a:bodyPr/>
                    <a:lstStyle/>
                    <a:p>
                      <a:endParaRPr lang="zh-TW" altLang="en-US" dirty="0"/>
                    </a:p>
                  </a:txBody>
                  <a:tcPr>
                    <a:solidFill>
                      <a:srgbClr val="FF7C80"/>
                    </a:solidFill>
                  </a:tcPr>
                </a:tc>
                <a:extLst>
                  <a:ext uri="{0D108BD9-81ED-4DB2-BD59-A6C34878D82A}">
                    <a16:rowId xmlns:a16="http://schemas.microsoft.com/office/drawing/2014/main" xmlns="" val="10000"/>
                  </a:ext>
                </a:extLst>
              </a:tr>
              <a:tr h="360000">
                <a:tc>
                  <a:txBody>
                    <a:bodyPr/>
                    <a:lstStyle/>
                    <a:p>
                      <a:endParaRPr lang="zh-TW" altLang="en-US" dirty="0"/>
                    </a:p>
                  </a:txBody>
                  <a:tcPr>
                    <a:solidFill>
                      <a:srgbClr val="FF7C80"/>
                    </a:solidFill>
                  </a:tcPr>
                </a:tc>
                <a:extLst>
                  <a:ext uri="{0D108BD9-81ED-4DB2-BD59-A6C34878D82A}">
                    <a16:rowId xmlns:a16="http://schemas.microsoft.com/office/drawing/2014/main" xmlns="" val="10001"/>
                  </a:ext>
                </a:extLst>
              </a:tr>
              <a:tr h="360000">
                <a:tc>
                  <a:txBody>
                    <a:bodyPr/>
                    <a:lstStyle/>
                    <a:p>
                      <a:endParaRPr lang="zh-TW" altLang="en-US" dirty="0"/>
                    </a:p>
                  </a:txBody>
                  <a:tcPr>
                    <a:solidFill>
                      <a:srgbClr val="FF7C80"/>
                    </a:solidFill>
                  </a:tcPr>
                </a:tc>
                <a:extLst>
                  <a:ext uri="{0D108BD9-81ED-4DB2-BD59-A6C34878D82A}">
                    <a16:rowId xmlns:a16="http://schemas.microsoft.com/office/drawing/2014/main" xmlns="" val="10002"/>
                  </a:ext>
                </a:extLst>
              </a:tr>
              <a:tr h="360000">
                <a:tc>
                  <a:txBody>
                    <a:bodyPr/>
                    <a:lstStyle/>
                    <a:p>
                      <a:endParaRPr lang="zh-TW" altLang="en-US" dirty="0"/>
                    </a:p>
                  </a:txBody>
                  <a:tcPr>
                    <a:solidFill>
                      <a:srgbClr val="FF7C80"/>
                    </a:solidFill>
                  </a:tcPr>
                </a:tc>
                <a:extLst>
                  <a:ext uri="{0D108BD9-81ED-4DB2-BD59-A6C34878D82A}">
                    <a16:rowId xmlns:a16="http://schemas.microsoft.com/office/drawing/2014/main" xmlns="" val="10003"/>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875235306"/>
              </p:ext>
            </p:extLst>
          </p:nvPr>
        </p:nvGraphicFramePr>
        <p:xfrm>
          <a:off x="2666590" y="4710914"/>
          <a:ext cx="36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xmlns="" val="20000"/>
                    </a:ext>
                  </a:extLst>
                </a:gridCol>
              </a:tblGrid>
              <a:tr h="360000">
                <a:tc>
                  <a:txBody>
                    <a:bodyPr/>
                    <a:lstStyle/>
                    <a:p>
                      <a:endParaRPr lang="zh-TW" altLang="en-US" dirty="0"/>
                    </a:p>
                  </a:txBody>
                  <a:tcPr>
                    <a:solidFill>
                      <a:srgbClr val="66CCFF"/>
                    </a:solidFill>
                  </a:tcPr>
                </a:tc>
                <a:extLst>
                  <a:ext uri="{0D108BD9-81ED-4DB2-BD59-A6C34878D82A}">
                    <a16:rowId xmlns:a16="http://schemas.microsoft.com/office/drawing/2014/main" xmlns="" val="10000"/>
                  </a:ext>
                </a:extLst>
              </a:tr>
              <a:tr h="360000">
                <a:tc>
                  <a:txBody>
                    <a:bodyPr/>
                    <a:lstStyle/>
                    <a:p>
                      <a:endParaRPr lang="zh-TW" altLang="en-US" dirty="0"/>
                    </a:p>
                  </a:txBody>
                  <a:tcPr>
                    <a:solidFill>
                      <a:srgbClr val="66CCFF"/>
                    </a:solidFill>
                  </a:tcPr>
                </a:tc>
                <a:extLst>
                  <a:ext uri="{0D108BD9-81ED-4DB2-BD59-A6C34878D82A}">
                    <a16:rowId xmlns:a16="http://schemas.microsoft.com/office/drawing/2014/main" xmlns="" val="10001"/>
                  </a:ext>
                </a:extLst>
              </a:tr>
              <a:tr h="360000">
                <a:tc>
                  <a:txBody>
                    <a:bodyPr/>
                    <a:lstStyle/>
                    <a:p>
                      <a:endParaRPr lang="zh-TW" altLang="en-US" dirty="0"/>
                    </a:p>
                  </a:txBody>
                  <a:tcPr>
                    <a:solidFill>
                      <a:srgbClr val="66CCFF"/>
                    </a:solidFill>
                  </a:tcPr>
                </a:tc>
                <a:extLst>
                  <a:ext uri="{0D108BD9-81ED-4DB2-BD59-A6C34878D82A}">
                    <a16:rowId xmlns:a16="http://schemas.microsoft.com/office/drawing/2014/main" xmlns="" val="10002"/>
                  </a:ext>
                </a:extLst>
              </a:tr>
              <a:tr h="360000">
                <a:tc>
                  <a:txBody>
                    <a:bodyPr/>
                    <a:lstStyle/>
                    <a:p>
                      <a:endParaRPr lang="zh-TW" altLang="en-US" dirty="0"/>
                    </a:p>
                  </a:txBody>
                  <a:tcPr>
                    <a:solidFill>
                      <a:srgbClr val="66CCFF"/>
                    </a:solidFill>
                  </a:tcPr>
                </a:tc>
                <a:extLst>
                  <a:ext uri="{0D108BD9-81ED-4DB2-BD59-A6C34878D82A}">
                    <a16:rowId xmlns:a16="http://schemas.microsoft.com/office/drawing/2014/main" xmlns="" val="10003"/>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486588878"/>
              </p:ext>
            </p:extLst>
          </p:nvPr>
        </p:nvGraphicFramePr>
        <p:xfrm>
          <a:off x="4098222" y="4718194"/>
          <a:ext cx="36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xmlns="" val="20000"/>
                    </a:ext>
                  </a:extLst>
                </a:gridCol>
              </a:tblGrid>
              <a:tr h="360000">
                <a:tc>
                  <a:txBody>
                    <a:bodyPr/>
                    <a:lstStyle/>
                    <a:p>
                      <a:endParaRPr lang="zh-TW" altLang="en-US" dirty="0"/>
                    </a:p>
                  </a:txBody>
                  <a:tcPr>
                    <a:solidFill>
                      <a:srgbClr val="FFFF99"/>
                    </a:solidFill>
                  </a:tcPr>
                </a:tc>
                <a:extLst>
                  <a:ext uri="{0D108BD9-81ED-4DB2-BD59-A6C34878D82A}">
                    <a16:rowId xmlns:a16="http://schemas.microsoft.com/office/drawing/2014/main" xmlns="" val="10000"/>
                  </a:ext>
                </a:extLst>
              </a:tr>
              <a:tr h="360000">
                <a:tc>
                  <a:txBody>
                    <a:bodyPr/>
                    <a:lstStyle/>
                    <a:p>
                      <a:endParaRPr lang="zh-TW" altLang="en-US" dirty="0"/>
                    </a:p>
                  </a:txBody>
                  <a:tcPr>
                    <a:solidFill>
                      <a:srgbClr val="FFFF99"/>
                    </a:solidFill>
                  </a:tcPr>
                </a:tc>
                <a:extLst>
                  <a:ext uri="{0D108BD9-81ED-4DB2-BD59-A6C34878D82A}">
                    <a16:rowId xmlns:a16="http://schemas.microsoft.com/office/drawing/2014/main" xmlns="" val="10001"/>
                  </a:ext>
                </a:extLst>
              </a:tr>
              <a:tr h="360000">
                <a:tc>
                  <a:txBody>
                    <a:bodyPr/>
                    <a:lstStyle/>
                    <a:p>
                      <a:endParaRPr lang="zh-TW" altLang="en-US" dirty="0"/>
                    </a:p>
                  </a:txBody>
                  <a:tcPr>
                    <a:solidFill>
                      <a:srgbClr val="FFFF99"/>
                    </a:solidFill>
                  </a:tcPr>
                </a:tc>
                <a:extLst>
                  <a:ext uri="{0D108BD9-81ED-4DB2-BD59-A6C34878D82A}">
                    <a16:rowId xmlns:a16="http://schemas.microsoft.com/office/drawing/2014/main" xmlns="" val="10002"/>
                  </a:ext>
                </a:extLst>
              </a:tr>
              <a:tr h="360000">
                <a:tc>
                  <a:txBody>
                    <a:bodyPr/>
                    <a:lstStyle/>
                    <a:p>
                      <a:endParaRPr lang="zh-TW" altLang="en-US" dirty="0"/>
                    </a:p>
                  </a:txBody>
                  <a:tcPr>
                    <a:solidFill>
                      <a:srgbClr val="FFFF99"/>
                    </a:solidFill>
                  </a:tcPr>
                </a:tc>
                <a:extLst>
                  <a:ext uri="{0D108BD9-81ED-4DB2-BD59-A6C34878D82A}">
                    <a16:rowId xmlns:a16="http://schemas.microsoft.com/office/drawing/2014/main" xmlns="" val="10003"/>
                  </a:ext>
                </a:extLst>
              </a:tr>
            </a:tbl>
          </a:graphicData>
        </a:graphic>
      </p:graphicFrame>
      <p:sp>
        <p:nvSpPr>
          <p:cNvPr id="18" name="十字形 17"/>
          <p:cNvSpPr/>
          <p:nvPr/>
        </p:nvSpPr>
        <p:spPr>
          <a:xfrm>
            <a:off x="1964904" y="5320458"/>
            <a:ext cx="324000" cy="324000"/>
          </a:xfrm>
          <a:prstGeom prst="plus">
            <a:avLst>
              <a:gd name="adj" fmla="val 28615"/>
            </a:avLst>
          </a:prstGeom>
          <a:solidFill>
            <a:schemeClr val="tx1">
              <a:lumMod val="85000"/>
              <a:lumOff val="15000"/>
            </a:schemeClr>
          </a:solidFill>
          <a:ln>
            <a:solidFill>
              <a:schemeClr val="bg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十字形 18"/>
          <p:cNvSpPr/>
          <p:nvPr/>
        </p:nvSpPr>
        <p:spPr>
          <a:xfrm>
            <a:off x="3408765" y="5301208"/>
            <a:ext cx="324000" cy="324000"/>
          </a:xfrm>
          <a:prstGeom prst="plus">
            <a:avLst>
              <a:gd name="adj" fmla="val 28615"/>
            </a:avLst>
          </a:prstGeom>
          <a:solidFill>
            <a:schemeClr val="tx1">
              <a:lumMod val="85000"/>
              <a:lumOff val="15000"/>
            </a:schemeClr>
          </a:solidFill>
          <a:ln>
            <a:solidFill>
              <a:schemeClr val="bg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表格 19"/>
          <p:cNvGraphicFramePr>
            <a:graphicFrameLocks noGrp="1"/>
          </p:cNvGraphicFramePr>
          <p:nvPr>
            <p:extLst>
              <p:ext uri="{D42A27DB-BD31-4B8C-83A1-F6EECF244321}">
                <p14:modId xmlns:p14="http://schemas.microsoft.com/office/powerpoint/2010/main" val="952414327"/>
              </p:ext>
            </p:extLst>
          </p:nvPr>
        </p:nvGraphicFramePr>
        <p:xfrm>
          <a:off x="5962381" y="4731688"/>
          <a:ext cx="108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xmlns="" val="20000"/>
                    </a:ext>
                  </a:extLst>
                </a:gridCol>
                <a:gridCol w="360000">
                  <a:extLst>
                    <a:ext uri="{9D8B030D-6E8A-4147-A177-3AD203B41FA5}">
                      <a16:colId xmlns:a16="http://schemas.microsoft.com/office/drawing/2014/main" xmlns="" val="20001"/>
                    </a:ext>
                  </a:extLst>
                </a:gridCol>
                <a:gridCol w="360000">
                  <a:extLst>
                    <a:ext uri="{9D8B030D-6E8A-4147-A177-3AD203B41FA5}">
                      <a16:colId xmlns:a16="http://schemas.microsoft.com/office/drawing/2014/main" xmlns="" val="20002"/>
                    </a:ext>
                  </a:extLst>
                </a:gridCol>
              </a:tblGrid>
              <a:tr h="360000">
                <a:tc>
                  <a:txBody>
                    <a:bodyPr/>
                    <a:lstStyle/>
                    <a:p>
                      <a:endParaRPr lang="zh-TW" altLang="en-US" dirty="0"/>
                    </a:p>
                  </a:txBody>
                  <a:tcPr>
                    <a:solidFill>
                      <a:srgbClr val="FF7C80"/>
                    </a:solidFill>
                  </a:tcPr>
                </a:tc>
                <a:tc>
                  <a:txBody>
                    <a:bodyPr/>
                    <a:lstStyle/>
                    <a:p>
                      <a:endParaRPr lang="zh-TW" altLang="en-US" dirty="0"/>
                    </a:p>
                  </a:txBody>
                  <a:tcPr>
                    <a:solidFill>
                      <a:srgbClr val="66CCFF"/>
                    </a:solidFill>
                  </a:tcPr>
                </a:tc>
                <a:tc>
                  <a:txBody>
                    <a:bodyPr/>
                    <a:lstStyle/>
                    <a:p>
                      <a:endParaRPr lang="zh-TW" altLang="en-US" dirty="0"/>
                    </a:p>
                  </a:txBody>
                  <a:tcPr>
                    <a:solidFill>
                      <a:srgbClr val="FFFF99"/>
                    </a:solidFill>
                  </a:tcPr>
                </a:tc>
                <a:extLst>
                  <a:ext uri="{0D108BD9-81ED-4DB2-BD59-A6C34878D82A}">
                    <a16:rowId xmlns:a16="http://schemas.microsoft.com/office/drawing/2014/main" xmlns="" val="10000"/>
                  </a:ext>
                </a:extLst>
              </a:tr>
              <a:tr h="360000">
                <a:tc>
                  <a:txBody>
                    <a:bodyPr/>
                    <a:lstStyle/>
                    <a:p>
                      <a:endParaRPr lang="zh-TW" altLang="en-US" dirty="0"/>
                    </a:p>
                  </a:txBody>
                  <a:tcPr>
                    <a:solidFill>
                      <a:srgbClr val="FF7C80"/>
                    </a:solidFill>
                  </a:tcPr>
                </a:tc>
                <a:tc>
                  <a:txBody>
                    <a:bodyPr/>
                    <a:lstStyle/>
                    <a:p>
                      <a:endParaRPr lang="zh-TW" altLang="en-US" dirty="0"/>
                    </a:p>
                  </a:txBody>
                  <a:tcPr>
                    <a:solidFill>
                      <a:srgbClr val="66CCFF"/>
                    </a:solidFill>
                  </a:tcPr>
                </a:tc>
                <a:tc>
                  <a:txBody>
                    <a:bodyPr/>
                    <a:lstStyle/>
                    <a:p>
                      <a:endParaRPr lang="zh-TW" altLang="en-US" dirty="0"/>
                    </a:p>
                  </a:txBody>
                  <a:tcPr>
                    <a:solidFill>
                      <a:srgbClr val="FFFF99"/>
                    </a:solidFill>
                  </a:tcPr>
                </a:tc>
                <a:extLst>
                  <a:ext uri="{0D108BD9-81ED-4DB2-BD59-A6C34878D82A}">
                    <a16:rowId xmlns:a16="http://schemas.microsoft.com/office/drawing/2014/main" xmlns="" val="10001"/>
                  </a:ext>
                </a:extLst>
              </a:tr>
              <a:tr h="360000">
                <a:tc>
                  <a:txBody>
                    <a:bodyPr/>
                    <a:lstStyle/>
                    <a:p>
                      <a:endParaRPr lang="zh-TW" altLang="en-US" dirty="0"/>
                    </a:p>
                  </a:txBody>
                  <a:tcPr>
                    <a:solidFill>
                      <a:srgbClr val="FF7C80"/>
                    </a:solidFill>
                  </a:tcPr>
                </a:tc>
                <a:tc>
                  <a:txBody>
                    <a:bodyPr/>
                    <a:lstStyle/>
                    <a:p>
                      <a:endParaRPr lang="zh-TW" altLang="en-US" dirty="0"/>
                    </a:p>
                  </a:txBody>
                  <a:tcPr>
                    <a:solidFill>
                      <a:srgbClr val="66CCFF"/>
                    </a:solidFill>
                  </a:tcPr>
                </a:tc>
                <a:tc>
                  <a:txBody>
                    <a:bodyPr/>
                    <a:lstStyle/>
                    <a:p>
                      <a:endParaRPr lang="zh-TW" altLang="en-US" dirty="0"/>
                    </a:p>
                  </a:txBody>
                  <a:tcPr>
                    <a:solidFill>
                      <a:srgbClr val="FFFF99"/>
                    </a:solidFill>
                  </a:tcPr>
                </a:tc>
                <a:extLst>
                  <a:ext uri="{0D108BD9-81ED-4DB2-BD59-A6C34878D82A}">
                    <a16:rowId xmlns:a16="http://schemas.microsoft.com/office/drawing/2014/main" xmlns="" val="10002"/>
                  </a:ext>
                </a:extLst>
              </a:tr>
              <a:tr h="360000">
                <a:tc>
                  <a:txBody>
                    <a:bodyPr/>
                    <a:lstStyle/>
                    <a:p>
                      <a:endParaRPr lang="zh-TW" altLang="en-US" dirty="0"/>
                    </a:p>
                  </a:txBody>
                  <a:tcPr>
                    <a:solidFill>
                      <a:srgbClr val="FF7C80"/>
                    </a:solidFill>
                  </a:tcPr>
                </a:tc>
                <a:tc>
                  <a:txBody>
                    <a:bodyPr/>
                    <a:lstStyle/>
                    <a:p>
                      <a:endParaRPr lang="zh-TW" altLang="en-US" dirty="0"/>
                    </a:p>
                  </a:txBody>
                  <a:tcPr>
                    <a:solidFill>
                      <a:srgbClr val="66CCFF"/>
                    </a:solidFill>
                  </a:tcPr>
                </a:tc>
                <a:tc>
                  <a:txBody>
                    <a:bodyPr/>
                    <a:lstStyle/>
                    <a:p>
                      <a:endParaRPr lang="zh-TW" altLang="en-US" dirty="0"/>
                    </a:p>
                  </a:txBody>
                  <a:tcPr>
                    <a:solidFill>
                      <a:srgbClr val="FFFF99"/>
                    </a:solidFill>
                  </a:tcPr>
                </a:tc>
                <a:extLst>
                  <a:ext uri="{0D108BD9-81ED-4DB2-BD59-A6C34878D82A}">
                    <a16:rowId xmlns:a16="http://schemas.microsoft.com/office/drawing/2014/main" xmlns="" val="10003"/>
                  </a:ext>
                </a:extLst>
              </a:tr>
            </a:tbl>
          </a:graphicData>
        </a:graphic>
      </p:graphicFrame>
      <p:sp>
        <p:nvSpPr>
          <p:cNvPr id="21" name="向右箭號 20"/>
          <p:cNvSpPr/>
          <p:nvPr/>
        </p:nvSpPr>
        <p:spPr>
          <a:xfrm>
            <a:off x="4749284" y="5301208"/>
            <a:ext cx="922492" cy="324000"/>
          </a:xfrm>
          <a:prstGeom prst="rightArrow">
            <a:avLst>
              <a:gd name="adj1" fmla="val 50000"/>
              <a:gd name="adj2" fmla="val 92458"/>
            </a:avLst>
          </a:prstGeom>
          <a:solidFill>
            <a:schemeClr val="tx1">
              <a:lumMod val="85000"/>
              <a:lumOff val="1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22" name="群組 21"/>
          <p:cNvGrpSpPr/>
          <p:nvPr/>
        </p:nvGrpSpPr>
        <p:grpSpPr>
          <a:xfrm>
            <a:off x="6139767" y="4828729"/>
            <a:ext cx="728870" cy="1280160"/>
            <a:chOff x="6626739" y="2860490"/>
            <a:chExt cx="728870" cy="1280160"/>
          </a:xfrm>
          <a:solidFill>
            <a:srgbClr val="0070C0"/>
          </a:solidFill>
        </p:grpSpPr>
        <p:cxnSp>
          <p:nvCxnSpPr>
            <p:cNvPr id="23" name="直線單箭頭接點 22"/>
            <p:cNvCxnSpPr/>
            <p:nvPr/>
          </p:nvCxnSpPr>
          <p:spPr>
            <a:xfrm>
              <a:off x="6626739" y="2860490"/>
              <a:ext cx="0" cy="128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p:cNvCxnSpPr/>
            <p:nvPr/>
          </p:nvCxnSpPr>
          <p:spPr>
            <a:xfrm>
              <a:off x="6977922" y="2860490"/>
              <a:ext cx="0" cy="128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單箭頭接點 24"/>
            <p:cNvCxnSpPr/>
            <p:nvPr/>
          </p:nvCxnSpPr>
          <p:spPr>
            <a:xfrm>
              <a:off x="7355609" y="2860490"/>
              <a:ext cx="0" cy="128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6" name="群組 25">
            <a:extLst>
              <a:ext uri="{FF2B5EF4-FFF2-40B4-BE49-F238E27FC236}">
                <a16:creationId xmlns:a16="http://schemas.microsoft.com/office/drawing/2014/main" xmlns="" id="{BF6DC27E-5245-4E91-961E-65D50356DC29}"/>
              </a:ext>
            </a:extLst>
          </p:cNvPr>
          <p:cNvGrpSpPr/>
          <p:nvPr/>
        </p:nvGrpSpPr>
        <p:grpSpPr>
          <a:xfrm>
            <a:off x="1499786" y="4823128"/>
            <a:ext cx="2784181" cy="1280160"/>
            <a:chOff x="6626739" y="2860490"/>
            <a:chExt cx="728870" cy="1280160"/>
          </a:xfrm>
          <a:solidFill>
            <a:srgbClr val="0070C0"/>
          </a:solidFill>
        </p:grpSpPr>
        <p:cxnSp>
          <p:nvCxnSpPr>
            <p:cNvPr id="27" name="直線單箭頭接點 26">
              <a:extLst>
                <a:ext uri="{FF2B5EF4-FFF2-40B4-BE49-F238E27FC236}">
                  <a16:creationId xmlns:a16="http://schemas.microsoft.com/office/drawing/2014/main" xmlns="" id="{D8104A87-E3BC-43FC-956A-64BC016DB0B0}"/>
                </a:ext>
              </a:extLst>
            </p:cNvPr>
            <p:cNvCxnSpPr/>
            <p:nvPr/>
          </p:nvCxnSpPr>
          <p:spPr>
            <a:xfrm>
              <a:off x="6626739" y="2860490"/>
              <a:ext cx="0" cy="128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線單箭頭接點 27">
              <a:extLst>
                <a:ext uri="{FF2B5EF4-FFF2-40B4-BE49-F238E27FC236}">
                  <a16:creationId xmlns:a16="http://schemas.microsoft.com/office/drawing/2014/main" xmlns="" id="{D67574A3-90B6-42E9-90BD-F3FDB0E0CF77}"/>
                </a:ext>
              </a:extLst>
            </p:cNvPr>
            <p:cNvCxnSpPr/>
            <p:nvPr/>
          </p:nvCxnSpPr>
          <p:spPr>
            <a:xfrm>
              <a:off x="6977922" y="2860490"/>
              <a:ext cx="0" cy="128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xmlns="" id="{66F65D77-CB24-49A9-8C3C-580DAF6BF9D3}"/>
                </a:ext>
              </a:extLst>
            </p:cNvPr>
            <p:cNvCxnSpPr/>
            <p:nvPr/>
          </p:nvCxnSpPr>
          <p:spPr>
            <a:xfrm>
              <a:off x="7355609" y="2860490"/>
              <a:ext cx="0" cy="128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91016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如何用 </a:t>
            </a:r>
            <a:r>
              <a:rPr lang="en-US" altLang="zh-TW" dirty="0"/>
              <a:t>pandas</a:t>
            </a:r>
            <a:r>
              <a:rPr lang="zh-TW" altLang="en-US" dirty="0"/>
              <a:t> 儲存爬下來的資料</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如果爬下來的資料是以 </a:t>
            </a:r>
            <a:r>
              <a:rPr lang="en-US" altLang="zh-TW" dirty="0"/>
              <a:t>row</a:t>
            </a:r>
            <a:r>
              <a:rPr lang="zh-TW" altLang="en-US" dirty="0"/>
              <a:t> 為單位</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92</a:t>
            </a:fld>
            <a:endParaRPr lang="en-US" altLang="zh-TW"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916832"/>
            <a:ext cx="7488832" cy="4320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78562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把爬下來的資料變成表格</a:t>
            </a:r>
          </a:p>
        </p:txBody>
      </p:sp>
      <p:sp>
        <p:nvSpPr>
          <p:cNvPr id="3" name="內容版面配置區 2"/>
          <p:cNvSpPr>
            <a:spLocks noGrp="1"/>
          </p:cNvSpPr>
          <p:nvPr>
            <p:ph idx="1"/>
          </p:nvPr>
        </p:nvSpPr>
        <p:spPr/>
        <p:txBody>
          <a:bodyPr/>
          <a:lstStyle/>
          <a:p>
            <a:r>
              <a:rPr lang="zh-TW" altLang="en-US" dirty="0"/>
              <a:t>如果爬下來的資料是以 </a:t>
            </a:r>
            <a:r>
              <a:rPr lang="en-US" altLang="zh-TW" dirty="0"/>
              <a:t>column</a:t>
            </a:r>
            <a:r>
              <a:rPr lang="zh-TW" altLang="en-US" dirty="0"/>
              <a:t> 為單位</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93</a:t>
            </a:fld>
            <a:endParaRPr lang="en-US" altLang="zh-TW" dirty="0"/>
          </a:p>
        </p:txBody>
      </p:sp>
      <p:pic>
        <p:nvPicPr>
          <p:cNvPr id="7" name="圖片 6"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844823"/>
            <a:ext cx="7200800" cy="4343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47500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常用的資料格式 </a:t>
            </a:r>
            <a:r>
              <a:rPr lang="en-US" altLang="zh-TW" dirty="0"/>
              <a:t>-</a:t>
            </a:r>
            <a:r>
              <a:rPr lang="zh-TW" altLang="en-US" dirty="0"/>
              <a:t> </a:t>
            </a:r>
            <a:r>
              <a:rPr lang="en-US" altLang="zh-TW" dirty="0"/>
              <a:t>CSV</a:t>
            </a:r>
            <a:endParaRPr lang="zh-TW" altLang="en-US" dirty="0"/>
          </a:p>
        </p:txBody>
      </p:sp>
      <p:sp>
        <p:nvSpPr>
          <p:cNvPr id="3" name="內容版面配置區 2"/>
          <p:cNvSpPr>
            <a:spLocks noGrp="1"/>
          </p:cNvSpPr>
          <p:nvPr>
            <p:ph idx="1"/>
          </p:nvPr>
        </p:nvSpPr>
        <p:spPr/>
        <p:txBody>
          <a:bodyPr/>
          <a:lstStyle/>
          <a:p>
            <a:r>
              <a:rPr lang="en-US" altLang="zh-TW" dirty="0">
                <a:solidFill>
                  <a:srgbClr val="FF0000"/>
                </a:solidFill>
              </a:rPr>
              <a:t>C</a:t>
            </a:r>
            <a:r>
              <a:rPr lang="en-US" altLang="zh-TW" dirty="0"/>
              <a:t>omma-</a:t>
            </a:r>
            <a:r>
              <a:rPr lang="en-US" altLang="zh-TW" dirty="0">
                <a:solidFill>
                  <a:srgbClr val="FF0000"/>
                </a:solidFill>
              </a:rPr>
              <a:t>S</a:t>
            </a:r>
            <a:r>
              <a:rPr lang="en-US" altLang="zh-TW" dirty="0"/>
              <a:t>eparated </a:t>
            </a:r>
            <a:r>
              <a:rPr lang="en-US" altLang="zh-TW" dirty="0">
                <a:solidFill>
                  <a:srgbClr val="FF0000"/>
                </a:solidFill>
              </a:rPr>
              <a:t>V</a:t>
            </a:r>
            <a:r>
              <a:rPr lang="en-US" altLang="zh-TW" dirty="0"/>
              <a:t>alues</a:t>
            </a:r>
            <a:r>
              <a:rPr lang="zh-TW" altLang="en-US" dirty="0"/>
              <a:t>，是一種常見的資料格式，本身是一個純文字檔，用來記錄欄位的資料，欄位之間的資料常用逗號作分隔</a:t>
            </a:r>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94</a:t>
            </a:fld>
            <a:endParaRPr lang="en-US" altLang="zh-TW" dirty="0"/>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3140968"/>
            <a:ext cx="5544616" cy="2547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54768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將 </a:t>
            </a:r>
            <a:r>
              <a:rPr lang="en-US" altLang="zh-TW" dirty="0" err="1"/>
              <a:t>DataFrame</a:t>
            </a:r>
            <a:r>
              <a:rPr lang="zh-TW" altLang="en-US" dirty="0"/>
              <a:t> 存成 </a:t>
            </a:r>
            <a:r>
              <a:rPr lang="en-US" altLang="zh-TW" dirty="0"/>
              <a:t>CSV</a:t>
            </a:r>
            <a:endParaRPr lang="zh-TW" altLang="en-US" dirty="0"/>
          </a:p>
        </p:txBody>
      </p:sp>
      <p:sp>
        <p:nvSpPr>
          <p:cNvPr id="3" name="內容版面配置區 2"/>
          <p:cNvSpPr>
            <a:spLocks noGrp="1"/>
          </p:cNvSpPr>
          <p:nvPr>
            <p:ph idx="1"/>
          </p:nvPr>
        </p:nvSpPr>
        <p:spPr>
          <a:xfrm>
            <a:off x="395536" y="2492896"/>
            <a:ext cx="8424614" cy="1151905"/>
          </a:xfrm>
        </p:spPr>
        <p:txBody>
          <a:bodyPr/>
          <a:lstStyle/>
          <a:p>
            <a:r>
              <a:rPr lang="zh-TW" altLang="en-US" dirty="0"/>
              <a:t>不須額外增加 </a:t>
            </a:r>
            <a:r>
              <a:rPr lang="en-US" altLang="zh-TW" dirty="0"/>
              <a:t>index </a:t>
            </a:r>
            <a:r>
              <a:rPr lang="zh-TW" altLang="en-US" dirty="0"/>
              <a:t>這個欄位</a:t>
            </a:r>
            <a:endParaRPr lang="en-US" altLang="zh-TW" dirty="0"/>
          </a:p>
          <a:p>
            <a:r>
              <a:rPr lang="en-US" altLang="zh-TW" dirty="0"/>
              <a:t>windows</a:t>
            </a:r>
            <a:r>
              <a:rPr lang="zh-TW" altLang="en-US" dirty="0"/>
              <a:t> 系統，</a:t>
            </a:r>
            <a:r>
              <a:rPr lang="en-US" altLang="zh-TW" dirty="0"/>
              <a:t>encoding </a:t>
            </a:r>
            <a:r>
              <a:rPr lang="zh-TW" altLang="en-US" dirty="0"/>
              <a:t>使用 </a:t>
            </a:r>
            <a:r>
              <a:rPr lang="en-US" altLang="zh-TW" dirty="0"/>
              <a:t>cp950 (</a:t>
            </a:r>
            <a:r>
              <a:rPr lang="zh-TW" altLang="en-US" dirty="0"/>
              <a:t>有中文的話用 </a:t>
            </a:r>
            <a:r>
              <a:rPr lang="en-US" altLang="zh-TW" dirty="0"/>
              <a:t>excel</a:t>
            </a:r>
            <a:r>
              <a:rPr lang="zh-TW" altLang="en-US" dirty="0"/>
              <a:t> 打開才不會亂碼</a:t>
            </a:r>
            <a:r>
              <a:rPr lang="en-US" altLang="zh-TW" dirty="0"/>
              <a:t>)</a:t>
            </a:r>
            <a:r>
              <a:rPr lang="zh-TW" altLang="en-US" dirty="0"/>
              <a:t>，若為 </a:t>
            </a:r>
            <a:r>
              <a:rPr lang="en-US" altLang="zh-TW" dirty="0" err="1"/>
              <a:t>linux</a:t>
            </a:r>
            <a:r>
              <a:rPr lang="zh-TW" altLang="en-US" dirty="0"/>
              <a:t> 則用 </a:t>
            </a:r>
            <a:r>
              <a:rPr lang="en-US" altLang="zh-TW" dirty="0"/>
              <a:t>utf-8</a:t>
            </a:r>
          </a:p>
          <a:p>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95</a:t>
            </a:fld>
            <a:endParaRPr lang="en-US" altLang="zh-TW" dirty="0"/>
          </a:p>
        </p:txBody>
      </p:sp>
      <p:sp>
        <p:nvSpPr>
          <p:cNvPr id="5" name="文字方塊 4"/>
          <p:cNvSpPr txBox="1"/>
          <p:nvPr/>
        </p:nvSpPr>
        <p:spPr>
          <a:xfrm>
            <a:off x="395536" y="1412777"/>
            <a:ext cx="8568630" cy="864096"/>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將剛剛建立好的 </a:t>
            </a:r>
            <a:r>
              <a:rPr lang="en-US" altLang="zh-TW" sz="2000" dirty="0" err="1">
                <a:solidFill>
                  <a:srgbClr val="92D050"/>
                </a:solidFill>
                <a:latin typeface="Consolas" panose="020B0609020204030204" pitchFamily="49" charset="0"/>
                <a:ea typeface="+mn-ea"/>
                <a:cs typeface="Consolas" panose="020B0609020204030204" pitchFamily="49" charset="0"/>
              </a:rPr>
              <a:t>DataFrame</a:t>
            </a:r>
            <a:r>
              <a:rPr lang="zh-TW" altLang="en-US" sz="2000" dirty="0">
                <a:solidFill>
                  <a:srgbClr val="92D050"/>
                </a:solidFill>
                <a:latin typeface="Consolas" panose="020B0609020204030204" pitchFamily="49" charset="0"/>
                <a:ea typeface="+mn-ea"/>
                <a:cs typeface="Consolas" panose="020B0609020204030204" pitchFamily="49" charset="0"/>
              </a:rPr>
              <a:t> 存成 </a:t>
            </a:r>
            <a:r>
              <a:rPr lang="en-US" altLang="zh-TW" sz="2000" dirty="0">
                <a:solidFill>
                  <a:srgbClr val="92D050"/>
                </a:solidFill>
                <a:latin typeface="Consolas" panose="020B0609020204030204" pitchFamily="49" charset="0"/>
                <a:ea typeface="+mn-ea"/>
                <a:cs typeface="Consolas" panose="020B0609020204030204" pitchFamily="49" charset="0"/>
              </a:rPr>
              <a:t>csv</a:t>
            </a:r>
            <a:r>
              <a:rPr lang="zh-TW" altLang="en-US" sz="2000" dirty="0">
                <a:solidFill>
                  <a:srgbClr val="92D050"/>
                </a:solidFill>
                <a:latin typeface="Consolas" panose="020B0609020204030204" pitchFamily="49" charset="0"/>
                <a:ea typeface="+mn-ea"/>
                <a:cs typeface="Consolas" panose="020B0609020204030204" pitchFamily="49" charset="0"/>
              </a:rPr>
              <a:t> </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df.to_csv</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rgbClr val="FFC000"/>
                </a:solidFill>
                <a:latin typeface="Consolas" panose="020B0609020204030204" pitchFamily="49" charset="0"/>
                <a:cs typeface="Consolas" panose="020B0609020204030204" pitchFamily="49" charset="0"/>
              </a:rPr>
              <a:t>filename.csv</a:t>
            </a:r>
            <a:r>
              <a:rPr lang="en-US" altLang="zh-TW" sz="2000" dirty="0">
                <a:solidFill>
                  <a:schemeClr val="bg1"/>
                </a:solidFill>
                <a:latin typeface="Consolas" panose="020B0609020204030204" pitchFamily="49" charset="0"/>
                <a:cs typeface="Consolas" panose="020B0609020204030204" pitchFamily="49" charset="0"/>
              </a:rPr>
              <a:t>", index=</a:t>
            </a:r>
            <a:r>
              <a:rPr lang="en-US" altLang="zh-TW" sz="2000" dirty="0">
                <a:solidFill>
                  <a:srgbClr val="A366FF"/>
                </a:solidFill>
                <a:latin typeface="Consolas" panose="020B0609020204030204" pitchFamily="49" charset="0"/>
                <a:cs typeface="Consolas" panose="020B0609020204030204" pitchFamily="49" charset="0"/>
              </a:rPr>
              <a:t>False</a:t>
            </a:r>
            <a:r>
              <a:rPr lang="en-US" altLang="zh-TW" sz="2000" dirty="0">
                <a:solidFill>
                  <a:schemeClr val="bg1"/>
                </a:solidFill>
                <a:latin typeface="Consolas" panose="020B0609020204030204" pitchFamily="49" charset="0"/>
                <a:cs typeface="Consolas" panose="020B0609020204030204" pitchFamily="49" charset="0"/>
              </a:rPr>
              <a:t>, encoding="</a:t>
            </a:r>
            <a:r>
              <a:rPr lang="en-US" altLang="zh-TW" sz="2000" dirty="0">
                <a:solidFill>
                  <a:srgbClr val="FFC000"/>
                </a:solidFill>
                <a:latin typeface="Consolas" panose="020B0609020204030204" pitchFamily="49" charset="0"/>
                <a:cs typeface="Consolas" panose="020B0609020204030204" pitchFamily="49" charset="0"/>
              </a:rPr>
              <a:t>cp950</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i="1" dirty="0">
              <a:solidFill>
                <a:schemeClr val="bg1"/>
              </a:solidFill>
              <a:latin typeface="Consolas" panose="020B0609020204030204" pitchFamily="49" charset="0"/>
              <a:ea typeface="+mn-ea"/>
              <a:cs typeface="Consolas" panose="020B0609020204030204" pitchFamily="49" charset="0"/>
            </a:endParaRPr>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4509120"/>
            <a:ext cx="3960440" cy="1685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514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96</a:t>
            </a:fld>
            <a:endParaRPr lang="en-US" altLang="zh-TW" dirty="0"/>
          </a:p>
        </p:txBody>
      </p:sp>
      <p:sp>
        <p:nvSpPr>
          <p:cNvPr id="5" name="標題 1"/>
          <p:cNvSpPr>
            <a:spLocks noGrp="1"/>
          </p:cNvSpPr>
          <p:nvPr>
            <p:ph type="title"/>
          </p:nvPr>
        </p:nvSpPr>
        <p:spPr>
          <a:xfrm>
            <a:off x="539552" y="260648"/>
            <a:ext cx="8280598" cy="719137"/>
          </a:xfrm>
        </p:spPr>
        <p:txBody>
          <a:bodyPr/>
          <a:lstStyle/>
          <a:p>
            <a:r>
              <a:rPr lang="zh-TW" altLang="en-US" dirty="0"/>
              <a:t>範例 </a:t>
            </a:r>
            <a:r>
              <a:rPr lang="en-US" altLang="zh-TW" dirty="0"/>
              <a:t>05: </a:t>
            </a:r>
            <a:r>
              <a:rPr lang="zh-TW" altLang="en-US" dirty="0"/>
              <a:t>將高鐵時刻表的結果存成 </a:t>
            </a:r>
            <a:r>
              <a:rPr lang="en-US" altLang="zh-TW" dirty="0"/>
              <a:t>CSV</a:t>
            </a:r>
            <a:endParaRPr lang="zh-TW" altLang="en-US" dirty="0"/>
          </a:p>
        </p:txBody>
      </p:sp>
      <p:sp>
        <p:nvSpPr>
          <p:cNvPr id="7" name="文字方塊 6"/>
          <p:cNvSpPr txBox="1"/>
          <p:nvPr/>
        </p:nvSpPr>
        <p:spPr>
          <a:xfrm>
            <a:off x="287685" y="1268760"/>
            <a:ext cx="8568630" cy="4032448"/>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將要查詢的資料寫成 </a:t>
            </a:r>
            <a:r>
              <a:rPr lang="en-US" altLang="zh-TW" sz="2000" dirty="0">
                <a:solidFill>
                  <a:srgbClr val="92D050"/>
                </a:solidFill>
                <a:latin typeface="Consolas" panose="020B0609020204030204" pitchFamily="49" charset="0"/>
                <a:ea typeface="+mn-ea"/>
                <a:cs typeface="Consolas" panose="020B0609020204030204" pitchFamily="49" charset="0"/>
              </a:rPr>
              <a:t>dictionary</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form_data</a:t>
            </a:r>
            <a:r>
              <a:rPr lang="en-US" altLang="zh-TW" sz="2000" dirty="0">
                <a:solidFill>
                  <a:schemeClr val="bg1"/>
                </a:solidFill>
                <a:latin typeface="Consolas" panose="020B0609020204030204" pitchFamily="49" charset="0"/>
                <a:ea typeface="+mn-ea"/>
                <a:cs typeface="Consolas" panose="020B0609020204030204" pitchFamily="49" charset="0"/>
              </a:rPr>
              <a:t> = {</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StartStation</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2f940836-cedc-41ef-8e28-c2336ac8fe68</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EndStation</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9c5ac6ca-ec89-48f8-aab0-41b738cb1814</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SearchDate</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2017/08/14</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SearchTime</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21:30</a:t>
            </a:r>
            <a:r>
              <a:rPr lang="en-US" altLang="zh-TW" sz="2000" dirty="0">
                <a:solidFill>
                  <a:schemeClr val="bg1"/>
                </a:solidFill>
                <a:latin typeface="Consolas" panose="020B0609020204030204" pitchFamily="49" charset="0"/>
                <a:ea typeface="+mn-ea"/>
                <a:cs typeface="Consolas" panose="020B0609020204030204" pitchFamily="49" charset="0"/>
              </a:rPr>
              <a:t>", </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rgbClr val="FFC000"/>
                </a:solidFill>
                <a:latin typeface="Consolas" panose="020B0609020204030204" pitchFamily="49" charset="0"/>
                <a:ea typeface="+mn-ea"/>
                <a:cs typeface="Consolas" panose="020B0609020204030204" pitchFamily="49" charset="0"/>
              </a:rPr>
              <a:t>SearchWay</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DepartureInMandarin</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cs typeface="Consolas" panose="020B0609020204030204" pitchFamily="49" charset="0"/>
              </a:rPr>
              <a:t># </a:t>
            </a:r>
            <a:r>
              <a:rPr lang="en-US" altLang="zh-TW" sz="2000" dirty="0">
                <a:solidFill>
                  <a:srgbClr val="92D050"/>
                </a:solidFill>
                <a:latin typeface="Consolas" panose="020B0609020204030204" pitchFamily="49" charset="0"/>
                <a:cs typeface="Consolas" panose="020B0609020204030204" pitchFamily="49" charset="0"/>
              </a:rPr>
              <a:t>requests</a:t>
            </a:r>
            <a:r>
              <a:rPr lang="zh-TW" altLang="en-US" sz="2000" dirty="0">
                <a:solidFill>
                  <a:srgbClr val="92D050"/>
                </a:solidFill>
                <a:latin typeface="Consolas" panose="020B0609020204030204" pitchFamily="49" charset="0"/>
                <a:cs typeface="Consolas" panose="020B0609020204030204" pitchFamily="49" charset="0"/>
              </a:rPr>
              <a:t> </a:t>
            </a:r>
            <a:r>
              <a:rPr lang="zh-TW" altLang="en-US" sz="2000" dirty="0">
                <a:solidFill>
                  <a:srgbClr val="92D050"/>
                </a:solidFill>
                <a:latin typeface="+mn-ea"/>
                <a:ea typeface="+mn-ea"/>
                <a:cs typeface="Consolas" panose="020B0609020204030204" pitchFamily="49" charset="0"/>
              </a:rPr>
              <a:t>改用 </a:t>
            </a:r>
            <a:r>
              <a:rPr lang="en-US" altLang="zh-TW" sz="2000" dirty="0">
                <a:solidFill>
                  <a:srgbClr val="92D050"/>
                </a:solidFill>
                <a:latin typeface="Consolas" panose="020B0609020204030204" pitchFamily="49" charset="0"/>
                <a:ea typeface="+mn-ea"/>
                <a:cs typeface="Consolas" panose="020B0609020204030204" pitchFamily="49" charset="0"/>
              </a:rPr>
              <a:t>POST</a:t>
            </a:r>
            <a:r>
              <a:rPr lang="zh-TW" altLang="en-US" sz="2000" dirty="0">
                <a:solidFill>
                  <a:srgbClr val="92D050"/>
                </a:solidFill>
                <a:latin typeface="+mn-ea"/>
                <a:ea typeface="+mn-ea"/>
                <a:cs typeface="Consolas" panose="020B0609020204030204" pitchFamily="49" charset="0"/>
              </a:rPr>
              <a:t>，並放入</a:t>
            </a:r>
            <a:r>
              <a:rPr lang="zh-TW" altLang="en-US" sz="2000" dirty="0">
                <a:solidFill>
                  <a:srgbClr val="92D050"/>
                </a:solidFill>
                <a:latin typeface="Consolas" panose="020B0609020204030204" pitchFamily="49" charset="0"/>
                <a:cs typeface="Consolas" panose="020B0609020204030204" pitchFamily="49" charset="0"/>
              </a:rPr>
              <a:t> </a:t>
            </a:r>
            <a:r>
              <a:rPr lang="en-US" altLang="zh-TW" sz="2000" dirty="0" err="1">
                <a:solidFill>
                  <a:srgbClr val="92D050"/>
                </a:solidFill>
                <a:latin typeface="Consolas" panose="020B0609020204030204" pitchFamily="49" charset="0"/>
                <a:cs typeface="Consolas" panose="020B0609020204030204" pitchFamily="49" charset="0"/>
              </a:rPr>
              <a:t>form_data</a:t>
            </a:r>
            <a:r>
              <a:rPr lang="zh-TW" altLang="en-US" sz="2000" dirty="0">
                <a:solidFill>
                  <a:srgbClr val="92D050"/>
                </a:solidFill>
                <a:latin typeface="Consolas" panose="020B0609020204030204" pitchFamily="49" charset="0"/>
                <a:cs typeface="Consolas" panose="020B0609020204030204" pitchFamily="49" charset="0"/>
              </a:rPr>
              <a:t> </a:t>
            </a:r>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response_post</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requests.post</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https://www.thsrc.com.tw/tw/</a:t>
            </a:r>
            <a:br>
              <a:rPr lang="en-US" altLang="zh-TW" sz="2000" dirty="0">
                <a:solidFill>
                  <a:srgbClr val="FFC000"/>
                </a:solidFill>
                <a:latin typeface="Consolas" panose="020B0609020204030204" pitchFamily="49" charset="0"/>
                <a:ea typeface="+mn-ea"/>
                <a:cs typeface="Consolas" panose="020B0609020204030204" pitchFamily="49" charset="0"/>
              </a:rPr>
            </a:br>
            <a:r>
              <a:rPr lang="en-US" altLang="zh-TW" sz="2000" dirty="0" err="1">
                <a:solidFill>
                  <a:srgbClr val="FFC000"/>
                </a:solidFill>
                <a:latin typeface="Consolas" panose="020B0609020204030204" pitchFamily="49" charset="0"/>
                <a:ea typeface="+mn-ea"/>
                <a:cs typeface="Consolas" panose="020B0609020204030204" pitchFamily="49" charset="0"/>
              </a:rPr>
              <a:t>TimeTable</a:t>
            </a:r>
            <a:r>
              <a:rPr lang="en-US" altLang="zh-TW" sz="2000" dirty="0">
                <a:solidFill>
                  <a:srgbClr val="FFC000"/>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SearchResult</a:t>
            </a:r>
            <a:r>
              <a:rPr lang="en-US" altLang="zh-TW" sz="2000" dirty="0">
                <a:solidFill>
                  <a:schemeClr val="bg1"/>
                </a:solidFill>
                <a:latin typeface="Consolas" panose="020B0609020204030204" pitchFamily="49" charset="0"/>
                <a:ea typeface="+mn-ea"/>
                <a:cs typeface="Consolas" panose="020B0609020204030204" pitchFamily="49" charset="0"/>
              </a:rPr>
              <a:t>", data = </a:t>
            </a:r>
            <a:r>
              <a:rPr lang="en-US" altLang="zh-TW" sz="2000" dirty="0" err="1">
                <a:solidFill>
                  <a:schemeClr val="bg1"/>
                </a:solidFill>
                <a:latin typeface="Consolas" panose="020B0609020204030204" pitchFamily="49" charset="0"/>
                <a:ea typeface="+mn-ea"/>
                <a:cs typeface="Consolas" panose="020B0609020204030204" pitchFamily="49" charset="0"/>
              </a:rPr>
              <a:t>form_data</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soup_post</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BeautifulSoup</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response_post.text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rgbClr val="FFC000"/>
                </a:solidFill>
                <a:latin typeface="Consolas" panose="020B0609020204030204" pitchFamily="49" charset="0"/>
                <a:ea typeface="+mn-ea"/>
                <a:cs typeface="Consolas" panose="020B0609020204030204" pitchFamily="49" charset="0"/>
              </a:rPr>
              <a:t>lxml</a:t>
            </a:r>
            <a:r>
              <a:rPr lang="en-US" altLang="zh-TW" sz="2000" dirty="0">
                <a:solidFill>
                  <a:schemeClr val="bg1"/>
                </a:solidFill>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39742393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97</a:t>
            </a:fld>
            <a:endParaRPr lang="en-US" altLang="zh-TW" dirty="0"/>
          </a:p>
        </p:txBody>
      </p:sp>
      <p:sp>
        <p:nvSpPr>
          <p:cNvPr id="5" name="標題 1"/>
          <p:cNvSpPr>
            <a:spLocks noGrp="1"/>
          </p:cNvSpPr>
          <p:nvPr>
            <p:ph type="title"/>
          </p:nvPr>
        </p:nvSpPr>
        <p:spPr>
          <a:xfrm>
            <a:off x="539552" y="260648"/>
            <a:ext cx="8280598" cy="719137"/>
          </a:xfrm>
        </p:spPr>
        <p:txBody>
          <a:bodyPr/>
          <a:lstStyle/>
          <a:p>
            <a:r>
              <a:rPr lang="zh-TW" altLang="en-US" dirty="0"/>
              <a:t>範例 </a:t>
            </a:r>
            <a:r>
              <a:rPr lang="en-US" altLang="zh-TW" dirty="0"/>
              <a:t>05:</a:t>
            </a:r>
            <a:r>
              <a:rPr lang="zh-TW" altLang="en-US" dirty="0"/>
              <a:t> 將高鐵時刻表的結果存成 </a:t>
            </a:r>
            <a:r>
              <a:rPr lang="en-US" altLang="zh-TW" dirty="0"/>
              <a:t>CSV - by columns </a:t>
            </a:r>
            <a:endParaRPr lang="zh-TW" altLang="en-US" dirty="0"/>
          </a:p>
        </p:txBody>
      </p:sp>
      <p:sp>
        <p:nvSpPr>
          <p:cNvPr id="6" name="文字方塊 5"/>
          <p:cNvSpPr txBox="1"/>
          <p:nvPr/>
        </p:nvSpPr>
        <p:spPr>
          <a:xfrm>
            <a:off x="287685" y="1268760"/>
            <a:ext cx="8568630" cy="4824536"/>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找出所有 </a:t>
            </a:r>
            <a:r>
              <a:rPr lang="en-US" altLang="zh-TW" sz="2000" dirty="0">
                <a:solidFill>
                  <a:srgbClr val="92D050"/>
                </a:solidFill>
                <a:latin typeface="Consolas" panose="020B0609020204030204" pitchFamily="49" charset="0"/>
                <a:ea typeface="+mn-ea"/>
                <a:cs typeface="Consolas" panose="020B0609020204030204" pitchFamily="49" charset="0"/>
              </a:rPr>
              <a:t>td </a:t>
            </a:r>
            <a:r>
              <a:rPr lang="zh-TW" altLang="en-US" sz="2000" dirty="0">
                <a:solidFill>
                  <a:srgbClr val="92D050"/>
                </a:solidFill>
                <a:latin typeface="Consolas" panose="020B0609020204030204" pitchFamily="49" charset="0"/>
                <a:ea typeface="+mn-ea"/>
                <a:cs typeface="Consolas" panose="020B0609020204030204" pitchFamily="49" charset="0"/>
              </a:rPr>
              <a:t>標籤 屬性 </a:t>
            </a:r>
            <a:r>
              <a:rPr lang="en-US" altLang="zh-TW" sz="2000" dirty="0">
                <a:solidFill>
                  <a:srgbClr val="92D050"/>
                </a:solidFill>
                <a:latin typeface="Consolas" panose="020B0609020204030204" pitchFamily="49" charset="0"/>
                <a:ea typeface="+mn-ea"/>
                <a:cs typeface="Consolas" panose="020B0609020204030204" pitchFamily="49" charset="0"/>
              </a:rPr>
              <a:t>class=column1 </a:t>
            </a:r>
            <a:r>
              <a:rPr lang="zh-TW" altLang="en-US" sz="2000" dirty="0">
                <a:solidFill>
                  <a:srgbClr val="92D050"/>
                </a:solidFill>
                <a:latin typeface="Consolas" panose="020B0609020204030204" pitchFamily="49" charset="0"/>
                <a:ea typeface="+mn-ea"/>
                <a:cs typeface="Consolas" panose="020B0609020204030204" pitchFamily="49" charset="0"/>
              </a:rPr>
              <a:t>的內容，並存成 </a:t>
            </a:r>
            <a:r>
              <a:rPr lang="en-US" altLang="zh-TW" sz="2000" dirty="0">
                <a:solidFill>
                  <a:srgbClr val="92D050"/>
                </a:solidFill>
                <a:latin typeface="Consolas" panose="020B0609020204030204" pitchFamily="49" charset="0"/>
                <a:ea typeface="+mn-ea"/>
                <a:cs typeface="Consolas" panose="020B0609020204030204" pitchFamily="49" charset="0"/>
              </a:rPr>
              <a:t>List</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train_number</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tag.text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0066"/>
                </a:solidFill>
                <a:latin typeface="Consolas" panose="020B0609020204030204" pitchFamily="49" charset="0"/>
                <a:ea typeface="+mn-ea"/>
                <a:cs typeface="Consolas" panose="020B0609020204030204" pitchFamily="49" charset="0"/>
              </a:rPr>
              <a:t>for</a:t>
            </a:r>
            <a:r>
              <a:rPr lang="en-US" altLang="zh-TW" sz="2000" dirty="0">
                <a:solidFill>
                  <a:schemeClr val="bg1"/>
                </a:solidFill>
                <a:latin typeface="Consolas" panose="020B0609020204030204" pitchFamily="49" charset="0"/>
                <a:ea typeface="+mn-ea"/>
                <a:cs typeface="Consolas" panose="020B0609020204030204" pitchFamily="49" charset="0"/>
              </a:rPr>
              <a:t> tag </a:t>
            </a:r>
            <a:r>
              <a:rPr lang="en-US" altLang="zh-TW" sz="2000" dirty="0">
                <a:solidFill>
                  <a:srgbClr val="FF0066"/>
                </a:solidFill>
                <a:latin typeface="Consolas" panose="020B0609020204030204" pitchFamily="49" charset="0"/>
                <a:ea typeface="+mn-ea"/>
                <a:cs typeface="Consolas" panose="020B0609020204030204" pitchFamily="49" charset="0"/>
              </a:rPr>
              <a:t>in</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chemeClr val="bg1"/>
                </a:solidFill>
                <a:latin typeface="Consolas" panose="020B0609020204030204" pitchFamily="49" charset="0"/>
                <a:ea typeface="+mn-ea"/>
                <a:cs typeface="Consolas" panose="020B0609020204030204" pitchFamily="49" charset="0"/>
              </a:rPr>
              <a:t>soup_post.find_all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td</a:t>
            </a:r>
            <a:r>
              <a:rPr lang="en-US" altLang="zh-TW" sz="2000" dirty="0">
                <a:solidFill>
                  <a:schemeClr val="bg1"/>
                </a:solidFill>
                <a:latin typeface="Consolas" panose="020B0609020204030204" pitchFamily="49" charset="0"/>
                <a:ea typeface="+mn-ea"/>
                <a:cs typeface="Consolas" panose="020B0609020204030204" pitchFamily="49" charset="0"/>
              </a:rPr>
              <a:t>", class_="</a:t>
            </a:r>
            <a:r>
              <a:rPr lang="en-US" altLang="zh-TW" sz="2000" dirty="0">
                <a:solidFill>
                  <a:srgbClr val="FFC000"/>
                </a:solidFill>
                <a:latin typeface="Consolas" panose="020B0609020204030204" pitchFamily="49" charset="0"/>
                <a:ea typeface="+mn-ea"/>
                <a:cs typeface="Consolas" panose="020B0609020204030204" pitchFamily="49" charset="0"/>
              </a:rPr>
              <a:t>column1</a:t>
            </a:r>
            <a:r>
              <a:rPr lang="en-US" altLang="zh-TW" sz="2000" dirty="0">
                <a:solidFill>
                  <a:schemeClr val="bg1"/>
                </a:solidFill>
                <a:latin typeface="Consolas" panose="020B0609020204030204" pitchFamily="49" charset="0"/>
                <a:ea typeface="+mn-ea"/>
                <a:cs typeface="Consolas" panose="020B0609020204030204" pitchFamily="49" charset="0"/>
              </a:rPr>
              <a:t>")] </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找出所有 </a:t>
            </a:r>
            <a:r>
              <a:rPr lang="en-US" altLang="zh-TW" sz="2000" dirty="0">
                <a:solidFill>
                  <a:srgbClr val="92D050"/>
                </a:solidFill>
                <a:latin typeface="Consolas" panose="020B0609020204030204" pitchFamily="49" charset="0"/>
                <a:ea typeface="+mn-ea"/>
                <a:cs typeface="Consolas" panose="020B0609020204030204" pitchFamily="49" charset="0"/>
              </a:rPr>
              <a:t>td </a:t>
            </a:r>
            <a:r>
              <a:rPr lang="zh-TW" altLang="en-US" sz="2000" dirty="0">
                <a:solidFill>
                  <a:srgbClr val="92D050"/>
                </a:solidFill>
                <a:latin typeface="Consolas" panose="020B0609020204030204" pitchFamily="49" charset="0"/>
                <a:ea typeface="+mn-ea"/>
                <a:cs typeface="Consolas" panose="020B0609020204030204" pitchFamily="49" charset="0"/>
              </a:rPr>
              <a:t>標籤 屬性 </a:t>
            </a:r>
            <a:r>
              <a:rPr lang="en-US" altLang="zh-TW" sz="2000" dirty="0">
                <a:solidFill>
                  <a:srgbClr val="92D050"/>
                </a:solidFill>
                <a:latin typeface="Consolas" panose="020B0609020204030204" pitchFamily="49" charset="0"/>
                <a:ea typeface="+mn-ea"/>
                <a:cs typeface="Consolas" panose="020B0609020204030204" pitchFamily="49" charset="0"/>
              </a:rPr>
              <a:t>class=column3 </a:t>
            </a:r>
            <a:r>
              <a:rPr lang="zh-TW" altLang="en-US" sz="2000" dirty="0">
                <a:solidFill>
                  <a:srgbClr val="92D050"/>
                </a:solidFill>
                <a:latin typeface="Consolas" panose="020B0609020204030204" pitchFamily="49" charset="0"/>
                <a:ea typeface="+mn-ea"/>
                <a:cs typeface="Consolas" panose="020B0609020204030204" pitchFamily="49" charset="0"/>
              </a:rPr>
              <a:t>的內容，並存成 </a:t>
            </a:r>
            <a:r>
              <a:rPr lang="en-US" altLang="zh-TW" sz="2000" dirty="0">
                <a:solidFill>
                  <a:srgbClr val="92D050"/>
                </a:solidFill>
                <a:latin typeface="Consolas" panose="020B0609020204030204" pitchFamily="49" charset="0"/>
                <a:ea typeface="+mn-ea"/>
                <a:cs typeface="Consolas" panose="020B0609020204030204" pitchFamily="49" charset="0"/>
              </a:rPr>
              <a:t>List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departure = [</a:t>
            </a:r>
            <a:r>
              <a:rPr lang="en-US" altLang="zh-TW" sz="2000" dirty="0" err="1">
                <a:solidFill>
                  <a:schemeClr val="bg1"/>
                </a:solidFill>
                <a:latin typeface="Consolas" panose="020B0609020204030204" pitchFamily="49" charset="0"/>
                <a:ea typeface="+mn-ea"/>
                <a:cs typeface="Consolas" panose="020B0609020204030204" pitchFamily="49" charset="0"/>
              </a:rPr>
              <a:t>tag.text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0066"/>
                </a:solidFill>
                <a:latin typeface="Consolas" panose="020B0609020204030204" pitchFamily="49" charset="0"/>
                <a:ea typeface="+mn-ea"/>
                <a:cs typeface="Consolas" panose="020B0609020204030204" pitchFamily="49" charset="0"/>
              </a:rPr>
              <a:t>for</a:t>
            </a:r>
            <a:r>
              <a:rPr lang="en-US" altLang="zh-TW" sz="2000" dirty="0">
                <a:solidFill>
                  <a:schemeClr val="bg1"/>
                </a:solidFill>
                <a:latin typeface="Consolas" panose="020B0609020204030204" pitchFamily="49" charset="0"/>
                <a:ea typeface="+mn-ea"/>
                <a:cs typeface="Consolas" panose="020B0609020204030204" pitchFamily="49" charset="0"/>
              </a:rPr>
              <a:t> tag </a:t>
            </a:r>
            <a:r>
              <a:rPr lang="en-US" altLang="zh-TW" sz="2000" dirty="0">
                <a:solidFill>
                  <a:srgbClr val="FF0066"/>
                </a:solidFill>
                <a:latin typeface="Consolas" panose="020B0609020204030204" pitchFamily="49" charset="0"/>
                <a:ea typeface="+mn-ea"/>
                <a:cs typeface="Consolas" panose="020B0609020204030204" pitchFamily="49" charset="0"/>
              </a:rPr>
              <a:t>in</a:t>
            </a:r>
            <a:r>
              <a:rPr lang="en-US" altLang="zh-TW" sz="2000" dirty="0">
                <a:solidFill>
                  <a:schemeClr val="bg1"/>
                </a:solidFill>
                <a:latin typeface="Consolas" panose="020B0609020204030204" pitchFamily="49" charset="0"/>
                <a:ea typeface="+mn-ea"/>
                <a:cs typeface="Consolas" panose="020B0609020204030204" pitchFamily="49" charset="0"/>
              </a:rPr>
              <a:t> </a:t>
            </a:r>
            <a:br>
              <a:rPr lang="en-US" altLang="zh-TW" sz="2000" dirty="0">
                <a:solidFill>
                  <a:schemeClr val="bg1"/>
                </a:solidFill>
                <a:latin typeface="Consolas" panose="020B0609020204030204" pitchFamily="49" charset="0"/>
                <a:ea typeface="+mn-ea"/>
                <a:cs typeface="Consolas" panose="020B0609020204030204" pitchFamily="49" charset="0"/>
              </a:rPr>
            </a:br>
            <a:r>
              <a:rPr lang="en-US" altLang="zh-TW" sz="2000" dirty="0" err="1">
                <a:solidFill>
                  <a:schemeClr val="bg1"/>
                </a:solidFill>
                <a:latin typeface="Consolas" panose="020B0609020204030204" pitchFamily="49" charset="0"/>
                <a:ea typeface="+mn-ea"/>
                <a:cs typeface="Consolas" panose="020B0609020204030204" pitchFamily="49" charset="0"/>
              </a:rPr>
              <a:t>soup_post.find_all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td</a:t>
            </a:r>
            <a:r>
              <a:rPr lang="en-US" altLang="zh-TW" sz="2000" dirty="0">
                <a:solidFill>
                  <a:schemeClr val="bg1"/>
                </a:solidFill>
                <a:latin typeface="Consolas" panose="020B0609020204030204" pitchFamily="49" charset="0"/>
                <a:ea typeface="+mn-ea"/>
                <a:cs typeface="Consolas" panose="020B0609020204030204" pitchFamily="49" charset="0"/>
              </a:rPr>
              <a:t>", class_="</a:t>
            </a:r>
            <a:r>
              <a:rPr lang="en-US" altLang="zh-TW" sz="2000" dirty="0">
                <a:solidFill>
                  <a:srgbClr val="FFC000"/>
                </a:solidFill>
                <a:latin typeface="Consolas" panose="020B0609020204030204" pitchFamily="49" charset="0"/>
                <a:ea typeface="+mn-ea"/>
                <a:cs typeface="Consolas" panose="020B0609020204030204" pitchFamily="49" charset="0"/>
              </a:rPr>
              <a:t>column1</a:t>
            </a:r>
            <a:r>
              <a:rPr lang="en-US" altLang="zh-TW" sz="2000" dirty="0">
                <a:solidFill>
                  <a:schemeClr val="bg1"/>
                </a:solidFill>
                <a:latin typeface="Consolas" panose="020B0609020204030204" pitchFamily="49" charset="0"/>
                <a:ea typeface="+mn-ea"/>
                <a:cs typeface="Consolas" panose="020B0609020204030204" pitchFamily="49" charset="0"/>
              </a:rPr>
              <a:t>")] </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找出所有 </a:t>
            </a:r>
            <a:r>
              <a:rPr lang="en-US" altLang="zh-TW" sz="2000" dirty="0">
                <a:solidFill>
                  <a:srgbClr val="92D050"/>
                </a:solidFill>
                <a:latin typeface="Consolas" panose="020B0609020204030204" pitchFamily="49" charset="0"/>
                <a:ea typeface="+mn-ea"/>
                <a:cs typeface="Consolas" panose="020B0609020204030204" pitchFamily="49" charset="0"/>
              </a:rPr>
              <a:t>td </a:t>
            </a:r>
            <a:r>
              <a:rPr lang="zh-TW" altLang="en-US" sz="2000" dirty="0">
                <a:solidFill>
                  <a:srgbClr val="92D050"/>
                </a:solidFill>
                <a:latin typeface="Consolas" panose="020B0609020204030204" pitchFamily="49" charset="0"/>
                <a:ea typeface="+mn-ea"/>
                <a:cs typeface="Consolas" panose="020B0609020204030204" pitchFamily="49" charset="0"/>
              </a:rPr>
              <a:t>標籤 屬性 </a:t>
            </a:r>
            <a:r>
              <a:rPr lang="en-US" altLang="zh-TW" sz="2000" dirty="0">
                <a:solidFill>
                  <a:srgbClr val="92D050"/>
                </a:solidFill>
                <a:latin typeface="Consolas" panose="020B0609020204030204" pitchFamily="49" charset="0"/>
                <a:ea typeface="+mn-ea"/>
                <a:cs typeface="Consolas" panose="020B0609020204030204" pitchFamily="49" charset="0"/>
              </a:rPr>
              <a:t>class=column4 </a:t>
            </a:r>
            <a:r>
              <a:rPr lang="zh-TW" altLang="en-US" sz="2000" dirty="0">
                <a:solidFill>
                  <a:srgbClr val="92D050"/>
                </a:solidFill>
                <a:latin typeface="Consolas" panose="020B0609020204030204" pitchFamily="49" charset="0"/>
                <a:ea typeface="+mn-ea"/>
                <a:cs typeface="Consolas" panose="020B0609020204030204" pitchFamily="49" charset="0"/>
              </a:rPr>
              <a:t>的內容，並存成 </a:t>
            </a:r>
            <a:r>
              <a:rPr lang="en-US" altLang="zh-TW" sz="2000" dirty="0">
                <a:solidFill>
                  <a:srgbClr val="92D050"/>
                </a:solidFill>
                <a:latin typeface="Consolas" panose="020B0609020204030204" pitchFamily="49" charset="0"/>
                <a:ea typeface="+mn-ea"/>
                <a:cs typeface="Consolas" panose="020B0609020204030204" pitchFamily="49" charset="0"/>
              </a:rPr>
              <a:t>List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arrival = [</a:t>
            </a:r>
            <a:r>
              <a:rPr lang="en-US" altLang="zh-TW" sz="2000" dirty="0" err="1">
                <a:solidFill>
                  <a:schemeClr val="bg1"/>
                </a:solidFill>
                <a:latin typeface="Consolas" panose="020B0609020204030204" pitchFamily="49" charset="0"/>
                <a:ea typeface="+mn-ea"/>
                <a:cs typeface="Consolas" panose="020B0609020204030204" pitchFamily="49" charset="0"/>
              </a:rPr>
              <a:t>tag.text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0066"/>
                </a:solidFill>
                <a:latin typeface="Consolas" panose="020B0609020204030204" pitchFamily="49" charset="0"/>
                <a:ea typeface="+mn-ea"/>
                <a:cs typeface="Consolas" panose="020B0609020204030204" pitchFamily="49" charset="0"/>
              </a:rPr>
              <a:t>for</a:t>
            </a:r>
            <a:r>
              <a:rPr lang="en-US" altLang="zh-TW" sz="2000" dirty="0">
                <a:solidFill>
                  <a:schemeClr val="bg1"/>
                </a:solidFill>
                <a:latin typeface="Consolas" panose="020B0609020204030204" pitchFamily="49" charset="0"/>
                <a:ea typeface="+mn-ea"/>
                <a:cs typeface="Consolas" panose="020B0609020204030204" pitchFamily="49" charset="0"/>
              </a:rPr>
              <a:t> tag </a:t>
            </a:r>
            <a:r>
              <a:rPr lang="en-US" altLang="zh-TW" sz="2000" dirty="0">
                <a:solidFill>
                  <a:srgbClr val="FF0066"/>
                </a:solidFill>
                <a:latin typeface="Consolas" panose="020B0609020204030204" pitchFamily="49" charset="0"/>
                <a:ea typeface="+mn-ea"/>
                <a:cs typeface="Consolas" panose="020B0609020204030204" pitchFamily="49" charset="0"/>
              </a:rPr>
              <a:t>in</a:t>
            </a:r>
            <a:r>
              <a:rPr lang="en-US" altLang="zh-TW" sz="2000" dirty="0">
                <a:solidFill>
                  <a:schemeClr val="bg1"/>
                </a:solidFill>
                <a:latin typeface="Consolas" panose="020B0609020204030204" pitchFamily="49" charset="0"/>
                <a:ea typeface="+mn-ea"/>
                <a:cs typeface="Consolas" panose="020B0609020204030204" pitchFamily="49" charset="0"/>
              </a:rPr>
              <a:t> </a:t>
            </a:r>
            <a:br>
              <a:rPr lang="en-US" altLang="zh-TW" sz="2000" dirty="0">
                <a:solidFill>
                  <a:schemeClr val="bg1"/>
                </a:solidFill>
                <a:latin typeface="Consolas" panose="020B0609020204030204" pitchFamily="49" charset="0"/>
                <a:ea typeface="+mn-ea"/>
                <a:cs typeface="Consolas" panose="020B0609020204030204" pitchFamily="49" charset="0"/>
              </a:rPr>
            </a:br>
            <a:r>
              <a:rPr lang="en-US" altLang="zh-TW" sz="2000" dirty="0" err="1">
                <a:solidFill>
                  <a:schemeClr val="bg1"/>
                </a:solidFill>
                <a:latin typeface="Consolas" panose="020B0609020204030204" pitchFamily="49" charset="0"/>
                <a:ea typeface="+mn-ea"/>
                <a:cs typeface="Consolas" panose="020B0609020204030204" pitchFamily="49" charset="0"/>
              </a:rPr>
              <a:t>soup_post.find_all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td</a:t>
            </a:r>
            <a:r>
              <a:rPr lang="en-US" altLang="zh-TW" sz="2000" dirty="0">
                <a:solidFill>
                  <a:schemeClr val="bg1"/>
                </a:solidFill>
                <a:latin typeface="Consolas" panose="020B0609020204030204" pitchFamily="49" charset="0"/>
                <a:ea typeface="+mn-ea"/>
                <a:cs typeface="Consolas" panose="020B0609020204030204" pitchFamily="49" charset="0"/>
              </a:rPr>
              <a:t>", class_="</a:t>
            </a:r>
            <a:r>
              <a:rPr lang="en-US" altLang="zh-TW" sz="2000" dirty="0">
                <a:solidFill>
                  <a:srgbClr val="FFC000"/>
                </a:solidFill>
                <a:latin typeface="Consolas" panose="020B0609020204030204" pitchFamily="49" charset="0"/>
                <a:ea typeface="+mn-ea"/>
                <a:cs typeface="Consolas" panose="020B0609020204030204" pitchFamily="49" charset="0"/>
              </a:rPr>
              <a:t>column1</a:t>
            </a:r>
            <a:r>
              <a:rPr lang="en-US" altLang="zh-TW" sz="2000" dirty="0">
                <a:solidFill>
                  <a:schemeClr val="bg1"/>
                </a:solidFill>
                <a:latin typeface="Consolas" panose="020B0609020204030204" pitchFamily="49" charset="0"/>
                <a:ea typeface="+mn-ea"/>
                <a:cs typeface="Consolas" panose="020B0609020204030204" pitchFamily="49" charset="0"/>
              </a:rPr>
              <a:t>")] </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找出所有 </a:t>
            </a:r>
            <a:r>
              <a:rPr lang="en-US" altLang="zh-TW" sz="2000" dirty="0">
                <a:solidFill>
                  <a:srgbClr val="92D050"/>
                </a:solidFill>
                <a:latin typeface="Consolas" panose="020B0609020204030204" pitchFamily="49" charset="0"/>
                <a:ea typeface="+mn-ea"/>
                <a:cs typeface="Consolas" panose="020B0609020204030204" pitchFamily="49" charset="0"/>
              </a:rPr>
              <a:t>td </a:t>
            </a:r>
            <a:r>
              <a:rPr lang="zh-TW" altLang="en-US" sz="2000" dirty="0">
                <a:solidFill>
                  <a:srgbClr val="92D050"/>
                </a:solidFill>
                <a:latin typeface="Consolas" panose="020B0609020204030204" pitchFamily="49" charset="0"/>
                <a:ea typeface="+mn-ea"/>
                <a:cs typeface="Consolas" panose="020B0609020204030204" pitchFamily="49" charset="0"/>
              </a:rPr>
              <a:t>標籤 屬性 </a:t>
            </a:r>
            <a:r>
              <a:rPr lang="en-US" altLang="zh-TW" sz="2000" dirty="0">
                <a:solidFill>
                  <a:srgbClr val="92D050"/>
                </a:solidFill>
                <a:latin typeface="Consolas" panose="020B0609020204030204" pitchFamily="49" charset="0"/>
                <a:ea typeface="+mn-ea"/>
                <a:cs typeface="Consolas" panose="020B0609020204030204" pitchFamily="49" charset="0"/>
              </a:rPr>
              <a:t>class=column2 </a:t>
            </a:r>
            <a:r>
              <a:rPr lang="zh-TW" altLang="en-US" sz="2000" dirty="0">
                <a:solidFill>
                  <a:srgbClr val="92D050"/>
                </a:solidFill>
                <a:latin typeface="Consolas" panose="020B0609020204030204" pitchFamily="49" charset="0"/>
                <a:ea typeface="+mn-ea"/>
                <a:cs typeface="Consolas" panose="020B0609020204030204" pitchFamily="49" charset="0"/>
              </a:rPr>
              <a:t>的內容，並存成 </a:t>
            </a:r>
            <a:r>
              <a:rPr lang="en-US" altLang="zh-TW" sz="2000" dirty="0">
                <a:solidFill>
                  <a:srgbClr val="92D050"/>
                </a:solidFill>
                <a:latin typeface="Consolas" panose="020B0609020204030204" pitchFamily="49" charset="0"/>
                <a:ea typeface="+mn-ea"/>
                <a:cs typeface="Consolas" panose="020B0609020204030204" pitchFamily="49" charset="0"/>
              </a:rPr>
              <a:t>List</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travel_time</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tag.text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0066"/>
                </a:solidFill>
                <a:latin typeface="Consolas" panose="020B0609020204030204" pitchFamily="49" charset="0"/>
                <a:ea typeface="+mn-ea"/>
                <a:cs typeface="Consolas" panose="020B0609020204030204" pitchFamily="49" charset="0"/>
              </a:rPr>
              <a:t>for</a:t>
            </a:r>
            <a:r>
              <a:rPr lang="en-US" altLang="zh-TW" sz="2000" dirty="0">
                <a:solidFill>
                  <a:schemeClr val="bg1"/>
                </a:solidFill>
                <a:latin typeface="Consolas" panose="020B0609020204030204" pitchFamily="49" charset="0"/>
                <a:ea typeface="+mn-ea"/>
                <a:cs typeface="Consolas" panose="020B0609020204030204" pitchFamily="49" charset="0"/>
              </a:rPr>
              <a:t> tag </a:t>
            </a:r>
            <a:r>
              <a:rPr lang="en-US" altLang="zh-TW" sz="2000" dirty="0">
                <a:solidFill>
                  <a:srgbClr val="FF0066"/>
                </a:solidFill>
                <a:latin typeface="Consolas" panose="020B0609020204030204" pitchFamily="49" charset="0"/>
                <a:ea typeface="+mn-ea"/>
                <a:cs typeface="Consolas" panose="020B0609020204030204" pitchFamily="49" charset="0"/>
              </a:rPr>
              <a:t>in</a:t>
            </a:r>
            <a:r>
              <a:rPr lang="en-US" altLang="zh-TW" sz="2000" dirty="0">
                <a:solidFill>
                  <a:schemeClr val="bg1"/>
                </a:solidFill>
                <a:latin typeface="Consolas" panose="020B0609020204030204" pitchFamily="49" charset="0"/>
                <a:ea typeface="+mn-ea"/>
                <a:cs typeface="Consolas" panose="020B0609020204030204" pitchFamily="49" charset="0"/>
              </a:rPr>
              <a:t> </a:t>
            </a:r>
            <a:br>
              <a:rPr lang="en-US" altLang="zh-TW" sz="2000" dirty="0">
                <a:solidFill>
                  <a:schemeClr val="bg1"/>
                </a:solidFill>
                <a:latin typeface="Consolas" panose="020B0609020204030204" pitchFamily="49" charset="0"/>
                <a:ea typeface="+mn-ea"/>
                <a:cs typeface="Consolas" panose="020B0609020204030204" pitchFamily="49" charset="0"/>
              </a:rPr>
            </a:br>
            <a:r>
              <a:rPr lang="en-US" altLang="zh-TW" sz="2000" dirty="0" err="1">
                <a:solidFill>
                  <a:schemeClr val="bg1"/>
                </a:solidFill>
                <a:latin typeface="Consolas" panose="020B0609020204030204" pitchFamily="49" charset="0"/>
                <a:ea typeface="+mn-ea"/>
                <a:cs typeface="Consolas" panose="020B0609020204030204" pitchFamily="49" charset="0"/>
              </a:rPr>
              <a:t>soup_post.find_all</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td</a:t>
            </a:r>
            <a:r>
              <a:rPr lang="en-US" altLang="zh-TW" sz="2000" dirty="0">
                <a:solidFill>
                  <a:schemeClr val="bg1"/>
                </a:solidFill>
                <a:latin typeface="Consolas" panose="020B0609020204030204" pitchFamily="49" charset="0"/>
                <a:ea typeface="+mn-ea"/>
                <a:cs typeface="Consolas" panose="020B0609020204030204" pitchFamily="49" charset="0"/>
              </a:rPr>
              <a:t>", class_="</a:t>
            </a:r>
            <a:r>
              <a:rPr lang="en-US" altLang="zh-TW" sz="2000" dirty="0">
                <a:solidFill>
                  <a:srgbClr val="FFC000"/>
                </a:solidFill>
                <a:latin typeface="Consolas" panose="020B0609020204030204" pitchFamily="49" charset="0"/>
                <a:ea typeface="+mn-ea"/>
                <a:cs typeface="Consolas" panose="020B0609020204030204" pitchFamily="49" charset="0"/>
              </a:rPr>
              <a:t>column1</a:t>
            </a:r>
            <a:r>
              <a:rPr lang="en-US" altLang="zh-TW" sz="2000" dirty="0">
                <a:solidFill>
                  <a:schemeClr val="bg1"/>
                </a:solidFill>
                <a:latin typeface="Consolas" panose="020B0609020204030204" pitchFamily="49" charset="0"/>
                <a:ea typeface="+mn-ea"/>
                <a:cs typeface="Consolas" panose="020B0609020204030204" pitchFamily="49" charset="0"/>
              </a:rPr>
              <a:t>")] </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41991892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260648"/>
            <a:ext cx="8280598" cy="719137"/>
          </a:xfrm>
        </p:spPr>
        <p:txBody>
          <a:bodyPr/>
          <a:lstStyle/>
          <a:p>
            <a:r>
              <a:rPr lang="zh-TW" altLang="en-US" dirty="0"/>
              <a:t>範例 </a:t>
            </a:r>
            <a:r>
              <a:rPr lang="en-US" altLang="zh-TW" dirty="0"/>
              <a:t>05:</a:t>
            </a:r>
            <a:r>
              <a:rPr lang="zh-TW" altLang="en-US" dirty="0"/>
              <a:t> 將高鐵時刻表的結果存成 </a:t>
            </a:r>
            <a:r>
              <a:rPr lang="en-US" altLang="zh-TW" dirty="0"/>
              <a:t>CSV - by columns </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98</a:t>
            </a:fld>
            <a:endParaRPr lang="en-US" altLang="zh-TW" dirty="0"/>
          </a:p>
        </p:txBody>
      </p:sp>
      <p:sp>
        <p:nvSpPr>
          <p:cNvPr id="5" name="文字方塊 4"/>
          <p:cNvSpPr txBox="1"/>
          <p:nvPr/>
        </p:nvSpPr>
        <p:spPr>
          <a:xfrm>
            <a:off x="251520" y="1268760"/>
            <a:ext cx="8568630" cy="2376264"/>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建立 </a:t>
            </a:r>
            <a:r>
              <a:rPr lang="en-US" altLang="zh-TW" sz="2000" dirty="0" err="1">
                <a:solidFill>
                  <a:srgbClr val="92D050"/>
                </a:solidFill>
                <a:latin typeface="Consolas" panose="020B0609020204030204" pitchFamily="49" charset="0"/>
                <a:ea typeface="+mn-ea"/>
                <a:cs typeface="Consolas" panose="020B0609020204030204" pitchFamily="49" charset="0"/>
              </a:rPr>
              <a:t>DataFrame</a:t>
            </a:r>
            <a:r>
              <a:rPr lang="zh-TW" altLang="en-US" sz="2000" dirty="0">
                <a:solidFill>
                  <a:srgbClr val="92D050"/>
                </a:solidFill>
                <a:latin typeface="Consolas" panose="020B0609020204030204" pitchFamily="49" charset="0"/>
                <a:ea typeface="+mn-ea"/>
                <a:cs typeface="Consolas" panose="020B0609020204030204" pitchFamily="49" charset="0"/>
              </a:rPr>
              <a:t>，把 </a:t>
            </a:r>
            <a:r>
              <a:rPr lang="en-US" altLang="zh-TW" sz="2000" dirty="0">
                <a:solidFill>
                  <a:srgbClr val="92D050"/>
                </a:solidFill>
                <a:latin typeface="Consolas" panose="020B0609020204030204" pitchFamily="49" charset="0"/>
                <a:ea typeface="+mn-ea"/>
                <a:cs typeface="Consolas" panose="020B0609020204030204" pitchFamily="49" charset="0"/>
              </a:rPr>
              <a:t>dictionary</a:t>
            </a:r>
            <a:r>
              <a:rPr lang="zh-TW" altLang="en-US" sz="2000" dirty="0">
                <a:solidFill>
                  <a:srgbClr val="92D050"/>
                </a:solidFill>
                <a:latin typeface="Consolas" panose="020B0609020204030204" pitchFamily="49" charset="0"/>
                <a:ea typeface="+mn-ea"/>
                <a:cs typeface="Consolas" panose="020B0609020204030204" pitchFamily="49" charset="0"/>
              </a:rPr>
              <a:t> 放入，並指定 </a:t>
            </a:r>
            <a:r>
              <a:rPr lang="en-US" altLang="zh-TW" sz="2000" dirty="0">
                <a:solidFill>
                  <a:srgbClr val="92D050"/>
                </a:solidFill>
                <a:latin typeface="Consolas" panose="020B0609020204030204" pitchFamily="49" charset="0"/>
                <a:ea typeface="+mn-ea"/>
                <a:cs typeface="Consolas" panose="020B0609020204030204" pitchFamily="49" charset="0"/>
              </a:rPr>
              <a:t>columns</a:t>
            </a:r>
            <a:r>
              <a:rPr lang="zh-TW" altLang="en-US" sz="2000" dirty="0">
                <a:solidFill>
                  <a:srgbClr val="92D050"/>
                </a:solidFill>
                <a:latin typeface="Consolas" panose="020B0609020204030204" pitchFamily="49" charset="0"/>
                <a:ea typeface="+mn-ea"/>
                <a:cs typeface="Consolas" panose="020B0609020204030204" pitchFamily="49" charset="0"/>
              </a:rPr>
              <a:t> 順序</a:t>
            </a:r>
            <a:endParaRPr lang="en-US" altLang="zh-TW" sz="2000" dirty="0">
              <a:solidFill>
                <a:srgbClr val="92D050"/>
              </a:solidFill>
              <a:latin typeface="Consolas" panose="020B0609020204030204" pitchFamily="49" charset="0"/>
              <a:ea typeface="+mn-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highway_df</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pd.DataFrame</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a:t>
            </a:r>
            <a:r>
              <a:rPr lang="zh-TW" altLang="en-US" sz="2000" dirty="0">
                <a:solidFill>
                  <a:srgbClr val="FFC000"/>
                </a:solidFill>
                <a:latin typeface="Consolas" panose="020B0609020204030204" pitchFamily="49" charset="0"/>
                <a:ea typeface="+mn-ea"/>
                <a:cs typeface="Consolas" panose="020B0609020204030204" pitchFamily="49" charset="0"/>
              </a:rPr>
              <a:t>車次</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train_number</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zh-TW" altLang="en-US" sz="2000" dirty="0">
                <a:solidFill>
                  <a:srgbClr val="FFC000"/>
                </a:solidFill>
                <a:latin typeface="Consolas" panose="020B0609020204030204" pitchFamily="49" charset="0"/>
                <a:ea typeface="+mn-ea"/>
                <a:cs typeface="Consolas" panose="020B0609020204030204" pitchFamily="49" charset="0"/>
              </a:rPr>
              <a:t>出發時間</a:t>
            </a:r>
            <a:r>
              <a:rPr lang="en-US" altLang="zh-TW" sz="2000" dirty="0">
                <a:solidFill>
                  <a:schemeClr val="bg1"/>
                </a:solidFill>
                <a:latin typeface="Consolas" panose="020B0609020204030204" pitchFamily="49" charset="0"/>
                <a:ea typeface="+mn-ea"/>
                <a:cs typeface="Consolas" panose="020B0609020204030204" pitchFamily="49" charset="0"/>
              </a:rPr>
              <a:t>":departure,</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zh-TW" altLang="en-US" sz="2000" dirty="0">
                <a:solidFill>
                  <a:srgbClr val="FFC000"/>
                </a:solidFill>
                <a:latin typeface="Consolas" panose="020B0609020204030204" pitchFamily="49" charset="0"/>
                <a:ea typeface="+mn-ea"/>
                <a:cs typeface="Consolas" panose="020B0609020204030204" pitchFamily="49" charset="0"/>
              </a:rPr>
              <a:t>抵達時間</a:t>
            </a:r>
            <a:r>
              <a:rPr lang="en-US" altLang="zh-TW" sz="2000" dirty="0">
                <a:solidFill>
                  <a:schemeClr val="bg1"/>
                </a:solidFill>
                <a:latin typeface="Consolas" panose="020B0609020204030204" pitchFamily="49" charset="0"/>
                <a:ea typeface="+mn-ea"/>
                <a:cs typeface="Consolas" panose="020B0609020204030204" pitchFamily="49" charset="0"/>
              </a:rPr>
              <a:t>":arrival,</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zh-TW" altLang="en-US" sz="2000" dirty="0">
                <a:solidFill>
                  <a:srgbClr val="FFC000"/>
                </a:solidFill>
                <a:latin typeface="Consolas" panose="020B0609020204030204" pitchFamily="49" charset="0"/>
                <a:ea typeface="+mn-ea"/>
                <a:cs typeface="Consolas" panose="020B0609020204030204" pitchFamily="49" charset="0"/>
              </a:rPr>
              <a:t>行車時間</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travel_time</a:t>
            </a:r>
            <a:r>
              <a:rPr lang="en-US" altLang="zh-TW" sz="2000" dirty="0">
                <a:solidFill>
                  <a:schemeClr val="bg1"/>
                </a:solidFill>
                <a:latin typeface="Consolas" panose="020B0609020204030204" pitchFamily="49" charset="0"/>
                <a:ea typeface="+mn-ea"/>
                <a:cs typeface="Consolas" panose="020B0609020204030204" pitchFamily="49" charset="0"/>
              </a:rPr>
              <a:t>},</a:t>
            </a:r>
            <a:br>
              <a:rPr lang="en-US" altLang="zh-TW" sz="2000" dirty="0">
                <a:solidFill>
                  <a:schemeClr val="bg1"/>
                </a:solidFill>
                <a:latin typeface="Consolas" panose="020B0609020204030204" pitchFamily="49" charset="0"/>
                <a:ea typeface="+mn-ea"/>
                <a:cs typeface="Consolas" panose="020B0609020204030204" pitchFamily="49" charset="0"/>
              </a:rPr>
            </a:br>
            <a:r>
              <a:rPr lang="en-US" altLang="zh-TW" sz="2000" dirty="0">
                <a:solidFill>
                  <a:schemeClr val="bg1"/>
                </a:solidFill>
                <a:latin typeface="Consolas" panose="020B0609020204030204" pitchFamily="49" charset="0"/>
                <a:ea typeface="+mn-ea"/>
                <a:cs typeface="Consolas" panose="020B0609020204030204" pitchFamily="49" charset="0"/>
              </a:rPr>
              <a:t> columns = ["</a:t>
            </a:r>
            <a:r>
              <a:rPr lang="zh-TW" altLang="en-US" sz="2000" dirty="0">
                <a:solidFill>
                  <a:srgbClr val="FFC000"/>
                </a:solidFill>
                <a:latin typeface="Consolas" panose="020B0609020204030204" pitchFamily="49" charset="0"/>
                <a:ea typeface="+mn-ea"/>
                <a:cs typeface="Consolas" panose="020B0609020204030204" pitchFamily="49" charset="0"/>
              </a:rPr>
              <a:t>車次</a:t>
            </a:r>
            <a:r>
              <a:rPr lang="en-US" altLang="zh-TW" sz="2000" dirty="0">
                <a:solidFill>
                  <a:schemeClr val="bg1"/>
                </a:solidFill>
                <a:latin typeface="Consolas" panose="020B0609020204030204" pitchFamily="49" charset="0"/>
                <a:ea typeface="+mn-ea"/>
                <a:cs typeface="Consolas" panose="020B0609020204030204" pitchFamily="49" charset="0"/>
              </a:rPr>
              <a:t>", "</a:t>
            </a:r>
            <a:r>
              <a:rPr lang="zh-TW" altLang="en-US" sz="2000" dirty="0">
                <a:solidFill>
                  <a:srgbClr val="FFC000"/>
                </a:solidFill>
                <a:latin typeface="Consolas" panose="020B0609020204030204" pitchFamily="49" charset="0"/>
                <a:ea typeface="+mn-ea"/>
                <a:cs typeface="Consolas" panose="020B0609020204030204" pitchFamily="49" charset="0"/>
              </a:rPr>
              <a:t>出發時間</a:t>
            </a:r>
            <a:r>
              <a:rPr lang="en-US" altLang="zh-TW" sz="2000" dirty="0">
                <a:solidFill>
                  <a:schemeClr val="bg1"/>
                </a:solidFill>
                <a:latin typeface="Consolas" panose="020B0609020204030204" pitchFamily="49" charset="0"/>
                <a:ea typeface="+mn-ea"/>
                <a:cs typeface="Consolas" panose="020B0609020204030204" pitchFamily="49" charset="0"/>
              </a:rPr>
              <a:t>", "</a:t>
            </a:r>
            <a:r>
              <a:rPr lang="zh-TW" altLang="en-US" sz="2000" dirty="0">
                <a:solidFill>
                  <a:srgbClr val="FFC000"/>
                </a:solidFill>
                <a:latin typeface="Consolas" panose="020B0609020204030204" pitchFamily="49" charset="0"/>
                <a:ea typeface="+mn-ea"/>
                <a:cs typeface="Consolas" panose="020B0609020204030204" pitchFamily="49" charset="0"/>
              </a:rPr>
              <a:t>抵達時間</a:t>
            </a:r>
            <a:r>
              <a:rPr lang="en-US" altLang="zh-TW" sz="2000" dirty="0">
                <a:solidFill>
                  <a:schemeClr val="bg1"/>
                </a:solidFill>
                <a:latin typeface="Consolas" panose="020B0609020204030204" pitchFamily="49" charset="0"/>
                <a:ea typeface="+mn-ea"/>
                <a:cs typeface="Consolas" panose="020B0609020204030204" pitchFamily="49" charset="0"/>
              </a:rPr>
              <a:t>", "</a:t>
            </a:r>
            <a:r>
              <a:rPr lang="zh-TW" altLang="en-US" sz="2000" dirty="0">
                <a:solidFill>
                  <a:srgbClr val="FFC000"/>
                </a:solidFill>
                <a:latin typeface="Consolas" panose="020B0609020204030204" pitchFamily="49" charset="0"/>
                <a:ea typeface="+mn-ea"/>
                <a:cs typeface="Consolas" panose="020B0609020204030204" pitchFamily="49" charset="0"/>
              </a:rPr>
              <a:t>行車時間</a:t>
            </a:r>
            <a:r>
              <a:rPr lang="en-US" altLang="zh-TW" sz="2000" dirty="0">
                <a:solidFill>
                  <a:schemeClr val="bg1"/>
                </a:solidFill>
                <a:latin typeface="Consolas" panose="020B0609020204030204" pitchFamily="49" charset="0"/>
                <a:ea typeface="+mn-ea"/>
                <a:cs typeface="Consolas" panose="020B0609020204030204" pitchFamily="49" charset="0"/>
              </a:rPr>
              <a:t>"])</a:t>
            </a:r>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551" y="3933999"/>
            <a:ext cx="5112568" cy="22895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01757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260648"/>
            <a:ext cx="8280598" cy="719137"/>
          </a:xfrm>
        </p:spPr>
        <p:txBody>
          <a:bodyPr/>
          <a:lstStyle/>
          <a:p>
            <a:r>
              <a:rPr lang="zh-TW" altLang="en-US" dirty="0"/>
              <a:t>範例 </a:t>
            </a:r>
            <a:r>
              <a:rPr lang="en-US" altLang="zh-TW" dirty="0"/>
              <a:t>05:</a:t>
            </a:r>
            <a:r>
              <a:rPr lang="zh-TW" altLang="en-US" dirty="0"/>
              <a:t> 將高鐵時刻表的結果存成 </a:t>
            </a:r>
            <a:r>
              <a:rPr lang="en-US" altLang="zh-TW" dirty="0"/>
              <a:t>CSV - by rows </a:t>
            </a:r>
            <a:endParaRPr lang="zh-TW" altLang="en-US" dirty="0"/>
          </a:p>
        </p:txBody>
      </p:sp>
      <p:sp>
        <p:nvSpPr>
          <p:cNvPr id="4" name="投影片編號版面配置區 3"/>
          <p:cNvSpPr>
            <a:spLocks noGrp="1"/>
          </p:cNvSpPr>
          <p:nvPr>
            <p:ph type="sldNum" sz="quarter" idx="11"/>
          </p:nvPr>
        </p:nvSpPr>
        <p:spPr/>
        <p:txBody>
          <a:bodyPr/>
          <a:lstStyle/>
          <a:p>
            <a:pPr>
              <a:defRPr/>
            </a:pPr>
            <a:fld id="{E8DC7176-3B0F-40D0-88B0-E5F127300873}" type="slidenum">
              <a:rPr lang="zh-TW" altLang="en-US" smtClean="0"/>
              <a:pPr>
                <a:defRPr/>
              </a:pPr>
              <a:t>99</a:t>
            </a:fld>
            <a:endParaRPr lang="en-US" altLang="zh-TW" dirty="0"/>
          </a:p>
        </p:txBody>
      </p:sp>
      <p:sp>
        <p:nvSpPr>
          <p:cNvPr id="7" name="文字方塊 6"/>
          <p:cNvSpPr txBox="1"/>
          <p:nvPr/>
        </p:nvSpPr>
        <p:spPr>
          <a:xfrm>
            <a:off x="287685" y="1412776"/>
            <a:ext cx="8568630" cy="4032448"/>
          </a:xfrm>
          <a:prstGeom prst="rect">
            <a:avLst/>
          </a:prstGeom>
          <a:solidFill>
            <a:schemeClr val="tx1"/>
          </a:solidFill>
        </p:spPr>
        <p:txBody>
          <a:bodyPr wrap="square" rtlCol="0" anchor="t" anchorCtr="0">
            <a:noAutofit/>
          </a:bodyPr>
          <a:lstStyle/>
          <a:p>
            <a:pPr marL="90000"/>
            <a:r>
              <a:rPr lang="en-US" altLang="zh-TW" sz="2000" i="1" dirty="0">
                <a:solidFill>
                  <a:srgbClr val="92D050"/>
                </a:solidFill>
                <a:latin typeface="Consolas" panose="020B0609020204030204" pitchFamily="49" charset="0"/>
                <a:ea typeface="+mn-ea"/>
                <a:cs typeface="Consolas" panose="020B0609020204030204" pitchFamily="49" charset="0"/>
              </a:rPr>
              <a:t># </a:t>
            </a:r>
            <a:r>
              <a:rPr lang="zh-TW" altLang="en-US" sz="2000" dirty="0">
                <a:solidFill>
                  <a:srgbClr val="92D050"/>
                </a:solidFill>
                <a:latin typeface="Consolas" panose="020B0609020204030204" pitchFamily="49" charset="0"/>
                <a:ea typeface="+mn-ea"/>
                <a:cs typeface="Consolas" panose="020B0609020204030204" pitchFamily="49" charset="0"/>
              </a:rPr>
              <a:t>將要查詢的資料寫成 </a:t>
            </a:r>
            <a:r>
              <a:rPr lang="en-US" altLang="zh-TW" sz="2000" dirty="0">
                <a:solidFill>
                  <a:srgbClr val="92D050"/>
                </a:solidFill>
                <a:latin typeface="Consolas" panose="020B0609020204030204" pitchFamily="49" charset="0"/>
                <a:ea typeface="+mn-ea"/>
                <a:cs typeface="Consolas" panose="020B0609020204030204" pitchFamily="49" charset="0"/>
              </a:rPr>
              <a:t>dictionary</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form_data</a:t>
            </a:r>
            <a:r>
              <a:rPr lang="en-US" altLang="zh-TW" sz="2000" dirty="0">
                <a:solidFill>
                  <a:schemeClr val="bg1"/>
                </a:solidFill>
                <a:latin typeface="Consolas" panose="020B0609020204030204" pitchFamily="49" charset="0"/>
                <a:ea typeface="+mn-ea"/>
                <a:cs typeface="Consolas" panose="020B0609020204030204" pitchFamily="49" charset="0"/>
              </a:rPr>
              <a:t> = {</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StartStation</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2f940836-cedc-41ef-8e28-c2336ac8fe68</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EndStation</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chemeClr val="bg1"/>
                </a:solidFill>
                <a:latin typeface="Consolas" panose="020B0609020204030204" pitchFamily="49" charset="0"/>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9c5ac6ca-ec89-48f8-aab0-41b738cb1814</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SearchDate</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2017/08/14</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a:solidFill>
                  <a:srgbClr val="FFC000"/>
                </a:solidFill>
                <a:latin typeface="Consolas" panose="020B0609020204030204" pitchFamily="49" charset="0"/>
                <a:ea typeface="+mn-ea"/>
                <a:cs typeface="Consolas" panose="020B0609020204030204" pitchFamily="49" charset="0"/>
              </a:rPr>
              <a:t>SearchTime</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21:30</a:t>
            </a:r>
            <a:r>
              <a:rPr lang="en-US" altLang="zh-TW" sz="2000" dirty="0">
                <a:solidFill>
                  <a:schemeClr val="bg1"/>
                </a:solidFill>
                <a:latin typeface="Consolas" panose="020B0609020204030204" pitchFamily="49" charset="0"/>
                <a:ea typeface="+mn-ea"/>
                <a:cs typeface="Consolas" panose="020B0609020204030204" pitchFamily="49" charset="0"/>
              </a:rPr>
              <a:t>", </a:t>
            </a:r>
          </a:p>
          <a:p>
            <a:pPr marL="90000"/>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rgbClr val="FFC000"/>
                </a:solidFill>
                <a:latin typeface="Consolas" panose="020B0609020204030204" pitchFamily="49" charset="0"/>
                <a:ea typeface="+mn-ea"/>
                <a:cs typeface="Consolas" panose="020B0609020204030204" pitchFamily="49" charset="0"/>
              </a:rPr>
              <a:t>SearchWay</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DepartureInMandarin</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i="1" dirty="0">
                <a:solidFill>
                  <a:srgbClr val="92D050"/>
                </a:solidFill>
                <a:latin typeface="Consolas" panose="020B0609020204030204" pitchFamily="49" charset="0"/>
                <a:cs typeface="Consolas" panose="020B0609020204030204" pitchFamily="49" charset="0"/>
              </a:rPr>
              <a:t># </a:t>
            </a:r>
            <a:r>
              <a:rPr lang="en-US" altLang="zh-TW" sz="2000" dirty="0">
                <a:solidFill>
                  <a:srgbClr val="92D050"/>
                </a:solidFill>
                <a:latin typeface="Consolas" panose="020B0609020204030204" pitchFamily="49" charset="0"/>
                <a:cs typeface="Consolas" panose="020B0609020204030204" pitchFamily="49" charset="0"/>
              </a:rPr>
              <a:t>requests</a:t>
            </a:r>
            <a:r>
              <a:rPr lang="zh-TW" altLang="en-US" sz="2000" dirty="0">
                <a:solidFill>
                  <a:srgbClr val="92D050"/>
                </a:solidFill>
                <a:latin typeface="Consolas" panose="020B0609020204030204" pitchFamily="49" charset="0"/>
                <a:cs typeface="Consolas" panose="020B0609020204030204" pitchFamily="49" charset="0"/>
              </a:rPr>
              <a:t> </a:t>
            </a:r>
            <a:r>
              <a:rPr lang="zh-TW" altLang="en-US" sz="2000" dirty="0">
                <a:solidFill>
                  <a:srgbClr val="92D050"/>
                </a:solidFill>
                <a:latin typeface="+mn-ea"/>
                <a:ea typeface="+mn-ea"/>
                <a:cs typeface="Consolas" panose="020B0609020204030204" pitchFamily="49" charset="0"/>
              </a:rPr>
              <a:t>改用 </a:t>
            </a:r>
            <a:r>
              <a:rPr lang="en-US" altLang="zh-TW" sz="2000" dirty="0">
                <a:solidFill>
                  <a:srgbClr val="92D050"/>
                </a:solidFill>
                <a:latin typeface="Consolas" panose="020B0609020204030204" pitchFamily="49" charset="0"/>
                <a:ea typeface="+mn-ea"/>
                <a:cs typeface="Consolas" panose="020B0609020204030204" pitchFamily="49" charset="0"/>
              </a:rPr>
              <a:t>post</a:t>
            </a:r>
            <a:r>
              <a:rPr lang="zh-TW" altLang="en-US" sz="2000" dirty="0">
                <a:solidFill>
                  <a:srgbClr val="92D050"/>
                </a:solidFill>
                <a:latin typeface="+mn-ea"/>
                <a:ea typeface="+mn-ea"/>
                <a:cs typeface="Consolas" panose="020B0609020204030204" pitchFamily="49" charset="0"/>
              </a:rPr>
              <a:t>，並放入</a:t>
            </a:r>
            <a:r>
              <a:rPr lang="zh-TW" altLang="en-US" sz="2000" dirty="0">
                <a:solidFill>
                  <a:srgbClr val="92D050"/>
                </a:solidFill>
                <a:latin typeface="Consolas" panose="020B0609020204030204" pitchFamily="49" charset="0"/>
                <a:cs typeface="Consolas" panose="020B0609020204030204" pitchFamily="49" charset="0"/>
              </a:rPr>
              <a:t> </a:t>
            </a:r>
            <a:r>
              <a:rPr lang="en-US" altLang="zh-TW" sz="2000" dirty="0" err="1">
                <a:solidFill>
                  <a:srgbClr val="92D050"/>
                </a:solidFill>
                <a:latin typeface="Consolas" panose="020B0609020204030204" pitchFamily="49" charset="0"/>
                <a:cs typeface="Consolas" panose="020B0609020204030204" pitchFamily="49" charset="0"/>
              </a:rPr>
              <a:t>form_data</a:t>
            </a:r>
            <a:r>
              <a:rPr lang="zh-TW" altLang="en-US" sz="2000" dirty="0">
                <a:solidFill>
                  <a:srgbClr val="92D050"/>
                </a:solidFill>
                <a:latin typeface="Consolas" panose="020B0609020204030204" pitchFamily="49" charset="0"/>
                <a:cs typeface="Consolas" panose="020B0609020204030204" pitchFamily="49" charset="0"/>
              </a:rPr>
              <a:t> </a:t>
            </a:r>
            <a:endParaRPr lang="en-US" altLang="zh-TW" sz="2000" dirty="0">
              <a:solidFill>
                <a:schemeClr val="bg1"/>
              </a:solidFill>
              <a:latin typeface="Consolas" panose="020B0609020204030204" pitchFamily="49" charset="0"/>
              <a:ea typeface="+mn-ea"/>
              <a:cs typeface="Consolas" panose="020B0609020204030204" pitchFamily="49" charset="0"/>
            </a:endParaRP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response_post</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requests.post</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a:solidFill>
                  <a:srgbClr val="FFC000"/>
                </a:solidFill>
                <a:latin typeface="Consolas" panose="020B0609020204030204" pitchFamily="49" charset="0"/>
                <a:ea typeface="+mn-ea"/>
                <a:cs typeface="Consolas" panose="020B0609020204030204" pitchFamily="49" charset="0"/>
              </a:rPr>
              <a:t>https://www.thsrc.com.tw/tw/</a:t>
            </a:r>
            <a:br>
              <a:rPr lang="en-US" altLang="zh-TW" sz="2000" dirty="0">
                <a:solidFill>
                  <a:srgbClr val="FFC000"/>
                </a:solidFill>
                <a:latin typeface="Consolas" panose="020B0609020204030204" pitchFamily="49" charset="0"/>
                <a:ea typeface="+mn-ea"/>
                <a:cs typeface="Consolas" panose="020B0609020204030204" pitchFamily="49" charset="0"/>
              </a:rPr>
            </a:br>
            <a:r>
              <a:rPr lang="en-US" altLang="zh-TW" sz="2000" dirty="0" err="1">
                <a:solidFill>
                  <a:srgbClr val="FFC000"/>
                </a:solidFill>
                <a:latin typeface="Consolas" panose="020B0609020204030204" pitchFamily="49" charset="0"/>
                <a:ea typeface="+mn-ea"/>
                <a:cs typeface="Consolas" panose="020B0609020204030204" pitchFamily="49" charset="0"/>
              </a:rPr>
              <a:t>TimeTable</a:t>
            </a:r>
            <a:r>
              <a:rPr lang="en-US" altLang="zh-TW" sz="2000" dirty="0">
                <a:solidFill>
                  <a:srgbClr val="FFC000"/>
                </a:solidFill>
                <a:latin typeface="Consolas" panose="020B0609020204030204" pitchFamily="49" charset="0"/>
                <a:ea typeface="+mn-ea"/>
                <a:cs typeface="Consolas" panose="020B0609020204030204" pitchFamily="49" charset="0"/>
              </a:rPr>
              <a:t>/</a:t>
            </a:r>
            <a:r>
              <a:rPr lang="en-US" altLang="zh-TW" sz="2000" dirty="0" err="1">
                <a:solidFill>
                  <a:srgbClr val="FFC000"/>
                </a:solidFill>
                <a:latin typeface="Consolas" panose="020B0609020204030204" pitchFamily="49" charset="0"/>
                <a:ea typeface="+mn-ea"/>
                <a:cs typeface="Consolas" panose="020B0609020204030204" pitchFamily="49" charset="0"/>
              </a:rPr>
              <a:t>SearchResult</a:t>
            </a:r>
            <a:r>
              <a:rPr lang="en-US" altLang="zh-TW" sz="2000" dirty="0">
                <a:solidFill>
                  <a:schemeClr val="bg1"/>
                </a:solidFill>
                <a:latin typeface="Consolas" panose="020B0609020204030204" pitchFamily="49" charset="0"/>
                <a:ea typeface="+mn-ea"/>
                <a:cs typeface="Consolas" panose="020B0609020204030204" pitchFamily="49" charset="0"/>
              </a:rPr>
              <a:t>", data = </a:t>
            </a:r>
            <a:r>
              <a:rPr lang="en-US" altLang="zh-TW" sz="2000" dirty="0" err="1">
                <a:solidFill>
                  <a:schemeClr val="bg1"/>
                </a:solidFill>
                <a:latin typeface="Consolas" panose="020B0609020204030204" pitchFamily="49" charset="0"/>
                <a:ea typeface="+mn-ea"/>
                <a:cs typeface="Consolas" panose="020B0609020204030204" pitchFamily="49" charset="0"/>
              </a:rPr>
              <a:t>form_data</a:t>
            </a:r>
            <a:r>
              <a:rPr lang="en-US" altLang="zh-TW" sz="2000" dirty="0">
                <a:solidFill>
                  <a:schemeClr val="bg1"/>
                </a:solidFill>
                <a:latin typeface="Consolas" panose="020B0609020204030204" pitchFamily="49" charset="0"/>
                <a:ea typeface="+mn-ea"/>
                <a:cs typeface="Consolas" panose="020B0609020204030204" pitchFamily="49" charset="0"/>
              </a:rPr>
              <a:t>)</a:t>
            </a:r>
          </a:p>
          <a:p>
            <a:pPr marL="90000"/>
            <a:r>
              <a:rPr lang="en-US" altLang="zh-TW" sz="2000" dirty="0" err="1">
                <a:solidFill>
                  <a:schemeClr val="bg1"/>
                </a:solidFill>
                <a:latin typeface="Consolas" panose="020B0609020204030204" pitchFamily="49" charset="0"/>
                <a:ea typeface="+mn-ea"/>
                <a:cs typeface="Consolas" panose="020B0609020204030204" pitchFamily="49" charset="0"/>
              </a:rPr>
              <a:t>soup_post</a:t>
            </a:r>
            <a:r>
              <a:rPr lang="en-US" altLang="zh-TW" sz="2000" dirty="0">
                <a:solidFill>
                  <a:schemeClr val="bg1"/>
                </a:solidFill>
                <a:latin typeface="Consolas" panose="020B0609020204030204" pitchFamily="49" charset="0"/>
                <a:ea typeface="+mn-ea"/>
                <a:cs typeface="Consolas" panose="020B0609020204030204" pitchFamily="49" charset="0"/>
              </a:rPr>
              <a:t> = </a:t>
            </a:r>
            <a:r>
              <a:rPr lang="en-US" altLang="zh-TW" sz="2000" dirty="0" err="1">
                <a:solidFill>
                  <a:schemeClr val="bg1"/>
                </a:solidFill>
                <a:latin typeface="Consolas" panose="020B0609020204030204" pitchFamily="49" charset="0"/>
                <a:ea typeface="+mn-ea"/>
                <a:cs typeface="Consolas" panose="020B0609020204030204" pitchFamily="49" charset="0"/>
              </a:rPr>
              <a:t>BeautifulSoup</a:t>
            </a:r>
            <a:r>
              <a:rPr lang="en-US" altLang="zh-TW" sz="2000" dirty="0">
                <a:solidFill>
                  <a:schemeClr val="bg1"/>
                </a:solidFill>
                <a:latin typeface="Consolas" panose="020B0609020204030204" pitchFamily="49" charset="0"/>
                <a:ea typeface="+mn-ea"/>
                <a:cs typeface="Consolas" panose="020B0609020204030204" pitchFamily="49" charset="0"/>
              </a:rPr>
              <a:t>(</a:t>
            </a:r>
            <a:r>
              <a:rPr lang="en-US" altLang="zh-TW" sz="2000" dirty="0" err="1">
                <a:solidFill>
                  <a:schemeClr val="bg1"/>
                </a:solidFill>
                <a:latin typeface="Consolas" panose="020B0609020204030204" pitchFamily="49" charset="0"/>
                <a:ea typeface="+mn-ea"/>
                <a:cs typeface="Consolas" panose="020B0609020204030204" pitchFamily="49" charset="0"/>
              </a:rPr>
              <a:t>response_post.text</a:t>
            </a:r>
            <a:r>
              <a:rPr lang="en-US" altLang="zh-TW" sz="2000" dirty="0">
                <a:solidFill>
                  <a:schemeClr val="bg1"/>
                </a:solidFill>
                <a:latin typeface="Consolas" panose="020B0609020204030204" pitchFamily="49" charset="0"/>
                <a:ea typeface="+mn-ea"/>
                <a:cs typeface="Consolas" panose="020B0609020204030204" pitchFamily="49" charset="0"/>
              </a:rPr>
              <a:t>, "</a:t>
            </a:r>
            <a:r>
              <a:rPr lang="en-US" altLang="zh-TW" sz="2000" dirty="0" err="1">
                <a:solidFill>
                  <a:srgbClr val="FFC000"/>
                </a:solidFill>
                <a:latin typeface="Consolas" panose="020B0609020204030204" pitchFamily="49" charset="0"/>
                <a:ea typeface="+mn-ea"/>
                <a:cs typeface="Consolas" panose="020B0609020204030204" pitchFamily="49" charset="0"/>
              </a:rPr>
              <a:t>lxml</a:t>
            </a:r>
            <a:r>
              <a:rPr lang="en-US" altLang="zh-TW" sz="2000" dirty="0">
                <a:solidFill>
                  <a:schemeClr val="bg1"/>
                </a:solidFill>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36128611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AMBLE" val="\documentclass{article}&#10;\pagestyle{empty}&#10;\usepackage{xspace,amssymb,amsfonts,amsmath}&#10;\usepackage{sfmath}&#10;\usepackage{color}&#10;\usepackage{TeX4PPT}&#10;%\color[rgb]{0,.4,1}&#10;\renewcommand{\familydefault}{\sfdefault}&#10;"/>
  <p:tag name="MAGPC" val="250"/>
  <p:tag name="FONTSIZE" val="12"/>
</p:tagLst>
</file>

<file path=ppt/theme/theme1.xml><?xml version="1.0" encoding="utf-8"?>
<a:theme xmlns:a="http://schemas.openxmlformats.org/drawingml/2006/main" name="ek">
  <a:themeElements>
    <a:clrScheme name="ek 6">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800000"/>
      </a:hlink>
      <a:folHlink>
        <a:srgbClr val="0099CC"/>
      </a:folHlink>
    </a:clrScheme>
    <a:fontScheme name="ek">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9900"/>
          </a:solidFill>
          <a:prstDash val="solid"/>
          <a:round/>
          <a:headEnd type="none" w="med" len="med"/>
          <a:tailEnd type="none" w="med" len="med"/>
        </a:ln>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ko-KR" altLang="en-US" sz="1800" b="0" i="0" u="none" strike="noStrike" cap="none" normalizeH="0" baseline="0" smtClean="0">
            <a:ln>
              <a:noFill/>
            </a:ln>
            <a:solidFill>
              <a:schemeClr val="tx1"/>
            </a:solidFill>
            <a:effectLst/>
            <a:latin typeface="Calibri" pitchFamily="34" charset="0"/>
            <a:ea typeface="華康粗黑體" pitchFamily="49" charset="-120"/>
          </a:defRPr>
        </a:defPPr>
      </a:lstStyle>
    </a:spDef>
    <a:lnDef>
      <a:spPr bwMode="auto">
        <a:xfrm>
          <a:off x="0" y="0"/>
          <a:ext cx="1" cy="1"/>
        </a:xfrm>
        <a:custGeom>
          <a:avLst/>
          <a:gdLst/>
          <a:ahLst/>
          <a:cxnLst/>
          <a:rect l="0" t="0" r="0" b="0"/>
          <a:pathLst/>
        </a:custGeom>
        <a:noFill/>
        <a:ln w="19050" cap="flat" cmpd="sng" algn="ctr">
          <a:solidFill>
            <a:srgbClr val="FF9900"/>
          </a:solidFill>
          <a:prstDash val="solid"/>
          <a:round/>
          <a:headEnd type="none" w="med" len="med"/>
          <a:tailEnd type="none" w="med" len="med"/>
        </a:ln>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ko-KR" altLang="en-US" sz="1800" b="0" i="0" u="none" strike="noStrike" cap="none" normalizeH="0" baseline="0" smtClean="0">
            <a:ln>
              <a:noFill/>
            </a:ln>
            <a:solidFill>
              <a:schemeClr val="tx1"/>
            </a:solidFill>
            <a:effectLst/>
            <a:latin typeface="Calibri" pitchFamily="34" charset="0"/>
            <a:ea typeface="華康粗黑體" pitchFamily="49" charset="-120"/>
          </a:defRPr>
        </a:defPPr>
      </a:lstStyle>
    </a:lnDef>
    <a:txDef>
      <a:spPr>
        <a:noFill/>
      </a:spPr>
      <a:bodyPr wrap="square" rtlCol="0" anchor="ctr" anchorCtr="1">
        <a:noAutofit/>
      </a:bodyPr>
      <a:lstStyle>
        <a:defPPr>
          <a:defRPr dirty="0" smtClean="0">
            <a:latin typeface="Corbel" pitchFamily="34" charset="0"/>
            <a:ea typeface="+mn-ea"/>
          </a:defRPr>
        </a:defPPr>
      </a:lstStyle>
    </a:txDef>
  </a:objectDefaults>
  <a:extraClrSchemeLst>
    <a:extraClrScheme>
      <a:clrScheme name="ek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ek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ek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ek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
      <a:clrScheme name="ek 5">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3399FF"/>
        </a:hlink>
        <a:folHlink>
          <a:srgbClr val="0099CC"/>
        </a:folHlink>
      </a:clrScheme>
      <a:clrMap bg1="lt1" tx1="dk1" bg2="lt2" tx2="dk2" accent1="accent1" accent2="accent2" accent3="accent3" accent4="accent4" accent5="accent5" accent6="accent6" hlink="hlink" folHlink="folHlink"/>
    </a:extraClrScheme>
    <a:extraClrScheme>
      <a:clrScheme name="ek 6">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800000"/>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128864</TotalTime>
  <Words>10646</Words>
  <Application>Microsoft Office PowerPoint</Application>
  <PresentationFormat>如螢幕大小 (4:3)</PresentationFormat>
  <Paragraphs>1971</Paragraphs>
  <Slides>223</Slides>
  <Notes>118</Notes>
  <HiddenSlides>1</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223</vt:i4>
      </vt:variant>
    </vt:vector>
  </HeadingPairs>
  <TitlesOfParts>
    <vt:vector size="233" baseType="lpstr">
      <vt:lpstr>Gulim</vt:lpstr>
      <vt:lpstr>華康粗黑體</vt:lpstr>
      <vt:lpstr>微軟正黑體</vt:lpstr>
      <vt:lpstr>Arial</vt:lpstr>
      <vt:lpstr>Calibri</vt:lpstr>
      <vt:lpstr>Consolas</vt:lpstr>
      <vt:lpstr>Corbel</vt:lpstr>
      <vt:lpstr>Times New Roman</vt:lpstr>
      <vt:lpstr>Wingdings</vt:lpstr>
      <vt:lpstr>ek</vt:lpstr>
      <vt:lpstr>Python 爬蟲實戰 </vt:lpstr>
      <vt:lpstr>Lecturers</vt:lpstr>
      <vt:lpstr>課程進行方式</vt:lpstr>
      <vt:lpstr>Outline – 上午</vt:lpstr>
      <vt:lpstr>Outline – 下午</vt:lpstr>
      <vt:lpstr> 上午你將會學到…</vt:lpstr>
      <vt:lpstr>Outline</vt:lpstr>
      <vt:lpstr>爬蟲是什麼? 有毒嗎?</vt:lpstr>
      <vt:lpstr>網路爬蟲 (Web Crawler)</vt:lpstr>
      <vt:lpstr>爬蟲可以做甚麼?</vt:lpstr>
      <vt:lpstr>網路爬蟲三步驟</vt:lpstr>
      <vt:lpstr>爬蟲眼中的世界</vt:lpstr>
      <vt:lpstr> 網頁的組成</vt:lpstr>
      <vt:lpstr>什麼是 HTML?</vt:lpstr>
      <vt:lpstr>HTML 的結構</vt:lpstr>
      <vt:lpstr>HTML 元素的組成 - 標籤 (Tags)</vt:lpstr>
      <vt:lpstr>常見的標籤 (Tags)</vt:lpstr>
      <vt:lpstr>標籤內的屬性 (Attributes) </vt:lpstr>
      <vt:lpstr>常見的屬性 (Attributes)</vt:lpstr>
      <vt:lpstr>與 HTML 的初次見面 (1/3)</vt:lpstr>
      <vt:lpstr>與 HTML 的初次見面 (2/3)</vt:lpstr>
      <vt:lpstr>與 HTML 的初次見面 (3/3)</vt:lpstr>
      <vt:lpstr>CSS 的基本介紹</vt:lpstr>
      <vt:lpstr>CSS 小試</vt:lpstr>
      <vt:lpstr>小結</vt:lpstr>
      <vt:lpstr>在動手寫爬蟲之前…</vt:lpstr>
      <vt:lpstr>Outline</vt:lpstr>
      <vt:lpstr>情境</vt:lpstr>
      <vt:lpstr>標題文字在哪個標籤裡?</vt:lpstr>
      <vt:lpstr>範例 00: 第一支爬蟲程式</vt:lpstr>
      <vt:lpstr>Requests 的功能</vt:lpstr>
      <vt:lpstr>Requests 的常用函數</vt:lpstr>
      <vt:lpstr>拿到目標網頁的 HTML了!</vt:lpstr>
      <vt:lpstr>BeautifulSoup 登場! </vt:lpstr>
      <vt:lpstr>練習 00: 淺嘗 BeautifulSoup</vt:lpstr>
      <vt:lpstr>Outline</vt:lpstr>
      <vt:lpstr>讓 BeautifulSoup 更好喝的函數 - find()</vt:lpstr>
      <vt:lpstr>讓 BeautifulSoup 更好喝的函數 - find_all()</vt:lpstr>
      <vt:lpstr>找到標籤了!</vt:lpstr>
      <vt:lpstr>範例 01: BeautifulSoup 的常用函數</vt:lpstr>
      <vt:lpstr>範例 01: BeautifulSoup 的常用函數</vt:lpstr>
      <vt:lpstr>範例 01: BeautifulSoup 的常用函數</vt:lpstr>
      <vt:lpstr>練習 01: BeautifulSoup 的常用函數 (8 mins)</vt:lpstr>
      <vt:lpstr>練習 01: 答案</vt:lpstr>
      <vt:lpstr>Outline</vt:lpstr>
      <vt:lpstr>情境</vt:lpstr>
      <vt:lpstr>BeautifulSoup 的調味料: 正則表達式</vt:lpstr>
      <vt:lpstr>regular expression 的威力</vt:lpstr>
      <vt:lpstr>regular expression 常用符號</vt:lpstr>
      <vt:lpstr>Python 的 re</vt:lpstr>
      <vt:lpstr>範例 02-1: *, +, {} 的用法</vt:lpstr>
      <vt:lpstr>練習 02-1: 答案</vt:lpstr>
      <vt:lpstr>範例 02-1: 找到數字</vt:lpstr>
      <vt:lpstr>練習 02-2: 答案</vt:lpstr>
      <vt:lpstr>範例 02-3: 找到文字</vt:lpstr>
      <vt:lpstr>練習 02-3: 答案</vt:lpstr>
      <vt:lpstr>範例 02-4: 跳脫符號</vt:lpstr>
      <vt:lpstr>練習 02-4: 答案</vt:lpstr>
      <vt:lpstr>範例 02-5: 條件式搜尋</vt:lpstr>
      <vt:lpstr>練習 02-5: 答案</vt:lpstr>
      <vt:lpstr>Email 的 regular expression (1/2)</vt:lpstr>
      <vt:lpstr>Email 的 regular expression (2/2)</vt:lpstr>
      <vt:lpstr>練習 02: regular expression (10 mins)</vt:lpstr>
      <vt:lpstr>練習 02: 答案</vt:lpstr>
      <vt:lpstr>爬蟲實戰練習與資料分析</vt:lpstr>
      <vt:lpstr>Outline</vt:lpstr>
      <vt:lpstr>情境</vt:lpstr>
      <vt:lpstr>BeautifulSoup + regular expression</vt:lpstr>
      <vt:lpstr>範例 03: BeautifulSoup + regular expression</vt:lpstr>
      <vt:lpstr>範例 03: BeautifulSoup + regular expression</vt:lpstr>
      <vt:lpstr>練習 03: BeautifulSoup + regular expression (10 mins)</vt:lpstr>
      <vt:lpstr>練習 03-1: 答案 </vt:lpstr>
      <vt:lpstr>練習 03-2: 答案 </vt:lpstr>
      <vt:lpstr>Outline</vt:lpstr>
      <vt:lpstr>情境</vt:lpstr>
      <vt:lpstr>不會改變的網址</vt:lpstr>
      <vt:lpstr>為何網址不會改變?</vt:lpstr>
      <vt:lpstr>GET vs. POST</vt:lpstr>
      <vt:lpstr>如何知道 request methods? (1/4)</vt:lpstr>
      <vt:lpstr>如何知道 request methods? (2/4)</vt:lpstr>
      <vt:lpstr>如何知道 request methods? (3/4)</vt:lpstr>
      <vt:lpstr>如何知道 request methods? (4/4)</vt:lpstr>
      <vt:lpstr>Form Data</vt:lpstr>
      <vt:lpstr>範例 04: 如何使用 POST</vt:lpstr>
      <vt:lpstr>練習 04: 如何使用 POST</vt:lpstr>
      <vt:lpstr>練習 04: 答案</vt:lpstr>
      <vt:lpstr>Outline</vt:lpstr>
      <vt:lpstr>情境</vt:lpstr>
      <vt:lpstr>pandas 登場</vt:lpstr>
      <vt:lpstr>pandas 的核心 - DataFrame</vt:lpstr>
      <vt:lpstr>DataFrame 的組成</vt:lpstr>
      <vt:lpstr>如何用 pandas 儲存爬下來的資料?</vt:lpstr>
      <vt:lpstr>把爬下來的資料變成表格</vt:lpstr>
      <vt:lpstr>常用的資料格式 - CSV</vt:lpstr>
      <vt:lpstr>將 DataFrame 存成 CSV</vt:lpstr>
      <vt:lpstr>範例 05: 將高鐵時刻表的結果存成 CSV</vt:lpstr>
      <vt:lpstr>範例 05: 將高鐵時刻表的結果存成 CSV - by columns </vt:lpstr>
      <vt:lpstr>範例 05: 將高鐵時刻表的結果存成 CSV - by columns </vt:lpstr>
      <vt:lpstr>範例 05: 將高鐵時刻表的結果存成 CSV - by rows </vt:lpstr>
      <vt:lpstr>範例 05: 將高鐵時刻表的結果存成 CSV - by rows </vt:lpstr>
      <vt:lpstr>範例 05: 將高鐵時刻表的結果存成 CSV </vt:lpstr>
      <vt:lpstr>練習 05: 將抓下來的資訊儲存成表格 (8 mins)</vt:lpstr>
      <vt:lpstr>小結</vt:lpstr>
      <vt:lpstr>小結</vt:lpstr>
      <vt:lpstr>爬蟲實戰練習</vt:lpstr>
      <vt:lpstr>爬蟲實戰練習</vt:lpstr>
      <vt:lpstr>爬蟲實戰攻略 - 掌握階層式的架構</vt:lpstr>
      <vt:lpstr>爬蟲實戰小技巧</vt:lpstr>
      <vt:lpstr>爬蟲實戰小技巧</vt:lpstr>
      <vt:lpstr>終於把資料都爬下來了</vt:lpstr>
      <vt:lpstr>Outline</vt:lpstr>
      <vt:lpstr>Data Summary</vt:lpstr>
      <vt:lpstr>資料清理</vt:lpstr>
      <vt:lpstr>可以玩甚麼分析呢?</vt:lpstr>
      <vt:lpstr>文字探勘與文字雲</vt:lpstr>
      <vt:lpstr>中文字是需要斷詞的</vt:lpstr>
      <vt:lpstr>jieba 登場!</vt:lpstr>
      <vt:lpstr>文字雲的應用</vt:lpstr>
      <vt:lpstr>TF-IDF</vt:lpstr>
      <vt:lpstr>TF-IDF 的文字雲</vt:lpstr>
      <vt:lpstr>文字探勘</vt:lpstr>
      <vt:lpstr>票房資料分析</vt:lpstr>
      <vt:lpstr>用平均星等來預測票房</vt:lpstr>
      <vt:lpstr>Linear Regression on Scikit-Learn</vt:lpstr>
      <vt:lpstr>為什麼這麼差? (1/2)</vt:lpstr>
      <vt:lpstr>為什麼這麼差? (2/2)</vt:lpstr>
      <vt:lpstr>分類問題的好幫手 - 決策樹 (Decision Tree)</vt:lpstr>
      <vt:lpstr>Decision Tree on Scikit-Learn</vt:lpstr>
      <vt:lpstr>生成的決策樹</vt:lpstr>
      <vt:lpstr>小結</vt:lpstr>
      <vt:lpstr>上午我們學到了…</vt:lpstr>
      <vt:lpstr>下午你會學到更多!</vt:lpstr>
      <vt:lpstr>Outline</vt:lpstr>
      <vt:lpstr>圖片爬蟲 - 圖片的 tag？</vt:lpstr>
      <vt:lpstr>圖片爬蟲 - 與文字爬蟲的差異</vt:lpstr>
      <vt:lpstr>爬文字的過程 - 取得頁面資訊</vt:lpstr>
      <vt:lpstr>爬文字的過程 - 解析頁面並取得文字</vt:lpstr>
      <vt:lpstr>爬圖片的過程 - 取得頁面資訊</vt:lpstr>
      <vt:lpstr>爬圖片的過程 - 取得位置資訊</vt:lpstr>
      <vt:lpstr>爬圖片的過程 - 取得圖片</vt:lpstr>
      <vt:lpstr>爬圖片的過程 - 下載圖片</vt:lpstr>
      <vt:lpstr>爬圖片的過程 - 偽裝成瀏覽器發送請求</vt:lpstr>
      <vt:lpstr>身份識別 User-Agent </vt:lpstr>
      <vt:lpstr>身份識別 User-Agent </vt:lpstr>
      <vt:lpstr>身份識別 User-Agent </vt:lpstr>
      <vt:lpstr>身份識別 User-Agent </vt:lpstr>
      <vt:lpstr>爬圖片的過程 - 偽裝成瀏覽器發送請求</vt:lpstr>
      <vt:lpstr>練習 00: 下載圖片 (5 ~ 8 mins)</vt:lpstr>
      <vt:lpstr>Bonus: 檢查圖片下載百分比</vt:lpstr>
      <vt:lpstr>圖片存檔 - 副檔名的重要性</vt:lpstr>
      <vt:lpstr>站外資源</vt:lpstr>
      <vt:lpstr>眼見不為憑</vt:lpstr>
      <vt:lpstr>眼見不為憑</vt:lpstr>
      <vt:lpstr>眼見不為憑</vt:lpstr>
      <vt:lpstr>獲取真實的圖片格式</vt:lpstr>
      <vt:lpstr>圖片存檔 - 原始檔名與正確的副檔名</vt:lpstr>
      <vt:lpstr>練習 01: 判斷格式並下載圖片 (5 ~ 8 mins)</vt:lpstr>
      <vt:lpstr>練習 01: 延伸思考</vt:lpstr>
      <vt:lpstr>Outline</vt:lpstr>
      <vt:lpstr>檔案爬蟲 - 超連結檔案</vt:lpstr>
      <vt:lpstr>檔案爬蟲 - 超連結的本體</vt:lpstr>
      <vt:lpstr>檔案爬蟲 - 定位節點</vt:lpstr>
      <vt:lpstr>檔案爬蟲 - 定位節點</vt:lpstr>
      <vt:lpstr>href 的絕對路徑與相對路徑</vt:lpstr>
      <vt:lpstr>檔案爬蟲 - 相對位置</vt:lpstr>
      <vt:lpstr>檔案爬蟲 - 相對位置</vt:lpstr>
      <vt:lpstr>檔案爬蟲 - 將相對路徑轉為絕對路徑</vt:lpstr>
      <vt:lpstr>檔案爬蟲 - 取得絕對位置</vt:lpstr>
      <vt:lpstr>檔案爬蟲 - 解析 URL</vt:lpstr>
      <vt:lpstr>練習 02-1: 檔案下載與 URL 轉換 (5 ~ 8 mins)</vt:lpstr>
      <vt:lpstr>練習 02-2: 檔案下載與 URL 轉換 (5 ~ 8 mins)</vt:lpstr>
      <vt:lpstr>Outline</vt:lpstr>
      <vt:lpstr>網站結構</vt:lpstr>
      <vt:lpstr>網站瀏覽行為</vt:lpstr>
      <vt:lpstr>網站瀏覽行為</vt:lpstr>
      <vt:lpstr>網站瀏覽行為</vt:lpstr>
      <vt:lpstr>遍歷網站 - 從網頁連結到其他網頁</vt:lpstr>
      <vt:lpstr>透過迴圈尋訪網站</vt:lpstr>
      <vt:lpstr>透過迴圈尋訪網站</vt:lpstr>
      <vt:lpstr>遍歷網站</vt:lpstr>
      <vt:lpstr>遍歷網站 - 直到看過所有連結</vt:lpstr>
      <vt:lpstr>遍歷網站 - 更新 wait_list 清單</vt:lpstr>
      <vt:lpstr>練習 03: 取得真正的所有標題 (5~8 mins)</vt:lpstr>
      <vt:lpstr>現實中網站的超連結設計</vt:lpstr>
      <vt:lpstr>遍歷網站的迴圈問題</vt:lpstr>
      <vt:lpstr>解決遍歷網站的迴圈問題</vt:lpstr>
      <vt:lpstr>練習 04: 避免迴圈問題 (5~8 mins)</vt:lpstr>
      <vt:lpstr>Summary</vt:lpstr>
      <vt:lpstr>Outline</vt:lpstr>
      <vt:lpstr>href 不全然是你想要的網址</vt:lpstr>
      <vt:lpstr>你對 href 夠了解嗎？</vt:lpstr>
      <vt:lpstr>過濾 href</vt:lpstr>
      <vt:lpstr>練習 05: 過濾 href (5~10 mins)</vt:lpstr>
      <vt:lpstr>符合絕對路徑的 url 一定沒問題？</vt:lpstr>
      <vt:lpstr>使用 urlparse 的極限</vt:lpstr>
      <vt:lpstr>子網域, 網域與後綴</vt:lpstr>
      <vt:lpstr>透過 tldextract 分析網域</vt:lpstr>
      <vt:lpstr>練習 06: 檢查域名 (5~8 mins)</vt:lpstr>
      <vt:lpstr>Bonus: Google 短網址服務</vt:lpstr>
      <vt:lpstr>爬網站的重點回顧</vt:lpstr>
      <vt:lpstr>Outline</vt:lpstr>
      <vt:lpstr>甚麼是動態網頁？</vt:lpstr>
      <vt:lpstr>靜態網頁 vs. 動態網頁</vt:lpstr>
      <vt:lpstr>檢查網頁是靜態還是動態</vt:lpstr>
      <vt:lpstr>取得程式更新後的網頁</vt:lpstr>
      <vt:lpstr>模擬使用者操作瀏覽器的行為</vt:lpstr>
      <vt:lpstr>瀏覽器的大小也會影響網頁結構</vt:lpstr>
      <vt:lpstr>瀏覽器視窗最大化</vt:lpstr>
      <vt:lpstr>Selenium 定位 tag</vt:lpstr>
      <vt:lpstr>練習 07: 靜態與動態爬蟲的差異 (5 mins)</vt:lpstr>
      <vt:lpstr>了解 tag 之間的關係</vt:lpstr>
      <vt:lpstr>了解 tag 之間的關係</vt:lpstr>
      <vt:lpstr>Selenium 定位 tag - XPath</vt:lpstr>
      <vt:lpstr>XPath 範例</vt:lpstr>
      <vt:lpstr>XPath 範例</vt:lpstr>
      <vt:lpstr>XPath 範例</vt:lpstr>
      <vt:lpstr>XPath 範例</vt:lpstr>
      <vt:lpstr>XPath helper</vt:lpstr>
      <vt:lpstr>透過開發者工具取得 XPath</vt:lpstr>
      <vt:lpstr>練習 08: 透過 XPath 做動態爬蟲 (10 mins)</vt:lpstr>
      <vt:lpstr>Summary</vt:lpstr>
      <vt:lpstr>爬蟲不一定要爬網頁</vt:lpstr>
      <vt:lpstr>Reference</vt:lpstr>
    </vt:vector>
  </TitlesOfParts>
  <Company>中央研究院</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爬蟲實戰</dc:title>
  <dc:creator>jimmy</dc:creator>
  <cp:lastModifiedBy>jimmy</cp:lastModifiedBy>
  <cp:revision>3168</cp:revision>
  <dcterms:created xsi:type="dcterms:W3CDTF">2001-03-30T14:16:18Z</dcterms:created>
  <dcterms:modified xsi:type="dcterms:W3CDTF">2017-08-08T07:59:33Z</dcterms:modified>
</cp:coreProperties>
</file>